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3"/>
  </p:notesMasterIdLst>
  <p:handoutMasterIdLst>
    <p:handoutMasterId r:id="rId74"/>
  </p:handoutMasterIdLst>
  <p:sldIdLst>
    <p:sldId id="256" r:id="rId5"/>
    <p:sldId id="257" r:id="rId6"/>
    <p:sldId id="258" r:id="rId7"/>
    <p:sldId id="286" r:id="rId8"/>
    <p:sldId id="287" r:id="rId9"/>
    <p:sldId id="288" r:id="rId10"/>
    <p:sldId id="289" r:id="rId11"/>
    <p:sldId id="290" r:id="rId12"/>
    <p:sldId id="291" r:id="rId13"/>
    <p:sldId id="292" r:id="rId14"/>
    <p:sldId id="261" r:id="rId15"/>
    <p:sldId id="293" r:id="rId16"/>
    <p:sldId id="294" r:id="rId17"/>
    <p:sldId id="260" r:id="rId18"/>
    <p:sldId id="295" r:id="rId19"/>
    <p:sldId id="296" r:id="rId20"/>
    <p:sldId id="297" r:id="rId21"/>
    <p:sldId id="298" r:id="rId22"/>
    <p:sldId id="299" r:id="rId23"/>
    <p:sldId id="300" r:id="rId24"/>
    <p:sldId id="301" r:id="rId25"/>
    <p:sldId id="302" r:id="rId26"/>
    <p:sldId id="303" r:id="rId27"/>
    <p:sldId id="304" r:id="rId28"/>
    <p:sldId id="305" r:id="rId29"/>
    <p:sldId id="306" r:id="rId30"/>
    <p:sldId id="307" r:id="rId31"/>
    <p:sldId id="308" r:id="rId32"/>
    <p:sldId id="309" r:id="rId33"/>
    <p:sldId id="310" r:id="rId34"/>
    <p:sldId id="311" r:id="rId35"/>
    <p:sldId id="312" r:id="rId36"/>
    <p:sldId id="313" r:id="rId37"/>
    <p:sldId id="314" r:id="rId38"/>
    <p:sldId id="315" r:id="rId39"/>
    <p:sldId id="316" r:id="rId40"/>
    <p:sldId id="317" r:id="rId41"/>
    <p:sldId id="318" r:id="rId42"/>
    <p:sldId id="319" r:id="rId43"/>
    <p:sldId id="320" r:id="rId44"/>
    <p:sldId id="321" r:id="rId45"/>
    <p:sldId id="322" r:id="rId46"/>
    <p:sldId id="323" r:id="rId47"/>
    <p:sldId id="324" r:id="rId48"/>
    <p:sldId id="325" r:id="rId49"/>
    <p:sldId id="326" r:id="rId50"/>
    <p:sldId id="327" r:id="rId51"/>
    <p:sldId id="328" r:id="rId52"/>
    <p:sldId id="329" r:id="rId53"/>
    <p:sldId id="330" r:id="rId54"/>
    <p:sldId id="331" r:id="rId55"/>
    <p:sldId id="332" r:id="rId56"/>
    <p:sldId id="333" r:id="rId57"/>
    <p:sldId id="334" r:id="rId58"/>
    <p:sldId id="335" r:id="rId59"/>
    <p:sldId id="336" r:id="rId60"/>
    <p:sldId id="337" r:id="rId61"/>
    <p:sldId id="338" r:id="rId62"/>
    <p:sldId id="339" r:id="rId63"/>
    <p:sldId id="340" r:id="rId64"/>
    <p:sldId id="341" r:id="rId65"/>
    <p:sldId id="342" r:id="rId66"/>
    <p:sldId id="343" r:id="rId67"/>
    <p:sldId id="344" r:id="rId68"/>
    <p:sldId id="345" r:id="rId69"/>
    <p:sldId id="346" r:id="rId70"/>
    <p:sldId id="347" r:id="rId71"/>
    <p:sldId id="268"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350"/>
    <a:srgbClr val="0C4360"/>
    <a:srgbClr val="1B6872"/>
    <a:srgbClr val="63B7C6"/>
    <a:srgbClr val="002136"/>
    <a:srgbClr val="0C75AC"/>
    <a:srgbClr val="0024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5" d="100"/>
          <a:sy n="75" d="100"/>
        </p:scale>
        <p:origin x="684" y="60"/>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2FF6B6-4F8A-40F7-B5F4-FC3996824D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910A999-F365-48DF-976A-0517FE0454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A5457B-CDAE-4DEB-AEC8-C82DE2312E37}" type="datetimeFigureOut">
              <a:rPr lang="en-US" smtClean="0"/>
              <a:t>10/17/2024</a:t>
            </a:fld>
            <a:endParaRPr lang="en-US" dirty="0"/>
          </a:p>
        </p:txBody>
      </p:sp>
      <p:sp>
        <p:nvSpPr>
          <p:cNvPr id="4" name="Footer Placeholder 3">
            <a:extLst>
              <a:ext uri="{FF2B5EF4-FFF2-40B4-BE49-F238E27FC236}">
                <a16:creationId xmlns:a16="http://schemas.microsoft.com/office/drawing/2014/main" id="{F8735C90-ADBF-4B9E-BE88-E1C8F83EB4D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2506A01-6D0A-45EF-A584-05A3361D66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31430A-4AA4-45C8-AC23-CD6B61C41A4C}" type="slidenum">
              <a:rPr lang="en-US" smtClean="0"/>
              <a:t>‹#›</a:t>
            </a:fld>
            <a:endParaRPr lang="en-US" dirty="0"/>
          </a:p>
        </p:txBody>
      </p:sp>
    </p:spTree>
    <p:extLst>
      <p:ext uri="{BB962C8B-B14F-4D97-AF65-F5344CB8AC3E}">
        <p14:creationId xmlns:p14="http://schemas.microsoft.com/office/powerpoint/2010/main" val="1059900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0B78EA-28CE-41D8-9043-90E391E5F567}" type="datetimeFigureOut">
              <a:rPr lang="en-US" noProof="0" smtClean="0"/>
              <a:t>10/17/2024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4D747-9380-41EE-9946-EC9EC0CA5D1E}" type="slidenum">
              <a:rPr lang="en-US" noProof="0" smtClean="0"/>
              <a:t>‹#›</a:t>
            </a:fld>
            <a:endParaRPr lang="en-US" noProof="0" dirty="0"/>
          </a:p>
        </p:txBody>
      </p:sp>
    </p:spTree>
    <p:extLst>
      <p:ext uri="{BB962C8B-B14F-4D97-AF65-F5344CB8AC3E}">
        <p14:creationId xmlns:p14="http://schemas.microsoft.com/office/powerpoint/2010/main" val="3827727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7" name="Group 6">
            <a:extLst>
              <a:ext uri="{FF2B5EF4-FFF2-40B4-BE49-F238E27FC236}">
                <a16:creationId xmlns:a16="http://schemas.microsoft.com/office/drawing/2014/main" id="{4CA15AFD-4983-47DD-9ED0-D3B27E5A096F}"/>
              </a:ext>
            </a:extLst>
          </p:cNvPr>
          <p:cNvGrpSpPr/>
          <p:nvPr userDrawn="1"/>
        </p:nvGrpSpPr>
        <p:grpSpPr>
          <a:xfrm>
            <a:off x="-1604709" y="-3756"/>
            <a:ext cx="13796710" cy="6861756"/>
            <a:chOff x="-1604709" y="-3756"/>
            <a:chExt cx="13796710" cy="6861756"/>
          </a:xfrm>
        </p:grpSpPr>
        <p:grpSp>
          <p:nvGrpSpPr>
            <p:cNvPr id="8" name="Group 7">
              <a:extLst>
                <a:ext uri="{FF2B5EF4-FFF2-40B4-BE49-F238E27FC236}">
                  <a16:creationId xmlns:a16="http://schemas.microsoft.com/office/drawing/2014/main" id="{2222D5E2-E9B4-4180-98B8-4E514C9ADB28}"/>
                </a:ext>
              </a:extLst>
            </p:cNvPr>
            <p:cNvGrpSpPr/>
            <p:nvPr/>
          </p:nvGrpSpPr>
          <p:grpSpPr>
            <a:xfrm>
              <a:off x="-16298" y="0"/>
              <a:ext cx="12208299" cy="6858000"/>
              <a:chOff x="-16298" y="0"/>
              <a:chExt cx="12208299" cy="6858000"/>
            </a:xfrm>
          </p:grpSpPr>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ight Triangle 16">
                <a:extLst>
                  <a:ext uri="{FF2B5EF4-FFF2-40B4-BE49-F238E27FC236}">
                    <a16:creationId xmlns:a16="http://schemas.microsoft.com/office/drawing/2014/main" id="{8DCD5806-2A2F-4ABF-8057-245681C498E6}"/>
                  </a:ext>
                </a:extLst>
              </p:cNvPr>
              <p:cNvSpPr/>
              <p:nvPr/>
            </p:nvSpPr>
            <p:spPr>
              <a:xfrm rot="16200000" flipH="1" flipV="1">
                <a:off x="24625" y="-4746"/>
                <a:ext cx="2819399" cy="28288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id="{3A93038F-E9E4-4FFD-B3DF-28DB7C2C1490}"/>
                  </a:ext>
                </a:extLst>
              </p:cNvPr>
              <p:cNvSpPr/>
              <p:nvPr/>
            </p:nvSpPr>
            <p:spPr>
              <a:xfrm rot="16200000" flipH="1" flipV="1">
                <a:off x="4418" y="-4422"/>
                <a:ext cx="2627088" cy="263593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5DEA1E02-BBD0-4AE3-AF22-433B90272178}"/>
                  </a:ext>
                </a:extLst>
              </p:cNvPr>
              <p:cNvSpPr/>
              <p:nvPr/>
            </p:nvSpPr>
            <p:spPr>
              <a:xfrm rot="16200000" flipH="1" flipV="1">
                <a:off x="-12263" y="-4034"/>
                <a:ext cx="2397087" cy="2405158"/>
              </a:xfrm>
              <a:prstGeom prst="rtTriangle">
                <a:avLst/>
              </a:prstGeom>
              <a:solidFill>
                <a:schemeClr val="accent2">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9" name="Freeform: Shape 12">
              <a:extLst>
                <a:ext uri="{FF2B5EF4-FFF2-40B4-BE49-F238E27FC236}">
                  <a16:creationId xmlns:a16="http://schemas.microsoft.com/office/drawing/2014/main" id="{E3AAB79D-382D-4A95-965E-526B6A681DA7}"/>
                </a:ext>
              </a:extLst>
            </p:cNvPr>
            <p:cNvSpPr/>
            <p:nvPr/>
          </p:nvSpPr>
          <p:spPr>
            <a:xfrm rot="18900000" flipH="1">
              <a:off x="-1604709" y="1397837"/>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C0A22127-2B4A-4B15-B0A9-F019A30347A1}"/>
                </a:ext>
              </a:extLst>
            </p:cNvPr>
            <p:cNvSpPr/>
            <p:nvPr/>
          </p:nvSpPr>
          <p:spPr>
            <a:xfrm rot="18900000">
              <a:off x="-861777" y="-3756"/>
              <a:ext cx="2676646" cy="1356876"/>
            </a:xfrm>
            <a:custGeom>
              <a:avLst/>
              <a:gdLst>
                <a:gd name="connsiteX0" fmla="*/ 1319770 w 2676646"/>
                <a:gd name="connsiteY0" fmla="*/ 0 h 1356876"/>
                <a:gd name="connsiteX1" fmla="*/ 2676646 w 2676646"/>
                <a:gd name="connsiteY1" fmla="*/ 1356876 h 1356876"/>
                <a:gd name="connsiteX2" fmla="*/ 0 w 2676646"/>
                <a:gd name="connsiteY2" fmla="*/ 1356876 h 1356876"/>
                <a:gd name="connsiteX3" fmla="*/ 0 w 2676646"/>
                <a:gd name="connsiteY3" fmla="*/ 1319770 h 1356876"/>
              </a:gdLst>
              <a:ahLst/>
              <a:cxnLst>
                <a:cxn ang="0">
                  <a:pos x="connsiteX0" y="connsiteY0"/>
                </a:cxn>
                <a:cxn ang="0">
                  <a:pos x="connsiteX1" y="connsiteY1"/>
                </a:cxn>
                <a:cxn ang="0">
                  <a:pos x="connsiteX2" y="connsiteY2"/>
                </a:cxn>
                <a:cxn ang="0">
                  <a:pos x="connsiteX3" y="connsiteY3"/>
                </a:cxn>
              </a:cxnLst>
              <a:rect l="l" t="t" r="r" b="b"/>
              <a:pathLst>
                <a:path w="2676646" h="1356876">
                  <a:moveTo>
                    <a:pt x="1319770" y="0"/>
                  </a:moveTo>
                  <a:lnTo>
                    <a:pt x="2676646" y="1356876"/>
                  </a:lnTo>
                  <a:lnTo>
                    <a:pt x="0" y="1356876"/>
                  </a:lnTo>
                  <a:lnTo>
                    <a:pt x="0" y="1319770"/>
                  </a:lnTo>
                  <a:close/>
                </a:path>
              </a:pathLst>
            </a:custGeom>
            <a:pattFill prst="wdUpDiag">
              <a:fgClr>
                <a:schemeClr val="accent2"/>
              </a:fgClr>
              <a:bgClr>
                <a:schemeClr val="accent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1" name="Freeform: Shape 12">
              <a:extLst>
                <a:ext uri="{FF2B5EF4-FFF2-40B4-BE49-F238E27FC236}">
                  <a16:creationId xmlns:a16="http://schemas.microsoft.com/office/drawing/2014/main" id="{F04D9FDC-1B67-4254-9535-CD32E81F0C3E}"/>
                </a:ext>
              </a:extLst>
            </p:cNvPr>
            <p:cNvSpPr/>
            <p:nvPr/>
          </p:nvSpPr>
          <p:spPr>
            <a:xfrm rot="13500000">
              <a:off x="-1226102" y="1737462"/>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2" name="Group 11">
              <a:extLst>
                <a:ext uri="{FF2B5EF4-FFF2-40B4-BE49-F238E27FC236}">
                  <a16:creationId xmlns:a16="http://schemas.microsoft.com/office/drawing/2014/main" id="{0A86C4EA-4CF8-4531-845D-4FCB1E2F7422}"/>
                </a:ext>
              </a:extLst>
            </p:cNvPr>
            <p:cNvGrpSpPr/>
            <p:nvPr/>
          </p:nvGrpSpPr>
          <p:grpSpPr>
            <a:xfrm>
              <a:off x="-760406" y="4672937"/>
              <a:ext cx="1520812" cy="1520812"/>
              <a:chOff x="-1604709" y="3012880"/>
              <a:chExt cx="3211378" cy="3211378"/>
            </a:xfrm>
          </p:grpSpPr>
          <p:sp>
            <p:nvSpPr>
              <p:cNvPr id="13" name="Freeform: Shape 12">
                <a:extLst>
                  <a:ext uri="{FF2B5EF4-FFF2-40B4-BE49-F238E27FC236}">
                    <a16:creationId xmlns:a16="http://schemas.microsoft.com/office/drawing/2014/main" id="{1101B195-C112-4D20-8D19-4D22479B150D}"/>
                  </a:ext>
                </a:extLst>
              </p:cNvPr>
              <p:cNvSpPr/>
              <p:nvPr/>
            </p:nvSpPr>
            <p:spPr>
              <a:xfrm rot="18900000" flipH="1">
                <a:off x="-1604709" y="3012880"/>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2">
                <a:extLst>
                  <a:ext uri="{FF2B5EF4-FFF2-40B4-BE49-F238E27FC236}">
                    <a16:creationId xmlns:a16="http://schemas.microsoft.com/office/drawing/2014/main" id="{CA755F1F-9955-4CBB-8F34-F7801CA44CE7}"/>
                  </a:ext>
                </a:extLst>
              </p:cNvPr>
              <p:cNvSpPr/>
              <p:nvPr/>
            </p:nvSpPr>
            <p:spPr>
              <a:xfrm rot="13500000">
                <a:off x="-1226102" y="3352505"/>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2" name="Title 1">
            <a:extLst>
              <a:ext uri="{FF2B5EF4-FFF2-40B4-BE49-F238E27FC236}">
                <a16:creationId xmlns:a16="http://schemas.microsoft.com/office/drawing/2014/main" id="{9E597736-C478-4C26-9BAF-205FE31E977C}"/>
              </a:ext>
            </a:extLst>
          </p:cNvPr>
          <p:cNvSpPr>
            <a:spLocks noGrp="1"/>
          </p:cNvSpPr>
          <p:nvPr>
            <p:ph type="ctrTitle" hasCustomPrompt="1"/>
          </p:nvPr>
        </p:nvSpPr>
        <p:spPr>
          <a:xfrm>
            <a:off x="2761488" y="2395728"/>
            <a:ext cx="7077456" cy="1243584"/>
          </a:xfrm>
        </p:spPr>
        <p:txBody>
          <a:bodyPr vert="horz" lIns="91440" tIns="45720" rIns="91440" bIns="45720" rtlCol="0" anchor="b">
            <a:noAutofit/>
          </a:bodyPr>
          <a:lstStyle>
            <a:lvl1pPr>
              <a:defRPr lang="en-GB" sz="6600" b="1" dirty="0">
                <a:solidFill>
                  <a:schemeClr val="accent2"/>
                </a:solidFill>
                <a:latin typeface="+mj-lt"/>
                <a:ea typeface="Tahoma" panose="020B0604030504040204" pitchFamily="34" charset="0"/>
                <a:cs typeface="Tahoma" panose="020B0604030504040204" pitchFamily="34" charset="0"/>
              </a:defRPr>
            </a:lvl1pPr>
          </a:lstStyle>
          <a:p>
            <a:pPr lvl="0"/>
            <a:r>
              <a:rPr lang="en-US" noProof="0"/>
              <a:t>TITLE</a:t>
            </a:r>
          </a:p>
        </p:txBody>
      </p:sp>
      <p:sp>
        <p:nvSpPr>
          <p:cNvPr id="3" name="Subtitle 2">
            <a:extLst>
              <a:ext uri="{FF2B5EF4-FFF2-40B4-BE49-F238E27FC236}">
                <a16:creationId xmlns:a16="http://schemas.microsoft.com/office/drawing/2014/main" id="{C3D2DEF0-A0B0-4CFE-B67D-A9D75E2368DC}"/>
              </a:ext>
            </a:extLst>
          </p:cNvPr>
          <p:cNvSpPr>
            <a:spLocks noGrp="1"/>
          </p:cNvSpPr>
          <p:nvPr>
            <p:ph type="subTitle" idx="1"/>
          </p:nvPr>
        </p:nvSpPr>
        <p:spPr>
          <a:xfrm>
            <a:off x="2761488" y="3721608"/>
            <a:ext cx="7077456" cy="868680"/>
          </a:xfrm>
        </p:spPr>
        <p:txBody>
          <a:bodyPr vert="horz" lIns="91440" tIns="45720" rIns="91440" bIns="45720" rtlCol="0">
            <a:normAutofit/>
          </a:bodyPr>
          <a:lstStyle>
            <a:lvl1pPr marL="0" indent="0">
              <a:buNone/>
              <a:defRPr lang="en-GB" sz="1800" spc="300" dirty="0">
                <a:solidFill>
                  <a:schemeClr val="bg1"/>
                </a:solidFill>
                <a:latin typeface="+mn-lt"/>
                <a:cs typeface="Arial" panose="020B0604020202020204" pitchFamily="34" charset="0"/>
              </a:defRPr>
            </a:lvl1pPr>
          </a:lstStyle>
          <a:p>
            <a:pPr marL="228600" lvl="0" indent="-228600"/>
            <a:r>
              <a:rPr lang="en-US" noProof="0"/>
              <a:t>Click to edit Master subtitle style</a:t>
            </a:r>
          </a:p>
        </p:txBody>
      </p:sp>
    </p:spTree>
    <p:extLst>
      <p:ext uri="{BB962C8B-B14F-4D97-AF65-F5344CB8AC3E}">
        <p14:creationId xmlns:p14="http://schemas.microsoft.com/office/powerpoint/2010/main" val="436959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2838D16-809E-4EB1-8C0C-0E63D8139112}"/>
              </a:ext>
            </a:extLst>
          </p:cNvPr>
          <p:cNvSpPr/>
          <p:nvPr userDrawn="1"/>
        </p:nvSpPr>
        <p:spPr>
          <a:xfrm>
            <a:off x="0" y="0"/>
            <a:ext cx="12192000" cy="6858000"/>
          </a:xfrm>
          <a:prstGeom prst="rect">
            <a:avLst/>
          </a:prstGeom>
          <a:solidFill>
            <a:srgbClr val="0C43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01FEB333-94B4-4E53-9019-D584810903BB}"/>
              </a:ext>
            </a:extLst>
          </p:cNvPr>
          <p:cNvSpPr/>
          <p:nvPr userDrawn="1"/>
        </p:nvSpPr>
        <p:spPr>
          <a:xfrm>
            <a:off x="0" y="0"/>
            <a:ext cx="12192000" cy="6862745"/>
          </a:xfrm>
          <a:custGeom>
            <a:avLst/>
            <a:gdLst>
              <a:gd name="connsiteX0" fmla="*/ 0 w 12192000"/>
              <a:gd name="connsiteY0" fmla="*/ 0 h 6849743"/>
              <a:gd name="connsiteX1" fmla="*/ 7554712 w 12192000"/>
              <a:gd name="connsiteY1" fmla="*/ 0 h 6849743"/>
              <a:gd name="connsiteX2" fmla="*/ 10266645 w 12192000"/>
              <a:gd name="connsiteY2" fmla="*/ 2711934 h 6849743"/>
              <a:gd name="connsiteX3" fmla="*/ 11289529 w 12192000"/>
              <a:gd name="connsiteY3" fmla="*/ 2711934 h 6849743"/>
              <a:gd name="connsiteX4" fmla="*/ 12191999 w 12192000"/>
              <a:gd name="connsiteY4" fmla="*/ 3614404 h 6849743"/>
              <a:gd name="connsiteX5" fmla="*/ 12192000 w 12192000"/>
              <a:gd name="connsiteY5" fmla="*/ 6849743 h 6849743"/>
              <a:gd name="connsiteX6" fmla="*/ 0 w 12192000"/>
              <a:gd name="connsiteY6" fmla="*/ 6849743 h 684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49743">
                <a:moveTo>
                  <a:pt x="0" y="0"/>
                </a:moveTo>
                <a:lnTo>
                  <a:pt x="7554712" y="0"/>
                </a:lnTo>
                <a:lnTo>
                  <a:pt x="10266645" y="2711934"/>
                </a:lnTo>
                <a:lnTo>
                  <a:pt x="11289529" y="2711934"/>
                </a:lnTo>
                <a:lnTo>
                  <a:pt x="12191999" y="3614404"/>
                </a:lnTo>
                <a:lnTo>
                  <a:pt x="12192000" y="6849743"/>
                </a:lnTo>
                <a:lnTo>
                  <a:pt x="0" y="6849743"/>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Freeform: Shape 8">
            <a:extLst>
              <a:ext uri="{FF2B5EF4-FFF2-40B4-BE49-F238E27FC236}">
                <a16:creationId xmlns:a16="http://schemas.microsoft.com/office/drawing/2014/main" id="{A59B9489-0CD9-4DB7-AC82-6E7867F91403}"/>
              </a:ext>
            </a:extLst>
          </p:cNvPr>
          <p:cNvSpPr/>
          <p:nvPr userDrawn="1"/>
        </p:nvSpPr>
        <p:spPr>
          <a:xfrm rot="16200000" flipV="1">
            <a:off x="2626805"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ight Triangle 9">
            <a:extLst>
              <a:ext uri="{FF2B5EF4-FFF2-40B4-BE49-F238E27FC236}">
                <a16:creationId xmlns:a16="http://schemas.microsoft.com/office/drawing/2014/main" id="{A55D1C76-C591-4FA5-9780-87AB6B37C0FA}"/>
              </a:ext>
            </a:extLst>
          </p:cNvPr>
          <p:cNvSpPr/>
          <p:nvPr userDrawn="1"/>
        </p:nvSpPr>
        <p:spPr>
          <a:xfrm rot="5400000" flipV="1">
            <a:off x="5851010" y="-10649"/>
            <a:ext cx="6326154" cy="63474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Freeform: Shape 10">
            <a:extLst>
              <a:ext uri="{FF2B5EF4-FFF2-40B4-BE49-F238E27FC236}">
                <a16:creationId xmlns:a16="http://schemas.microsoft.com/office/drawing/2014/main" id="{A7DC1D12-670F-4235-8791-FA8C2B330871}"/>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Freeform: Shape 11">
            <a:extLst>
              <a:ext uri="{FF2B5EF4-FFF2-40B4-BE49-F238E27FC236}">
                <a16:creationId xmlns:a16="http://schemas.microsoft.com/office/drawing/2014/main" id="{859569CF-FDAC-47C4-A0F5-296F7117C398}"/>
              </a:ext>
            </a:extLst>
          </p:cNvPr>
          <p:cNvSpPr/>
          <p:nvPr userDrawn="1"/>
        </p:nvSpPr>
        <p:spPr>
          <a:xfrm rot="2700000">
            <a:off x="9668984" y="1404392"/>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3" name="Freeform: Shape 12">
            <a:extLst>
              <a:ext uri="{FF2B5EF4-FFF2-40B4-BE49-F238E27FC236}">
                <a16:creationId xmlns:a16="http://schemas.microsoft.com/office/drawing/2014/main" id="{D68D0C72-2B2C-4C85-A091-157853C71784}"/>
              </a:ext>
            </a:extLst>
          </p:cNvPr>
          <p:cNvSpPr/>
          <p:nvPr userDrawn="1"/>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4" name="Freeform: Shape 13">
            <a:extLst>
              <a:ext uri="{FF2B5EF4-FFF2-40B4-BE49-F238E27FC236}">
                <a16:creationId xmlns:a16="http://schemas.microsoft.com/office/drawing/2014/main" id="{8E25334A-5FE3-4DDA-8D32-4796CCFCAA74}"/>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5" name="Freeform: Shape 14">
            <a:extLst>
              <a:ext uri="{FF2B5EF4-FFF2-40B4-BE49-F238E27FC236}">
                <a16:creationId xmlns:a16="http://schemas.microsoft.com/office/drawing/2014/main" id="{18818DF1-D7FD-4C0F-875D-7A07E8F75C06}"/>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16" name="Group 15">
            <a:extLst>
              <a:ext uri="{FF2B5EF4-FFF2-40B4-BE49-F238E27FC236}">
                <a16:creationId xmlns:a16="http://schemas.microsoft.com/office/drawing/2014/main" id="{8F9BB384-9E14-4CEA-82C1-21837229D3EF}"/>
              </a:ext>
            </a:extLst>
          </p:cNvPr>
          <p:cNvGrpSpPr/>
          <p:nvPr userDrawn="1"/>
        </p:nvGrpSpPr>
        <p:grpSpPr>
          <a:xfrm rot="16200000">
            <a:off x="431651" y="-917359"/>
            <a:ext cx="1532001" cy="1826463"/>
            <a:chOff x="10800164" y="7142066"/>
            <a:chExt cx="2775293" cy="3308724"/>
          </a:xfrm>
        </p:grpSpPr>
        <p:sp>
          <p:nvSpPr>
            <p:cNvPr id="17" name="Freeform: Shape 16">
              <a:extLst>
                <a:ext uri="{FF2B5EF4-FFF2-40B4-BE49-F238E27FC236}">
                  <a16:creationId xmlns:a16="http://schemas.microsoft.com/office/drawing/2014/main" id="{0862A81A-959D-4EAB-90ED-DB20759BB397}"/>
                </a:ext>
              </a:extLst>
            </p:cNvPr>
            <p:cNvSpPr/>
            <p:nvPr/>
          </p:nvSpPr>
          <p:spPr>
            <a:xfrm rot="2700000">
              <a:off x="10800164" y="7675497"/>
              <a:ext cx="2775293"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Freeform: Shape 17">
              <a:extLst>
                <a:ext uri="{FF2B5EF4-FFF2-40B4-BE49-F238E27FC236}">
                  <a16:creationId xmlns:a16="http://schemas.microsoft.com/office/drawing/2014/main" id="{AAB9E28C-9422-42BD-AECE-29B44B5D63E2}"/>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9" name="Group 18">
            <a:extLst>
              <a:ext uri="{FF2B5EF4-FFF2-40B4-BE49-F238E27FC236}">
                <a16:creationId xmlns:a16="http://schemas.microsoft.com/office/drawing/2014/main" id="{2772239B-C46D-4458-BB4B-DDB12FAB0172}"/>
              </a:ext>
            </a:extLst>
          </p:cNvPr>
          <p:cNvGrpSpPr/>
          <p:nvPr userDrawn="1"/>
        </p:nvGrpSpPr>
        <p:grpSpPr>
          <a:xfrm rot="16200000">
            <a:off x="1992859" y="-497210"/>
            <a:ext cx="818398" cy="986162"/>
            <a:chOff x="10945855" y="7317026"/>
            <a:chExt cx="2483924" cy="2993104"/>
          </a:xfrm>
        </p:grpSpPr>
        <p:sp>
          <p:nvSpPr>
            <p:cNvPr id="20" name="Freeform: Shape 19">
              <a:extLst>
                <a:ext uri="{FF2B5EF4-FFF2-40B4-BE49-F238E27FC236}">
                  <a16:creationId xmlns:a16="http://schemas.microsoft.com/office/drawing/2014/main" id="{3C8A2A1A-1FB9-4CA1-B74E-B293187E51AA}"/>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Freeform: Shape 20">
              <a:extLst>
                <a:ext uri="{FF2B5EF4-FFF2-40B4-BE49-F238E27FC236}">
                  <a16:creationId xmlns:a16="http://schemas.microsoft.com/office/drawing/2014/main" id="{DF2B18BA-6B43-40FA-A23B-D894D6AB468B}"/>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Click to edit Master text styles</a:t>
            </a:r>
          </a:p>
        </p:txBody>
      </p:sp>
      <p:sp>
        <p:nvSpPr>
          <p:cNvPr id="22" name="Slide Number Placeholder 4">
            <a:extLst>
              <a:ext uri="{FF2B5EF4-FFF2-40B4-BE49-F238E27FC236}">
                <a16:creationId xmlns:a16="http://schemas.microsoft.com/office/drawing/2014/main" id="{0F332671-6296-47C8-BF26-B2D962F5D03D}"/>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3" name="Title 1">
            <a:extLst>
              <a:ext uri="{FF2B5EF4-FFF2-40B4-BE49-F238E27FC236}">
                <a16:creationId xmlns:a16="http://schemas.microsoft.com/office/drawing/2014/main" id="{7772A652-7229-2B42-B87B-298C31D6F0CB}"/>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Tree>
    <p:extLst>
      <p:ext uri="{BB962C8B-B14F-4D97-AF65-F5344CB8AC3E}">
        <p14:creationId xmlns:p14="http://schemas.microsoft.com/office/powerpoint/2010/main" val="1675197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lt Section 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oup 25">
            <a:extLst>
              <a:ext uri="{FF2B5EF4-FFF2-40B4-BE49-F238E27FC236}">
                <a16:creationId xmlns:a16="http://schemas.microsoft.com/office/drawing/2014/main" id="{E9318B2B-E019-4078-9EF0-C9D6281AE31B}"/>
              </a:ext>
            </a:extLst>
          </p:cNvPr>
          <p:cNvGrpSpPr/>
          <p:nvPr userDrawn="1"/>
        </p:nvGrpSpPr>
        <p:grpSpPr>
          <a:xfrm>
            <a:off x="9776075" y="2057401"/>
            <a:ext cx="4413559" cy="3934444"/>
            <a:chOff x="9222437" y="1088097"/>
            <a:chExt cx="5433318" cy="4843502"/>
          </a:xfrm>
        </p:grpSpPr>
        <p:sp>
          <p:nvSpPr>
            <p:cNvPr id="27" name="Freeform: Shape 26">
              <a:extLst>
                <a:ext uri="{FF2B5EF4-FFF2-40B4-BE49-F238E27FC236}">
                  <a16:creationId xmlns:a16="http://schemas.microsoft.com/office/drawing/2014/main" id="{D3E625C0-9656-421F-861F-67C8F93362ED}"/>
                </a:ext>
              </a:extLst>
            </p:cNvPr>
            <p:cNvSpPr/>
            <p:nvPr/>
          </p:nvSpPr>
          <p:spPr>
            <a:xfrm rot="2700000">
              <a:off x="9668983" y="1078460"/>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8" name="Freeform: Shape 27">
              <a:extLst>
                <a:ext uri="{FF2B5EF4-FFF2-40B4-BE49-F238E27FC236}">
                  <a16:creationId xmlns:a16="http://schemas.microsoft.com/office/drawing/2014/main" id="{49F8E490-C6E3-4D00-866F-CD85DD88996E}"/>
                </a:ext>
              </a:extLst>
            </p:cNvPr>
            <p:cNvSpPr/>
            <p:nvPr/>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sp>
        <p:nvSpPr>
          <p:cNvPr id="29" name="Freeform: Shape 28">
            <a:extLst>
              <a:ext uri="{FF2B5EF4-FFF2-40B4-BE49-F238E27FC236}">
                <a16:creationId xmlns:a16="http://schemas.microsoft.com/office/drawing/2014/main" id="{EE8F5B31-1523-46AE-9455-C33DFC1BDDE0}"/>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id="{5D17048F-C2E1-4775-BC32-50BD6219F89D}"/>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31" name="Group 30">
            <a:extLst>
              <a:ext uri="{FF2B5EF4-FFF2-40B4-BE49-F238E27FC236}">
                <a16:creationId xmlns:a16="http://schemas.microsoft.com/office/drawing/2014/main" id="{EAB002AA-4848-49C8-A834-036F860C79A3}"/>
              </a:ext>
            </a:extLst>
          </p:cNvPr>
          <p:cNvGrpSpPr/>
          <p:nvPr userDrawn="1"/>
        </p:nvGrpSpPr>
        <p:grpSpPr>
          <a:xfrm rot="16200000" flipH="1">
            <a:off x="9913705" y="6257994"/>
            <a:ext cx="1052473" cy="1209445"/>
            <a:chOff x="10800165" y="7142066"/>
            <a:chExt cx="2775293" cy="3189215"/>
          </a:xfrm>
        </p:grpSpPr>
        <p:sp>
          <p:nvSpPr>
            <p:cNvPr id="32" name="Freeform: Shape 31">
              <a:extLst>
                <a:ext uri="{FF2B5EF4-FFF2-40B4-BE49-F238E27FC236}">
                  <a16:creationId xmlns:a16="http://schemas.microsoft.com/office/drawing/2014/main" id="{14B187A8-7F8D-469D-A03B-4F835A5746DE}"/>
                </a:ext>
              </a:extLst>
            </p:cNvPr>
            <p:cNvSpPr/>
            <p:nvPr/>
          </p:nvSpPr>
          <p:spPr>
            <a:xfrm rot="2700000">
              <a:off x="10800166" y="7555988"/>
              <a:ext cx="2775292"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eform: Shape 32">
              <a:extLst>
                <a:ext uri="{FF2B5EF4-FFF2-40B4-BE49-F238E27FC236}">
                  <a16:creationId xmlns:a16="http://schemas.microsoft.com/office/drawing/2014/main" id="{03D871D1-A11A-48FB-82A8-8D61AB5CB85C}"/>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Click to edit Master text styles</a:t>
            </a:r>
          </a:p>
        </p:txBody>
      </p:sp>
      <p:sp>
        <p:nvSpPr>
          <p:cNvPr id="35" name="Slide Number Placeholder 4">
            <a:extLst>
              <a:ext uri="{FF2B5EF4-FFF2-40B4-BE49-F238E27FC236}">
                <a16:creationId xmlns:a16="http://schemas.microsoft.com/office/drawing/2014/main" id="{6F73F836-940E-4B65-A29C-D0869263C935}"/>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3511478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Oval 3">
            <a:extLst>
              <a:ext uri="{FF2B5EF4-FFF2-40B4-BE49-F238E27FC236}">
                <a16:creationId xmlns:a16="http://schemas.microsoft.com/office/drawing/2014/main" id="{ECB4C115-EFF9-405C-98BE-F4077B9730D0}"/>
              </a:ext>
            </a:extLst>
          </p:cNvPr>
          <p:cNvSpPr/>
          <p:nvPr userDrawn="1"/>
        </p:nvSpPr>
        <p:spPr>
          <a:xfrm>
            <a:off x="533399" y="914400"/>
            <a:ext cx="1944914" cy="1944914"/>
          </a:xfrm>
          <a:prstGeom prst="ellipse">
            <a:avLst/>
          </a:prstGeom>
          <a:solidFill>
            <a:schemeClr val="accent1">
              <a:lumMod val="50000"/>
            </a:schemeClr>
          </a:solidFill>
          <a:ln w="76200">
            <a:solidFill>
              <a:schemeClr val="accent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Title 1">
            <a:extLst>
              <a:ext uri="{FF2B5EF4-FFF2-40B4-BE49-F238E27FC236}">
                <a16:creationId xmlns:a16="http://schemas.microsoft.com/office/drawing/2014/main" id="{C9A300DD-BB54-44ED-A7E4-01CD41EC930F}"/>
              </a:ext>
            </a:extLst>
          </p:cNvPr>
          <p:cNvSpPr txBox="1">
            <a:spLocks/>
          </p:cNvSpPr>
          <p:nvPr userDrawn="1"/>
        </p:nvSpPr>
        <p:spPr>
          <a:xfrm>
            <a:off x="956993" y="923305"/>
            <a:ext cx="1005115" cy="2859313"/>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lang="en-GB" sz="3600" b="0" i="0" kern="1200" dirty="0">
                <a:solidFill>
                  <a:schemeClr val="bg1"/>
                </a:solidFill>
                <a:latin typeface="Trebuchet MS" panose="020B0603020202020204" pitchFamily="34" charset="0"/>
                <a:ea typeface="+mj-ea"/>
                <a:cs typeface="+mj-cs"/>
              </a:defRPr>
            </a:lvl1pPr>
          </a:lstStyle>
          <a:p>
            <a:pPr algn="ctr"/>
            <a:r>
              <a:rPr lang="en-US" sz="18400" noProof="0" dirty="0">
                <a:solidFill>
                  <a:schemeClr val="accent1">
                    <a:lumMod val="60000"/>
                    <a:lumOff val="40000"/>
                  </a:schemeClr>
                </a:solidFill>
                <a:latin typeface="+mj-lt"/>
              </a:rPr>
              <a:t>“</a:t>
            </a:r>
          </a:p>
        </p:txBody>
      </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533399" y="3200400"/>
            <a:ext cx="7551057" cy="2859313"/>
          </a:xfrm>
        </p:spPr>
        <p:txBody>
          <a:bodyPr vert="horz" lIns="91440" tIns="45720" rIns="91440" bIns="45720" rtlCol="0" anchor="t">
            <a:normAutofit/>
          </a:bodyPr>
          <a:lstStyle>
            <a:lvl1pPr>
              <a:lnSpc>
                <a:spcPct val="100000"/>
              </a:lnSpc>
              <a:defRPr lang="en-GB" sz="3200" b="0" i="0" dirty="0">
                <a:solidFill>
                  <a:schemeClr val="bg1"/>
                </a:solidFill>
                <a:latin typeface="+mj-lt"/>
              </a:defRPr>
            </a:lvl1pPr>
          </a:lstStyle>
          <a:p>
            <a:pPr lvl="0"/>
            <a:r>
              <a:rPr lang="en-US" noProof="0"/>
              <a:t>Quote</a:t>
            </a:r>
          </a:p>
        </p:txBody>
      </p:sp>
      <p:sp>
        <p:nvSpPr>
          <p:cNvPr id="19" name="Slide Number Placeholder 4">
            <a:extLst>
              <a:ext uri="{FF2B5EF4-FFF2-40B4-BE49-F238E27FC236}">
                <a16:creationId xmlns:a16="http://schemas.microsoft.com/office/drawing/2014/main" id="{A4E6C1FF-5925-42B3-B7F9-0A0031BDAD30}"/>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1753169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3" name="Text Placeholder 22">
            <a:extLst>
              <a:ext uri="{FF2B5EF4-FFF2-40B4-BE49-F238E27FC236}">
                <a16:creationId xmlns:a16="http://schemas.microsoft.com/office/drawing/2014/main" id="{03618670-D1E4-466C-BDB5-FC890AC31457}"/>
              </a:ext>
            </a:extLst>
          </p:cNvPr>
          <p:cNvSpPr>
            <a:spLocks noGrp="1"/>
          </p:cNvSpPr>
          <p:nvPr>
            <p:ph type="body" sz="quarter" idx="13"/>
          </p:nvPr>
        </p:nvSpPr>
        <p:spPr>
          <a:xfrm>
            <a:off x="444500" y="1625385"/>
            <a:ext cx="6718300" cy="4093243"/>
          </a:xfrm>
        </p:spPr>
        <p:txBody>
          <a:bodyPr>
            <a:noAutofit/>
          </a:bodyPr>
          <a:lstStyle>
            <a:lvl1pPr>
              <a:lnSpc>
                <a:spcPct val="100000"/>
              </a:lnSpc>
              <a:spcBef>
                <a:spcPts val="600"/>
              </a:spcBef>
              <a:spcAft>
                <a:spcPts val="400"/>
              </a:spcAft>
              <a:defRPr sz="1600">
                <a:solidFill>
                  <a:schemeClr val="bg1"/>
                </a:solidFill>
                <a:latin typeface="+mn-lt"/>
                <a:cs typeface="Arial" panose="020B0604020202020204" pitchFamily="34" charset="0"/>
              </a:defRPr>
            </a:lvl1pPr>
            <a:lvl2pPr>
              <a:lnSpc>
                <a:spcPct val="100000"/>
              </a:lnSpc>
              <a:spcBef>
                <a:spcPts val="600"/>
              </a:spcBef>
              <a:spcAft>
                <a:spcPts val="400"/>
              </a:spcAft>
              <a:defRPr sz="1400">
                <a:solidFill>
                  <a:schemeClr val="bg1"/>
                </a:solidFill>
                <a:latin typeface="+mn-lt"/>
                <a:cs typeface="Arial" panose="020B0604020202020204" pitchFamily="34" charset="0"/>
              </a:defRPr>
            </a:lvl2pPr>
            <a:lvl3pPr>
              <a:lnSpc>
                <a:spcPct val="100000"/>
              </a:lnSpc>
              <a:spcBef>
                <a:spcPts val="600"/>
              </a:spcBef>
              <a:spcAft>
                <a:spcPts val="400"/>
              </a:spcAft>
              <a:defRPr sz="1200">
                <a:solidFill>
                  <a:schemeClr val="bg1"/>
                </a:solidFill>
                <a:latin typeface="+mn-lt"/>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p:txBody>
      </p:sp>
    </p:spTree>
    <p:extLst>
      <p:ext uri="{BB962C8B-B14F-4D97-AF65-F5344CB8AC3E}">
        <p14:creationId xmlns:p14="http://schemas.microsoft.com/office/powerpoint/2010/main" val="274574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073704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7" name="Text Placeholder 6">
            <a:extLst>
              <a:ext uri="{FF2B5EF4-FFF2-40B4-BE49-F238E27FC236}">
                <a16:creationId xmlns:a16="http://schemas.microsoft.com/office/drawing/2014/main" id="{7E0C167E-2626-40DB-AACF-D02543E29BB3}"/>
              </a:ext>
            </a:extLst>
          </p:cNvPr>
          <p:cNvSpPr>
            <a:spLocks noGrp="1"/>
          </p:cNvSpPr>
          <p:nvPr>
            <p:ph type="body" sz="quarter" idx="13"/>
          </p:nvPr>
        </p:nvSpPr>
        <p:spPr>
          <a:xfrm>
            <a:off x="1409700" y="1749570"/>
            <a:ext cx="9372600" cy="3358860"/>
          </a:xfrm>
        </p:spPr>
        <p:txBody>
          <a:bodyPr anchor="ctr">
            <a:normAutofit/>
          </a:bodyPr>
          <a:lstStyle>
            <a:lvl1pPr marL="0" indent="0" algn="ctr">
              <a:buNone/>
              <a:defRPr sz="6000">
                <a:solidFill>
                  <a:schemeClr val="bg1"/>
                </a:solidFill>
              </a:defRPr>
            </a:lvl1pPr>
          </a:lstStyle>
          <a:p>
            <a:pPr lvl="0"/>
            <a:r>
              <a:rPr lang="en-US" noProof="0"/>
              <a:t>Click to edit Master text styles</a:t>
            </a:r>
          </a:p>
        </p:txBody>
      </p:sp>
    </p:spTree>
    <p:extLst>
      <p:ext uri="{BB962C8B-B14F-4D97-AF65-F5344CB8AC3E}">
        <p14:creationId xmlns:p14="http://schemas.microsoft.com/office/powerpoint/2010/main" val="290474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id="{0103A49C-32FF-49E6-86F3-FC2E19517BD5}"/>
              </a:ext>
            </a:extLst>
          </p:cNvPr>
          <p:cNvSpPr>
            <a:spLocks noGrp="1"/>
          </p:cNvSpPr>
          <p:nvPr>
            <p:ph idx="1"/>
          </p:nvPr>
        </p:nvSpPr>
        <p:spPr>
          <a:xfrm>
            <a:off x="443365" y="1825625"/>
            <a:ext cx="11215235"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636708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5" name="Text Placeholder 2">
            <a:extLst>
              <a:ext uri="{FF2B5EF4-FFF2-40B4-BE49-F238E27FC236}">
                <a16:creationId xmlns:a16="http://schemas.microsoft.com/office/drawing/2014/main" id="{7FA80A70-18DE-4DB9-9982-BA75BE54CF93}"/>
              </a:ext>
            </a:extLst>
          </p:cNvPr>
          <p:cNvSpPr>
            <a:spLocks noGrp="1"/>
          </p:cNvSpPr>
          <p:nvPr>
            <p:ph type="body" idx="1"/>
          </p:nvPr>
        </p:nvSpPr>
        <p:spPr>
          <a:xfrm>
            <a:off x="444500" y="1681163"/>
            <a:ext cx="5157787"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6" name="Text Placeholder 4">
            <a:extLst>
              <a:ext uri="{FF2B5EF4-FFF2-40B4-BE49-F238E27FC236}">
                <a16:creationId xmlns:a16="http://schemas.microsoft.com/office/drawing/2014/main" id="{2801C0EF-C078-44B0-AD01-4850E9A65EE0}"/>
              </a:ext>
            </a:extLst>
          </p:cNvPr>
          <p:cNvSpPr>
            <a:spLocks noGrp="1"/>
          </p:cNvSpPr>
          <p:nvPr>
            <p:ph type="body" sz="quarter" idx="3"/>
          </p:nvPr>
        </p:nvSpPr>
        <p:spPr>
          <a:xfrm>
            <a:off x="6500812" y="1681163"/>
            <a:ext cx="5157788"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7" name="Content Placeholder 3">
            <a:extLst>
              <a:ext uri="{FF2B5EF4-FFF2-40B4-BE49-F238E27FC236}">
                <a16:creationId xmlns:a16="http://schemas.microsoft.com/office/drawing/2014/main" id="{7C9DED91-45F6-4308-A085-1EFACA6468CF}"/>
              </a:ext>
            </a:extLst>
          </p:cNvPr>
          <p:cNvSpPr>
            <a:spLocks noGrp="1"/>
          </p:cNvSpPr>
          <p:nvPr>
            <p:ph sz="half" idx="2"/>
          </p:nvPr>
        </p:nvSpPr>
        <p:spPr>
          <a:xfrm>
            <a:off x="444500" y="2505075"/>
            <a:ext cx="5157787"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 name="Content Placeholder 5">
            <a:extLst>
              <a:ext uri="{FF2B5EF4-FFF2-40B4-BE49-F238E27FC236}">
                <a16:creationId xmlns:a16="http://schemas.microsoft.com/office/drawing/2014/main" id="{0574B5E7-B666-439B-9278-67BE1EA6EBC5}"/>
              </a:ext>
            </a:extLst>
          </p:cNvPr>
          <p:cNvSpPr>
            <a:spLocks noGrp="1"/>
          </p:cNvSpPr>
          <p:nvPr>
            <p:ph sz="quarter" idx="4"/>
          </p:nvPr>
        </p:nvSpPr>
        <p:spPr>
          <a:xfrm>
            <a:off x="6475412" y="2505075"/>
            <a:ext cx="5183188"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219167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id="{FE796BFF-6E5F-4DE7-B193-F501FC094D63}"/>
              </a:ext>
            </a:extLst>
          </p:cNvPr>
          <p:cNvSpPr>
            <a:spLocks noGrp="1"/>
          </p:cNvSpPr>
          <p:nvPr>
            <p:ph sz="half" idx="1"/>
          </p:nvPr>
        </p:nvSpPr>
        <p:spPr>
          <a:xfrm>
            <a:off x="443365" y="1517715"/>
            <a:ext cx="5184437" cy="4659248"/>
          </a:xfrm>
        </p:spPr>
        <p:txBody>
          <a:bodyPr>
            <a:normAutofit/>
          </a:bodyPr>
          <a:lstStyle>
            <a:lvl1pPr marL="457200" indent="-457200">
              <a:buFont typeface="Arial" panose="020B0604020202020204" pitchFamily="34" charset="0"/>
              <a:buChar char="•"/>
              <a:defRPr sz="2000">
                <a:solidFill>
                  <a:schemeClr val="bg1"/>
                </a:solidFill>
              </a:defRPr>
            </a:lvl1pPr>
            <a:lvl2pPr marL="800100" indent="-342900">
              <a:buFont typeface="Arial" panose="020B0604020202020204" pitchFamily="34" charset="0"/>
              <a:buChar char="•"/>
              <a:defRPr sz="1800">
                <a:solidFill>
                  <a:schemeClr val="bg1"/>
                </a:solidFill>
              </a:defRPr>
            </a:lvl2pPr>
            <a:lvl3pPr marL="1257300" indent="-342900">
              <a:buFont typeface="Arial" panose="020B0604020202020204" pitchFamily="34" charset="0"/>
              <a:buChar char="•"/>
              <a:defRPr sz="1600">
                <a:solidFill>
                  <a:schemeClr val="bg1"/>
                </a:solidFill>
              </a:defRPr>
            </a:lvl3pPr>
            <a:lvl4pPr marL="1657350" indent="-285750">
              <a:buFont typeface="Arial" panose="020B0604020202020204" pitchFamily="34" charset="0"/>
              <a:buChar char="•"/>
              <a:defRPr sz="1400">
                <a:solidFill>
                  <a:schemeClr val="bg1"/>
                </a:solidFill>
              </a:defRPr>
            </a:lvl4pPr>
            <a:lvl5pPr marL="2114550" indent="-285750">
              <a:buFont typeface="Arial" panose="020B0604020202020204" pitchFamily="34" charset="0"/>
              <a:buChar char="•"/>
              <a:defRPr sz="1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Content Placeholder 3">
            <a:extLst>
              <a:ext uri="{FF2B5EF4-FFF2-40B4-BE49-F238E27FC236}">
                <a16:creationId xmlns:a16="http://schemas.microsoft.com/office/drawing/2014/main" id="{78622754-CA4D-4C27-A37F-B26E7B4C9CA2}"/>
              </a:ext>
            </a:extLst>
          </p:cNvPr>
          <p:cNvSpPr>
            <a:spLocks noGrp="1"/>
          </p:cNvSpPr>
          <p:nvPr>
            <p:ph sz="half" idx="2"/>
          </p:nvPr>
        </p:nvSpPr>
        <p:spPr>
          <a:xfrm>
            <a:off x="6474163" y="1517715"/>
            <a:ext cx="5184437" cy="465924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99597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ategor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0" name="Picture Placeholder 8">
            <a:extLst>
              <a:ext uri="{FF2B5EF4-FFF2-40B4-BE49-F238E27FC236}">
                <a16:creationId xmlns:a16="http://schemas.microsoft.com/office/drawing/2014/main" id="{6D00E6B4-1CBE-404E-B943-5F1832320C1C}"/>
              </a:ext>
            </a:extLst>
          </p:cNvPr>
          <p:cNvSpPr>
            <a:spLocks noGrp="1"/>
          </p:cNvSpPr>
          <p:nvPr>
            <p:ph type="pic" sz="quarter" idx="13"/>
          </p:nvPr>
        </p:nvSpPr>
        <p:spPr>
          <a:xfrm>
            <a:off x="978212"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1" name="Picture Placeholder 8">
            <a:extLst>
              <a:ext uri="{FF2B5EF4-FFF2-40B4-BE49-F238E27FC236}">
                <a16:creationId xmlns:a16="http://schemas.microsoft.com/office/drawing/2014/main" id="{7CD59BFD-62BE-4E33-92A5-B84A2A9A8D3B}"/>
              </a:ext>
            </a:extLst>
          </p:cNvPr>
          <p:cNvSpPr>
            <a:spLocks noGrp="1"/>
          </p:cNvSpPr>
          <p:nvPr>
            <p:ph type="pic" sz="quarter" idx="14"/>
          </p:nvPr>
        </p:nvSpPr>
        <p:spPr>
          <a:xfrm>
            <a:off x="3222230"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2" name="Picture Placeholder 8">
            <a:extLst>
              <a:ext uri="{FF2B5EF4-FFF2-40B4-BE49-F238E27FC236}">
                <a16:creationId xmlns:a16="http://schemas.microsoft.com/office/drawing/2014/main" id="{60DC5978-55B8-421D-91B4-29F8210A7B2C}"/>
              </a:ext>
            </a:extLst>
          </p:cNvPr>
          <p:cNvSpPr>
            <a:spLocks noGrp="1"/>
          </p:cNvSpPr>
          <p:nvPr>
            <p:ph type="pic" sz="quarter" idx="15"/>
          </p:nvPr>
        </p:nvSpPr>
        <p:spPr>
          <a:xfrm>
            <a:off x="5466248"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3" name="Picture Placeholder 8">
            <a:extLst>
              <a:ext uri="{FF2B5EF4-FFF2-40B4-BE49-F238E27FC236}">
                <a16:creationId xmlns:a16="http://schemas.microsoft.com/office/drawing/2014/main" id="{BE3FB8C3-2C7E-4C59-8BD5-53FA2772DB56}"/>
              </a:ext>
            </a:extLst>
          </p:cNvPr>
          <p:cNvSpPr>
            <a:spLocks noGrp="1"/>
          </p:cNvSpPr>
          <p:nvPr>
            <p:ph type="pic" sz="quarter" idx="16"/>
          </p:nvPr>
        </p:nvSpPr>
        <p:spPr>
          <a:xfrm>
            <a:off x="7710266"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4" name="Picture Placeholder 8">
            <a:extLst>
              <a:ext uri="{FF2B5EF4-FFF2-40B4-BE49-F238E27FC236}">
                <a16:creationId xmlns:a16="http://schemas.microsoft.com/office/drawing/2014/main" id="{FD8FA9DA-C36B-4889-B88F-28B5829E53E2}"/>
              </a:ext>
            </a:extLst>
          </p:cNvPr>
          <p:cNvSpPr>
            <a:spLocks noGrp="1"/>
          </p:cNvSpPr>
          <p:nvPr>
            <p:ph type="pic" sz="quarter" idx="17"/>
          </p:nvPr>
        </p:nvSpPr>
        <p:spPr>
          <a:xfrm>
            <a:off x="9954283"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719894"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7" name="Text Placeholder 22">
            <a:extLst>
              <a:ext uri="{FF2B5EF4-FFF2-40B4-BE49-F238E27FC236}">
                <a16:creationId xmlns:a16="http://schemas.microsoft.com/office/drawing/2014/main" id="{05F72315-51A9-431C-B80A-45E4FB1D6BD6}"/>
              </a:ext>
            </a:extLst>
          </p:cNvPr>
          <p:cNvSpPr>
            <a:spLocks noGrp="1"/>
          </p:cNvSpPr>
          <p:nvPr>
            <p:ph type="body" sz="quarter" idx="19"/>
          </p:nvPr>
        </p:nvSpPr>
        <p:spPr>
          <a:xfrm>
            <a:off x="2963912"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8" name="Text Placeholder 22">
            <a:extLst>
              <a:ext uri="{FF2B5EF4-FFF2-40B4-BE49-F238E27FC236}">
                <a16:creationId xmlns:a16="http://schemas.microsoft.com/office/drawing/2014/main" id="{883D1F0C-34F1-46E1-B178-E4AB82B14631}"/>
              </a:ext>
            </a:extLst>
          </p:cNvPr>
          <p:cNvSpPr>
            <a:spLocks noGrp="1"/>
          </p:cNvSpPr>
          <p:nvPr>
            <p:ph type="body" sz="quarter" idx="20"/>
          </p:nvPr>
        </p:nvSpPr>
        <p:spPr>
          <a:xfrm>
            <a:off x="5207930"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9" name="Text Placeholder 22">
            <a:extLst>
              <a:ext uri="{FF2B5EF4-FFF2-40B4-BE49-F238E27FC236}">
                <a16:creationId xmlns:a16="http://schemas.microsoft.com/office/drawing/2014/main" id="{7202A849-DF14-40E7-B38D-1185F72603EC}"/>
              </a:ext>
            </a:extLst>
          </p:cNvPr>
          <p:cNvSpPr>
            <a:spLocks noGrp="1"/>
          </p:cNvSpPr>
          <p:nvPr>
            <p:ph type="body" sz="quarter" idx="21"/>
          </p:nvPr>
        </p:nvSpPr>
        <p:spPr>
          <a:xfrm>
            <a:off x="7451948"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0" name="Text Placeholder 22">
            <a:extLst>
              <a:ext uri="{FF2B5EF4-FFF2-40B4-BE49-F238E27FC236}">
                <a16:creationId xmlns:a16="http://schemas.microsoft.com/office/drawing/2014/main" id="{CCFC1ADF-AC11-4CCD-AC2D-478B6FFEA5EA}"/>
              </a:ext>
            </a:extLst>
          </p:cNvPr>
          <p:cNvSpPr>
            <a:spLocks noGrp="1"/>
          </p:cNvSpPr>
          <p:nvPr>
            <p:ph type="body" sz="quarter" idx="22"/>
          </p:nvPr>
        </p:nvSpPr>
        <p:spPr>
          <a:xfrm>
            <a:off x="9695965"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cxnSp>
        <p:nvCxnSpPr>
          <p:cNvPr id="7" name="Straight Connector 6">
            <a:extLst>
              <a:ext uri="{FF2B5EF4-FFF2-40B4-BE49-F238E27FC236}">
                <a16:creationId xmlns:a16="http://schemas.microsoft.com/office/drawing/2014/main" id="{2B4CB326-DA0E-488E-B236-7017E8438FBB}"/>
              </a:ext>
            </a:extLst>
          </p:cNvPr>
          <p:cNvCxnSpPr/>
          <p:nvPr userDrawn="1"/>
        </p:nvCxnSpPr>
        <p:spPr>
          <a:xfrm>
            <a:off x="1242354"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366B533-7212-4A36-9CE2-D6302E721F8F}"/>
              </a:ext>
            </a:extLst>
          </p:cNvPr>
          <p:cNvCxnSpPr/>
          <p:nvPr userDrawn="1"/>
        </p:nvCxnSpPr>
        <p:spPr>
          <a:xfrm>
            <a:off x="3486372"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D7474CD-E230-4E14-8274-5E20F673F401}"/>
              </a:ext>
            </a:extLst>
          </p:cNvPr>
          <p:cNvCxnSpPr/>
          <p:nvPr userDrawn="1"/>
        </p:nvCxnSpPr>
        <p:spPr>
          <a:xfrm>
            <a:off x="5730390"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BF71FCE-6F39-4D2F-82BE-7D9F1D2ED59F}"/>
              </a:ext>
            </a:extLst>
          </p:cNvPr>
          <p:cNvCxnSpPr/>
          <p:nvPr userDrawn="1"/>
        </p:nvCxnSpPr>
        <p:spPr>
          <a:xfrm>
            <a:off x="7974408"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97AC7A-17D9-4F42-9DD0-94FE4FC6BF19}"/>
              </a:ext>
            </a:extLst>
          </p:cNvPr>
          <p:cNvCxnSpPr/>
          <p:nvPr userDrawn="1"/>
        </p:nvCxnSpPr>
        <p:spPr>
          <a:xfrm>
            <a:off x="10218425"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7626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3 Sec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
        <p:nvSpPr>
          <p:cNvPr id="36" name="Text Placeholder 22">
            <a:extLst>
              <a:ext uri="{FF2B5EF4-FFF2-40B4-BE49-F238E27FC236}">
                <a16:creationId xmlns:a16="http://schemas.microsoft.com/office/drawing/2014/main" id="{642D3CE0-C3B4-4F3F-A650-AB452B3AD4BA}"/>
              </a:ext>
            </a:extLst>
          </p:cNvPr>
          <p:cNvSpPr>
            <a:spLocks noGrp="1"/>
          </p:cNvSpPr>
          <p:nvPr>
            <p:ph type="body" sz="quarter" idx="20"/>
          </p:nvPr>
        </p:nvSpPr>
        <p:spPr>
          <a:xfrm>
            <a:off x="4444169"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7" name="Text Placeholder 22">
            <a:extLst>
              <a:ext uri="{FF2B5EF4-FFF2-40B4-BE49-F238E27FC236}">
                <a16:creationId xmlns:a16="http://schemas.microsoft.com/office/drawing/2014/main" id="{DBED2BB0-CDAD-40EE-8B35-C66DF45EE29D}"/>
              </a:ext>
            </a:extLst>
          </p:cNvPr>
          <p:cNvSpPr>
            <a:spLocks noGrp="1"/>
          </p:cNvSpPr>
          <p:nvPr>
            <p:ph type="body" sz="quarter" idx="21"/>
          </p:nvPr>
        </p:nvSpPr>
        <p:spPr>
          <a:xfrm>
            <a:off x="834624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1544745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9402006" cy="1463040"/>
          </a:xfrm>
        </p:spPr>
        <p:txBody>
          <a:bodyPr lIns="0" tIns="0" rIns="0" bIns="0">
            <a:noAutofit/>
          </a:bodyPr>
          <a:lstStyle>
            <a:lvl1pPr marL="0" indent="0" algn="l">
              <a:lnSpc>
                <a:spcPct val="100000"/>
              </a:lnSpc>
              <a:spcBef>
                <a:spcPts val="300"/>
              </a:spcBef>
              <a:spcAft>
                <a:spcPts val="3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Tree>
    <p:extLst>
      <p:ext uri="{BB962C8B-B14F-4D97-AF65-F5344CB8AC3E}">
        <p14:creationId xmlns:p14="http://schemas.microsoft.com/office/powerpoint/2010/main" val="2486826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Picture Placeholder 2">
            <a:extLst>
              <a:ext uri="{FF2B5EF4-FFF2-40B4-BE49-F238E27FC236}">
                <a16:creationId xmlns:a16="http://schemas.microsoft.com/office/drawing/2014/main" id="{30B3A574-7940-4E35-857E-5CA35A5910E5}"/>
              </a:ext>
            </a:extLst>
          </p:cNvPr>
          <p:cNvSpPr>
            <a:spLocks noGrp="1"/>
          </p:cNvSpPr>
          <p:nvPr>
            <p:ph type="pic" idx="1"/>
          </p:nvPr>
        </p:nvSpPr>
        <p:spPr>
          <a:xfrm>
            <a:off x="4110087" y="1444649"/>
            <a:ext cx="7548513" cy="4579079"/>
          </a:xfrm>
        </p:spPr>
        <p:txBody>
          <a:bodyPr>
            <a:normAutofit/>
          </a:bodyPr>
          <a:lstStyle>
            <a:lvl1pPr marL="0" indent="0">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1540650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2" name="Content Placeholder 2">
            <a:extLst>
              <a:ext uri="{FF2B5EF4-FFF2-40B4-BE49-F238E27FC236}">
                <a16:creationId xmlns:a16="http://schemas.microsoft.com/office/drawing/2014/main" id="{A015C605-1D30-48BC-A0D6-3B11AF56CC53}"/>
              </a:ext>
            </a:extLst>
          </p:cNvPr>
          <p:cNvSpPr>
            <a:spLocks noGrp="1"/>
          </p:cNvSpPr>
          <p:nvPr>
            <p:ph idx="1"/>
          </p:nvPr>
        </p:nvSpPr>
        <p:spPr>
          <a:xfrm>
            <a:off x="3964290" y="1444649"/>
            <a:ext cx="7694310" cy="4579079"/>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212989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494CD2-CCDD-0248-96F8-741002C44255}"/>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Freeform: Shape 9">
            <a:extLst>
              <a:ext uri="{FF2B5EF4-FFF2-40B4-BE49-F238E27FC236}">
                <a16:creationId xmlns:a16="http://schemas.microsoft.com/office/drawing/2014/main" id="{07077B00-C1EE-7241-B441-7814F92A7EDF}"/>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Freeform: Shape 17">
            <a:extLst>
              <a:ext uri="{FF2B5EF4-FFF2-40B4-BE49-F238E27FC236}">
                <a16:creationId xmlns:a16="http://schemas.microsoft.com/office/drawing/2014/main" id="{3A1AEBC4-637E-F64C-9192-69AC4BB26D0C}"/>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1" name="Freeform: Shape 11">
            <a:extLst>
              <a:ext uri="{FF2B5EF4-FFF2-40B4-BE49-F238E27FC236}">
                <a16:creationId xmlns:a16="http://schemas.microsoft.com/office/drawing/2014/main" id="{669A7039-C54C-8E46-9A8B-DDB2547D989C}"/>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Freeform: Shape 7">
            <a:extLst>
              <a:ext uri="{FF2B5EF4-FFF2-40B4-BE49-F238E27FC236}">
                <a16:creationId xmlns:a16="http://schemas.microsoft.com/office/drawing/2014/main" id="{4F173B32-87BB-9A40-8C91-4C1EED2B7ABF}"/>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4" name="Group 23">
            <a:extLst>
              <a:ext uri="{FF2B5EF4-FFF2-40B4-BE49-F238E27FC236}">
                <a16:creationId xmlns:a16="http://schemas.microsoft.com/office/drawing/2014/main" id="{4AC87F4E-12B5-1B42-AFD2-4DB39B7645C9}"/>
              </a:ext>
            </a:extLst>
          </p:cNvPr>
          <p:cNvGrpSpPr/>
          <p:nvPr userDrawn="1"/>
        </p:nvGrpSpPr>
        <p:grpSpPr>
          <a:xfrm rot="16200000">
            <a:off x="499388" y="-322655"/>
            <a:ext cx="535531" cy="645309"/>
            <a:chOff x="10945855" y="7317026"/>
            <a:chExt cx="2483924" cy="2993104"/>
          </a:xfrm>
        </p:grpSpPr>
        <p:sp>
          <p:nvSpPr>
            <p:cNvPr id="25" name="Freeform: Shape 15">
              <a:extLst>
                <a:ext uri="{FF2B5EF4-FFF2-40B4-BE49-F238E27FC236}">
                  <a16:creationId xmlns:a16="http://schemas.microsoft.com/office/drawing/2014/main" id="{03DD8765-59DF-A045-ADB5-E39FAEE153A0}"/>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eform: Shape 16">
              <a:extLst>
                <a:ext uri="{FF2B5EF4-FFF2-40B4-BE49-F238E27FC236}">
                  <a16:creationId xmlns:a16="http://schemas.microsoft.com/office/drawing/2014/main" id="{B34B796C-A407-7B4D-B4F0-E58A44FE8DB4}"/>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0" name="Freeform: Shape 23">
            <a:extLst>
              <a:ext uri="{FF2B5EF4-FFF2-40B4-BE49-F238E27FC236}">
                <a16:creationId xmlns:a16="http://schemas.microsoft.com/office/drawing/2014/main" id="{CBE3FDC9-67CB-FA42-B127-A36BFF4678BB}"/>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Slide Number Placeholder 4">
            <a:extLst>
              <a:ext uri="{FF2B5EF4-FFF2-40B4-BE49-F238E27FC236}">
                <a16:creationId xmlns:a16="http://schemas.microsoft.com/office/drawing/2014/main" id="{1E902BFF-CA8F-D745-A819-A7BB38B30ED9}"/>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2672304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6" name="Group 5">
            <a:extLst>
              <a:ext uri="{FF2B5EF4-FFF2-40B4-BE49-F238E27FC236}">
                <a16:creationId xmlns:a16="http://schemas.microsoft.com/office/drawing/2014/main" id="{EA7FF9D7-8545-4547-AC77-A0421EEB9B99}"/>
              </a:ext>
            </a:extLst>
          </p:cNvPr>
          <p:cNvGrpSpPr/>
          <p:nvPr userDrawn="1"/>
        </p:nvGrpSpPr>
        <p:grpSpPr>
          <a:xfrm>
            <a:off x="0" y="0"/>
            <a:ext cx="6881966" cy="6858876"/>
            <a:chOff x="-5321" y="1096"/>
            <a:chExt cx="5924073" cy="5904197"/>
          </a:xfrm>
        </p:grpSpPr>
        <p:sp>
          <p:nvSpPr>
            <p:cNvPr id="17" name="Right Triangle 16">
              <a:extLst>
                <a:ext uri="{FF2B5EF4-FFF2-40B4-BE49-F238E27FC236}">
                  <a16:creationId xmlns:a16="http://schemas.microsoft.com/office/drawing/2014/main" id="{8DCD5806-2A2F-4ABF-8057-245681C498E6}"/>
                </a:ext>
              </a:extLst>
            </p:cNvPr>
            <p:cNvSpPr/>
            <p:nvPr userDrawn="1"/>
          </p:nvSpPr>
          <p:spPr>
            <a:xfrm rot="16200000" flipH="1" flipV="1">
              <a:off x="4618" y="-8842"/>
              <a:ext cx="5904196" cy="592407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id="{3A93038F-E9E4-4FFD-B3DF-28DB7C2C1490}"/>
                </a:ext>
              </a:extLst>
            </p:cNvPr>
            <p:cNvSpPr/>
            <p:nvPr userDrawn="1"/>
          </p:nvSpPr>
          <p:spPr>
            <a:xfrm rot="16200000" flipH="1" flipV="1">
              <a:off x="3941" y="-8164"/>
              <a:ext cx="5501471" cy="551999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5DEA1E02-BBD0-4AE3-AF22-433B90272178}"/>
                </a:ext>
              </a:extLst>
            </p:cNvPr>
            <p:cNvSpPr/>
            <p:nvPr userDrawn="1"/>
          </p:nvSpPr>
          <p:spPr>
            <a:xfrm rot="16200000" flipH="1" flipV="1">
              <a:off x="3131" y="-7355"/>
              <a:ext cx="5019818" cy="5036720"/>
            </a:xfrm>
            <a:prstGeom prst="rtTriangl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5217242" y="2807208"/>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Tree>
    <p:extLst>
      <p:ext uri="{BB962C8B-B14F-4D97-AF65-F5344CB8AC3E}">
        <p14:creationId xmlns:p14="http://schemas.microsoft.com/office/powerpoint/2010/main" val="2236386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6360242" y="3429000"/>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
        <p:nvSpPr>
          <p:cNvPr id="35" name="Freeform: Shape 34">
            <a:extLst>
              <a:ext uri="{FF2B5EF4-FFF2-40B4-BE49-F238E27FC236}">
                <a16:creationId xmlns:a16="http://schemas.microsoft.com/office/drawing/2014/main" id="{C024DCDB-C6BF-455E-AAB8-EAF9DAB302A1}"/>
              </a:ext>
            </a:extLst>
          </p:cNvPr>
          <p:cNvSpPr/>
          <p:nvPr userDrawn="1"/>
        </p:nvSpPr>
        <p:spPr>
          <a:xfrm rot="13500000">
            <a:off x="-729899" y="-1215856"/>
            <a:ext cx="6043521" cy="8427077"/>
          </a:xfrm>
          <a:custGeom>
            <a:avLst/>
            <a:gdLst>
              <a:gd name="connsiteX0" fmla="*/ 6043521 w 6043521"/>
              <a:gd name="connsiteY0" fmla="*/ 4267535 h 8427077"/>
              <a:gd name="connsiteX1" fmla="*/ 1883979 w 6043521"/>
              <a:gd name="connsiteY1" fmla="*/ 8427077 h 8427077"/>
              <a:gd name="connsiteX2" fmla="*/ 0 w 6043521"/>
              <a:gd name="connsiteY2" fmla="*/ 8427077 h 8427077"/>
              <a:gd name="connsiteX3" fmla="*/ 0 w 6043521"/>
              <a:gd name="connsiteY3" fmla="*/ 1775986 h 8427077"/>
              <a:gd name="connsiteX4" fmla="*/ 1775985 w 6043521"/>
              <a:gd name="connsiteY4" fmla="*/ 0 h 8427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8427077">
                <a:moveTo>
                  <a:pt x="6043521" y="4267535"/>
                </a:moveTo>
                <a:lnTo>
                  <a:pt x="1883979" y="8427077"/>
                </a:lnTo>
                <a:lnTo>
                  <a:pt x="0" y="8427077"/>
                </a:lnTo>
                <a:lnTo>
                  <a:pt x="0" y="1775986"/>
                </a:lnTo>
                <a:lnTo>
                  <a:pt x="1775985"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2" name="Freeform: Shape 31">
            <a:extLst>
              <a:ext uri="{FF2B5EF4-FFF2-40B4-BE49-F238E27FC236}">
                <a16:creationId xmlns:a16="http://schemas.microsoft.com/office/drawing/2014/main" id="{26AFB47A-5D51-4F9C-B01B-977CE5E3C093}"/>
              </a:ext>
            </a:extLst>
          </p:cNvPr>
          <p:cNvSpPr/>
          <p:nvPr userDrawn="1"/>
        </p:nvSpPr>
        <p:spPr>
          <a:xfrm rot="13500000">
            <a:off x="-1145231" y="-2123853"/>
            <a:ext cx="6043521" cy="9008880"/>
          </a:xfrm>
          <a:custGeom>
            <a:avLst/>
            <a:gdLst>
              <a:gd name="connsiteX0" fmla="*/ 6043521 w 6043521"/>
              <a:gd name="connsiteY0" fmla="*/ 4849338 h 9008880"/>
              <a:gd name="connsiteX1" fmla="*/ 1883979 w 6043521"/>
              <a:gd name="connsiteY1" fmla="*/ 9008880 h 9008880"/>
              <a:gd name="connsiteX2" fmla="*/ 0 w 6043521"/>
              <a:gd name="connsiteY2" fmla="*/ 9008880 h 9008880"/>
              <a:gd name="connsiteX3" fmla="*/ 0 w 6043521"/>
              <a:gd name="connsiteY3" fmla="*/ 1194182 h 9008880"/>
              <a:gd name="connsiteX4" fmla="*/ 1194182 w 6043521"/>
              <a:gd name="connsiteY4" fmla="*/ 0 h 9008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9008880">
                <a:moveTo>
                  <a:pt x="6043521" y="4849338"/>
                </a:moveTo>
                <a:lnTo>
                  <a:pt x="1883979" y="9008880"/>
                </a:lnTo>
                <a:lnTo>
                  <a:pt x="0" y="9008880"/>
                </a:lnTo>
                <a:lnTo>
                  <a:pt x="0" y="1194182"/>
                </a:lnTo>
                <a:lnTo>
                  <a:pt x="1194182"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id="{6997A4FF-7390-4173-8ACD-6CF7145AACEC}"/>
              </a:ext>
            </a:extLst>
          </p:cNvPr>
          <p:cNvSpPr/>
          <p:nvPr userDrawn="1"/>
        </p:nvSpPr>
        <p:spPr>
          <a:xfrm rot="18900000" flipH="1">
            <a:off x="-2681153" y="-465959"/>
            <a:ext cx="8639119" cy="5739762"/>
          </a:xfrm>
          <a:custGeom>
            <a:avLst/>
            <a:gdLst>
              <a:gd name="connsiteX0" fmla="*/ 3789781 w 8639119"/>
              <a:gd name="connsiteY0" fmla="*/ 0 h 5739762"/>
              <a:gd name="connsiteX1" fmla="*/ 0 w 8639119"/>
              <a:gd name="connsiteY1" fmla="*/ 3789782 h 5739762"/>
              <a:gd name="connsiteX2" fmla="*/ 0 w 8639119"/>
              <a:gd name="connsiteY2" fmla="*/ 5739761 h 5739762"/>
              <a:gd name="connsiteX3" fmla="*/ 7748695 w 8639119"/>
              <a:gd name="connsiteY3" fmla="*/ 5739762 h 5739762"/>
              <a:gd name="connsiteX4" fmla="*/ 8639119 w 8639119"/>
              <a:gd name="connsiteY4" fmla="*/ 4849338 h 5739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9119" h="5739762">
                <a:moveTo>
                  <a:pt x="3789781" y="0"/>
                </a:moveTo>
                <a:lnTo>
                  <a:pt x="0" y="3789782"/>
                </a:lnTo>
                <a:lnTo>
                  <a:pt x="0" y="5739761"/>
                </a:lnTo>
                <a:lnTo>
                  <a:pt x="7748695" y="5739762"/>
                </a:lnTo>
                <a:lnTo>
                  <a:pt x="8639119" y="4849338"/>
                </a:lnTo>
                <a:close/>
              </a:path>
            </a:pathLst>
          </a:custGeom>
          <a:solidFill>
            <a:schemeClr val="accent1">
              <a:lumMod val="50000"/>
              <a:alpha val="5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1218518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1B0E15-6FC5-434E-8780-B186D9DB0CD0}"/>
              </a:ext>
            </a:extLst>
          </p:cNvPr>
          <p:cNvSpPr>
            <a:spLocks noGrp="1"/>
          </p:cNvSpPr>
          <p:nvPr>
            <p:ph type="title"/>
          </p:nvPr>
        </p:nvSpPr>
        <p:spPr>
          <a:xfrm>
            <a:off x="838200" y="365125"/>
            <a:ext cx="108204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A9C7B128-34F3-405C-B601-8BAFDB43499C}"/>
              </a:ext>
            </a:extLst>
          </p:cNvPr>
          <p:cNvSpPr>
            <a:spLocks noGrp="1"/>
          </p:cNvSpPr>
          <p:nvPr>
            <p:ph type="body" idx="1"/>
          </p:nvPr>
        </p:nvSpPr>
        <p:spPr>
          <a:xfrm>
            <a:off x="838200" y="1825625"/>
            <a:ext cx="108204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9F5A7754-E8C7-438B-922D-9027C6CF58E2}"/>
              </a:ext>
            </a:extLst>
          </p:cNvPr>
          <p:cNvSpPr>
            <a:spLocks noGrp="1"/>
          </p:cNvSpPr>
          <p:nvPr>
            <p:ph type="sldNum" sz="quarter" idx="4"/>
          </p:nvPr>
        </p:nvSpPr>
        <p:spPr>
          <a:xfrm>
            <a:off x="11112500" y="6356350"/>
            <a:ext cx="660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63D6C4-4840-40CC-AC84-17E24B3B7BDE}" type="slidenum">
              <a:rPr lang="en-US" noProof="0" smtClean="0"/>
              <a:t>‹#›</a:t>
            </a:fld>
            <a:endParaRPr lang="en-US" noProof="0" dirty="0"/>
          </a:p>
        </p:txBody>
      </p:sp>
      <p:sp>
        <p:nvSpPr>
          <p:cNvPr id="5" name="Rectangle 4">
            <a:extLst>
              <a:ext uri="{FF2B5EF4-FFF2-40B4-BE49-F238E27FC236}">
                <a16:creationId xmlns:a16="http://schemas.microsoft.com/office/drawing/2014/main" id="{7CDDDB7D-9189-9548-A2B9-81DC62C3C1A3}"/>
              </a:ext>
            </a:extLst>
          </p:cNvPr>
          <p:cNvSpPr/>
          <p:nvPr userDrawn="1"/>
        </p:nvSpPr>
        <p:spPr>
          <a:xfrm>
            <a:off x="0" y="1"/>
            <a:ext cx="12192000" cy="68579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Freeform: Shape 9">
            <a:extLst>
              <a:ext uri="{FF2B5EF4-FFF2-40B4-BE49-F238E27FC236}">
                <a16:creationId xmlns:a16="http://schemas.microsoft.com/office/drawing/2014/main" id="{096D8877-6B4A-4540-8927-767DD7401718}"/>
              </a:ext>
            </a:extLst>
          </p:cNvPr>
          <p:cNvSpPr/>
          <p:nvPr userDrawn="1"/>
        </p:nvSpPr>
        <p:spPr>
          <a:xfrm>
            <a:off x="0" y="1"/>
            <a:ext cx="12192001" cy="6857999"/>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17">
            <a:extLst>
              <a:ext uri="{FF2B5EF4-FFF2-40B4-BE49-F238E27FC236}">
                <a16:creationId xmlns:a16="http://schemas.microsoft.com/office/drawing/2014/main" id="{5AF2E123-FE0F-8541-8E36-5030C450AA7E}"/>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9" name="Freeform: Shape 11">
            <a:extLst>
              <a:ext uri="{FF2B5EF4-FFF2-40B4-BE49-F238E27FC236}">
                <a16:creationId xmlns:a16="http://schemas.microsoft.com/office/drawing/2014/main" id="{E5519D99-3B68-924A-9CD0-14B911711CA8}"/>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7">
            <a:extLst>
              <a:ext uri="{FF2B5EF4-FFF2-40B4-BE49-F238E27FC236}">
                <a16:creationId xmlns:a16="http://schemas.microsoft.com/office/drawing/2014/main" id="{A09E21A9-FBEF-144C-A152-FE484F3C55C1}"/>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70C7F2CB-A8CE-1545-A08D-93592C4BAEEA}"/>
              </a:ext>
            </a:extLst>
          </p:cNvPr>
          <p:cNvSpPr txBox="1">
            <a:spLocks/>
          </p:cNvSpPr>
          <p:nvPr userDrawn="1"/>
        </p:nvSpPr>
        <p:spPr>
          <a:xfrm>
            <a:off x="444500" y="542925"/>
            <a:ext cx="11214100" cy="535531"/>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lang="en-GB" sz="3200" b="1" kern="1200" spc="-70" baseline="0" dirty="0">
                <a:solidFill>
                  <a:schemeClr val="bg1"/>
                </a:solidFill>
                <a:latin typeface="Trebuchet MS" panose="020B0603020202020204" pitchFamily="34" charset="0"/>
                <a:ea typeface="+mj-ea"/>
                <a:cs typeface="+mj-cs"/>
              </a:defRPr>
            </a:lvl1pPr>
          </a:lstStyle>
          <a:p>
            <a:r>
              <a:rPr lang="en-US" noProof="0" dirty="0">
                <a:latin typeface="+mj-lt"/>
              </a:rPr>
              <a:t>Click to edit Master title style</a:t>
            </a:r>
          </a:p>
        </p:txBody>
      </p:sp>
      <p:grpSp>
        <p:nvGrpSpPr>
          <p:cNvPr id="12" name="Group 11">
            <a:extLst>
              <a:ext uri="{FF2B5EF4-FFF2-40B4-BE49-F238E27FC236}">
                <a16:creationId xmlns:a16="http://schemas.microsoft.com/office/drawing/2014/main" id="{7068FCE4-1B47-3C4B-B091-013120A97D09}"/>
              </a:ext>
            </a:extLst>
          </p:cNvPr>
          <p:cNvGrpSpPr/>
          <p:nvPr userDrawn="1"/>
        </p:nvGrpSpPr>
        <p:grpSpPr>
          <a:xfrm rot="16200000">
            <a:off x="499388" y="-322655"/>
            <a:ext cx="535531" cy="645309"/>
            <a:chOff x="10945855" y="7317026"/>
            <a:chExt cx="2483924" cy="2993104"/>
          </a:xfrm>
        </p:grpSpPr>
        <p:sp>
          <p:nvSpPr>
            <p:cNvPr id="13" name="Freeform: Shape 15">
              <a:extLst>
                <a:ext uri="{FF2B5EF4-FFF2-40B4-BE49-F238E27FC236}">
                  <a16:creationId xmlns:a16="http://schemas.microsoft.com/office/drawing/2014/main" id="{FEC3FDE7-F27E-5E4E-8752-287CAB7792D4}"/>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6">
              <a:extLst>
                <a:ext uri="{FF2B5EF4-FFF2-40B4-BE49-F238E27FC236}">
                  <a16:creationId xmlns:a16="http://schemas.microsoft.com/office/drawing/2014/main" id="{81C902DB-0D21-5044-82B6-9E7A70A1BF62}"/>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5" name="Group 14">
            <a:extLst>
              <a:ext uri="{FF2B5EF4-FFF2-40B4-BE49-F238E27FC236}">
                <a16:creationId xmlns:a16="http://schemas.microsoft.com/office/drawing/2014/main" id="{BE1E08A0-195D-694F-947B-986A76FBB93E}"/>
              </a:ext>
            </a:extLst>
          </p:cNvPr>
          <p:cNvGrpSpPr/>
          <p:nvPr userDrawn="1"/>
        </p:nvGrpSpPr>
        <p:grpSpPr>
          <a:xfrm>
            <a:off x="-1" y="1357409"/>
            <a:ext cx="12192001" cy="4846320"/>
            <a:chOff x="-1" y="1357409"/>
            <a:chExt cx="12192001" cy="4917518"/>
          </a:xfrm>
        </p:grpSpPr>
        <p:sp>
          <p:nvSpPr>
            <p:cNvPr id="16" name="Rectangle: Single Corner Snipped 18">
              <a:extLst>
                <a:ext uri="{FF2B5EF4-FFF2-40B4-BE49-F238E27FC236}">
                  <a16:creationId xmlns:a16="http://schemas.microsoft.com/office/drawing/2014/main" id="{ED5DFFCD-1EE3-E64E-B51F-BD7D72413E0B}"/>
                </a:ext>
              </a:extLst>
            </p:cNvPr>
            <p:cNvSpPr/>
            <p:nvPr userDrawn="1"/>
          </p:nvSpPr>
          <p:spPr>
            <a:xfrm flipV="1">
              <a:off x="-1" y="1357409"/>
              <a:ext cx="12192000" cy="4917518"/>
            </a:xfrm>
            <a:prstGeom prst="snip1Rect">
              <a:avLst>
                <a:gd name="adj" fmla="val 0"/>
              </a:avLst>
            </a:prstGeom>
            <a:pattFill prst="dkVert">
              <a:fgClr>
                <a:schemeClr val="accent5"/>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17" name="Rectangle: Single Corner Snipped 2">
              <a:extLst>
                <a:ext uri="{FF2B5EF4-FFF2-40B4-BE49-F238E27FC236}">
                  <a16:creationId xmlns:a16="http://schemas.microsoft.com/office/drawing/2014/main" id="{C12DB3CA-8E64-AA43-BFBE-A2CA9A816DBE}"/>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8" name="Freeform: Shape 23">
            <a:extLst>
              <a:ext uri="{FF2B5EF4-FFF2-40B4-BE49-F238E27FC236}">
                <a16:creationId xmlns:a16="http://schemas.microsoft.com/office/drawing/2014/main" id="{A587DEFD-D470-4142-8E0D-A71DDB147C92}"/>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Slide Number Placeholder 4">
            <a:extLst>
              <a:ext uri="{FF2B5EF4-FFF2-40B4-BE49-F238E27FC236}">
                <a16:creationId xmlns:a16="http://schemas.microsoft.com/office/drawing/2014/main" id="{7D9BF857-7910-734D-A217-5E3344220AA2}"/>
              </a:ext>
            </a:extLst>
          </p:cNvPr>
          <p:cNvSpPr txBox="1">
            <a:spLocks/>
          </p:cNvSpPr>
          <p:nvPr userDrawn="1"/>
        </p:nvSpPr>
        <p:spPr>
          <a:xfrm>
            <a:off x="11252200" y="6315075"/>
            <a:ext cx="406400" cy="365125"/>
          </a:xfrm>
          <a:prstGeom prst="rect">
            <a:avLst/>
          </a:prstGeom>
        </p:spPr>
        <p:txBody>
          <a:bodyPr/>
          <a:lstStyle>
            <a:defPPr>
              <a:defRPr lang="en-US"/>
            </a:defPPr>
            <a:lvl1pPr marL="0" algn="l" defTabSz="914400" rtl="0" eaLnBrk="1" latinLnBrk="0" hangingPunct="1">
              <a:defRPr sz="1000" kern="1200">
                <a:solidFill>
                  <a:schemeClr val="bg1"/>
                </a:solidFill>
                <a:latin typeface="Trade Gothic LT Pro" panose="020B0503040303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66609333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66" r:id="rId4"/>
    <p:sldLayoutId id="2147483654" r:id="rId5"/>
    <p:sldLayoutId id="2147483661" r:id="rId6"/>
    <p:sldLayoutId id="2147483677" r:id="rId7"/>
    <p:sldLayoutId id="2147483674" r:id="rId8"/>
    <p:sldLayoutId id="2147483665" r:id="rId9"/>
    <p:sldLayoutId id="2147483673" r:id="rId10"/>
    <p:sldLayoutId id="2147483662" r:id="rId11"/>
    <p:sldLayoutId id="2147483663" r:id="rId12"/>
    <p:sldLayoutId id="2147483664" r:id="rId13"/>
    <p:sldLayoutId id="2147483675" r:id="rId14"/>
    <p:sldLayoutId id="2147483676" r:id="rId15"/>
    <p:sldLayoutId id="2147483672" r:id="rId16"/>
    <p:sldLayoutId id="2147483667" r:id="rId17"/>
    <p:sldLayoutId id="2147483668"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36" userDrawn="1">
          <p15:clr>
            <a:srgbClr val="F26B43"/>
          </p15:clr>
        </p15:guide>
        <p15:guide id="4" orient="horz" pos="336" userDrawn="1">
          <p15:clr>
            <a:srgbClr val="F26B43"/>
          </p15:clr>
        </p15:guide>
        <p15:guide id="5" pos="7344" userDrawn="1">
          <p15:clr>
            <a:srgbClr val="F26B43"/>
          </p15:clr>
        </p15:guide>
        <p15:guide id="6"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hyperlink" Target="https://kscourts.gov/KSCourts/media/KsCourts/Programs/grants/2024-Child-Support-Guidlines-adopted-August-2024-strikethrough.pdf"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E5BF-9922-45FB-8F3F-4446D40A051B}"/>
              </a:ext>
            </a:extLst>
          </p:cNvPr>
          <p:cNvSpPr>
            <a:spLocks noGrp="1"/>
          </p:cNvSpPr>
          <p:nvPr>
            <p:ph type="ctrTitle"/>
          </p:nvPr>
        </p:nvSpPr>
        <p:spPr/>
        <p:txBody>
          <a:bodyPr/>
          <a:lstStyle/>
          <a:p>
            <a:r>
              <a:rPr lang="en-US" sz="3600" dirty="0"/>
              <a:t>RECENT DEVELOPMENTS IN KANSAS APPELLATE CASES</a:t>
            </a:r>
          </a:p>
        </p:txBody>
      </p:sp>
      <p:sp>
        <p:nvSpPr>
          <p:cNvPr id="3" name="Subtitle 2">
            <a:extLst>
              <a:ext uri="{FF2B5EF4-FFF2-40B4-BE49-F238E27FC236}">
                <a16:creationId xmlns:a16="http://schemas.microsoft.com/office/drawing/2014/main" id="{0D537F64-4C96-4AA8-BB21-E8053A3186DD}"/>
              </a:ext>
            </a:extLst>
          </p:cNvPr>
          <p:cNvSpPr>
            <a:spLocks noGrp="1"/>
          </p:cNvSpPr>
          <p:nvPr>
            <p:ph type="subTitle" idx="1"/>
          </p:nvPr>
        </p:nvSpPr>
        <p:spPr/>
        <p:txBody>
          <a:bodyPr/>
          <a:lstStyle/>
          <a:p>
            <a:pPr marL="0" indent="0">
              <a:buNone/>
            </a:pPr>
            <a:r>
              <a:rPr lang="en-US" dirty="0"/>
              <a:t>Presented by: H. Reed Walker</a:t>
            </a:r>
          </a:p>
        </p:txBody>
      </p:sp>
    </p:spTree>
    <p:extLst>
      <p:ext uri="{BB962C8B-B14F-4D97-AF65-F5344CB8AC3E}">
        <p14:creationId xmlns:p14="http://schemas.microsoft.com/office/powerpoint/2010/main" val="39469345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D8413-C238-49D7-A4E1-E8FEF1811A0E}"/>
              </a:ext>
            </a:extLst>
          </p:cNvPr>
          <p:cNvSpPr>
            <a:spLocks noGrp="1"/>
          </p:cNvSpPr>
          <p:nvPr>
            <p:ph type="title"/>
          </p:nvPr>
        </p:nvSpPr>
        <p:spPr/>
        <p:txBody>
          <a:bodyPr/>
          <a:lstStyle/>
          <a:p>
            <a:r>
              <a:rPr lang="en-US" dirty="0"/>
              <a:t>ADOPTION </a:t>
            </a:r>
          </a:p>
        </p:txBody>
      </p:sp>
      <p:sp>
        <p:nvSpPr>
          <p:cNvPr id="5" name="Text Placeholder 4">
            <a:extLst>
              <a:ext uri="{FF2B5EF4-FFF2-40B4-BE49-F238E27FC236}">
                <a16:creationId xmlns:a16="http://schemas.microsoft.com/office/drawing/2014/main" id="{0A95F4DE-39B7-4CE2-BC1E-8B8AE662A895}"/>
              </a:ext>
            </a:extLst>
          </p:cNvPr>
          <p:cNvSpPr>
            <a:spLocks noGrp="1"/>
          </p:cNvSpPr>
          <p:nvPr>
            <p:ph type="body" idx="1"/>
          </p:nvPr>
        </p:nvSpPr>
        <p:spPr/>
        <p:txBody>
          <a:bodyPr/>
          <a:lstStyle/>
          <a:p>
            <a:r>
              <a:rPr lang="en-US" dirty="0"/>
              <a:t>Child’s Best Interests.</a:t>
            </a:r>
          </a:p>
        </p:txBody>
      </p:sp>
      <p:sp>
        <p:nvSpPr>
          <p:cNvPr id="2" name="Slide Number Placeholder 1">
            <a:extLst>
              <a:ext uri="{FF2B5EF4-FFF2-40B4-BE49-F238E27FC236}">
                <a16:creationId xmlns:a16="http://schemas.microsoft.com/office/drawing/2014/main" id="{0B24BF10-2B55-43AB-9F77-F1A1410384A9}"/>
              </a:ext>
            </a:extLst>
          </p:cNvPr>
          <p:cNvSpPr>
            <a:spLocks noGrp="1"/>
          </p:cNvSpPr>
          <p:nvPr>
            <p:ph type="sldNum" sz="quarter" idx="12"/>
          </p:nvPr>
        </p:nvSpPr>
        <p:spPr/>
        <p:txBody>
          <a:bodyPr/>
          <a:lstStyle/>
          <a:p>
            <a:fld id="{C263D6C4-4840-40CC-AC84-17E24B3B7BDE}" type="slidenum">
              <a:rPr lang="en-US" smtClean="0"/>
              <a:pPr/>
              <a:t>2</a:t>
            </a:fld>
            <a:endParaRPr lang="en-US" dirty="0"/>
          </a:p>
        </p:txBody>
      </p:sp>
    </p:spTree>
    <p:extLst>
      <p:ext uri="{BB962C8B-B14F-4D97-AF65-F5344CB8AC3E}">
        <p14:creationId xmlns:p14="http://schemas.microsoft.com/office/powerpoint/2010/main" val="290279431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ADOPTION – Child’s Best Interests.</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Adoption of V.A.,</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126,006,</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2023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(Unpublished Kan. Ct. of Appeals October 20, 2023. Seward Dist. Ct., J.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Ambrosier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Affirmed).</a:t>
            </a:r>
            <a:endParaRPr lang="en-US" dirty="0"/>
          </a:p>
        </p:txBody>
      </p:sp>
      <p:sp>
        <p:nvSpPr>
          <p:cNvPr id="10" name="Text Placeholder 9">
            <a:extLst>
              <a:ext uri="{FF2B5EF4-FFF2-40B4-BE49-F238E27FC236}">
                <a16:creationId xmlns:a16="http://schemas.microsoft.com/office/drawing/2014/main" id="{EF2BC084-E6DB-4DE7-B309-042A85EBA700}"/>
              </a:ext>
            </a:extLst>
          </p:cNvPr>
          <p:cNvSpPr>
            <a:spLocks noGrp="1"/>
          </p:cNvSpPr>
          <p:nvPr>
            <p:ph type="body" sz="quarter" idx="13"/>
          </p:nvPr>
        </p:nvSpPr>
        <p:spPr>
          <a:xfrm>
            <a:off x="163902" y="2764757"/>
            <a:ext cx="8653037" cy="4093243"/>
          </a:xfrm>
        </p:spPr>
        <p:txBody>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It is not error for the District Court, under K.S.A. 59-2136(h)(2)(A), to consider the best interests of a minor child as the basis for denying a stepfather’s petition to adopt his stepson. </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district court erred by finding the natural father’s consent was unnecessary without also terminating his parental rights, but that error was harmless because the petition was not ultimately granted.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3</a:t>
            </a:fld>
            <a:endParaRPr lang="en-US" dirty="0"/>
          </a:p>
        </p:txBody>
      </p:sp>
    </p:spTree>
    <p:extLst>
      <p:ext uri="{BB962C8B-B14F-4D97-AF65-F5344CB8AC3E}">
        <p14:creationId xmlns:p14="http://schemas.microsoft.com/office/powerpoint/2010/main" val="37334860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E45CB-8768-3BCB-8618-B92DC25424E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1C5EF2-A2D9-4141-26DB-C90AA374C631}"/>
              </a:ext>
            </a:extLst>
          </p:cNvPr>
          <p:cNvSpPr>
            <a:spLocks noGrp="1"/>
          </p:cNvSpPr>
          <p:nvPr>
            <p:ph type="title"/>
          </p:nvPr>
        </p:nvSpPr>
        <p:spPr/>
        <p:txBody>
          <a:bodyPr/>
          <a:lstStyle/>
          <a:p>
            <a:r>
              <a:rPr lang="en-US" dirty="0"/>
              <a:t>ADOPTION </a:t>
            </a:r>
          </a:p>
        </p:txBody>
      </p:sp>
      <p:sp>
        <p:nvSpPr>
          <p:cNvPr id="5" name="Text Placeholder 4">
            <a:extLst>
              <a:ext uri="{FF2B5EF4-FFF2-40B4-BE49-F238E27FC236}">
                <a16:creationId xmlns:a16="http://schemas.microsoft.com/office/drawing/2014/main" id="{4B65B189-C15A-0591-ECBB-52A4662E38E4}"/>
              </a:ext>
            </a:extLst>
          </p:cNvPr>
          <p:cNvSpPr>
            <a:spLocks noGrp="1"/>
          </p:cNvSpPr>
          <p:nvPr>
            <p:ph type="body" idx="1"/>
          </p:nvPr>
        </p:nvSpPr>
        <p:spPr/>
        <p:txBody>
          <a:bodyPr/>
          <a:lstStyle/>
          <a:p>
            <a:r>
              <a:rPr lang="en-US" dirty="0"/>
              <a:t>Grandparent Due Process Rights.</a:t>
            </a:r>
          </a:p>
        </p:txBody>
      </p:sp>
      <p:sp>
        <p:nvSpPr>
          <p:cNvPr id="2" name="Slide Number Placeholder 1">
            <a:extLst>
              <a:ext uri="{FF2B5EF4-FFF2-40B4-BE49-F238E27FC236}">
                <a16:creationId xmlns:a16="http://schemas.microsoft.com/office/drawing/2014/main" id="{DB217AB3-9452-6809-BF3C-1392D0B07F2A}"/>
              </a:ext>
            </a:extLst>
          </p:cNvPr>
          <p:cNvSpPr>
            <a:spLocks noGrp="1"/>
          </p:cNvSpPr>
          <p:nvPr>
            <p:ph type="sldNum" sz="quarter" idx="12"/>
          </p:nvPr>
        </p:nvSpPr>
        <p:spPr/>
        <p:txBody>
          <a:bodyPr/>
          <a:lstStyle/>
          <a:p>
            <a:fld id="{C263D6C4-4840-40CC-AC84-17E24B3B7BDE}" type="slidenum">
              <a:rPr lang="en-US" smtClean="0"/>
              <a:pPr/>
              <a:t>4</a:t>
            </a:fld>
            <a:endParaRPr lang="en-US" dirty="0"/>
          </a:p>
        </p:txBody>
      </p:sp>
    </p:spTree>
    <p:extLst>
      <p:ext uri="{BB962C8B-B14F-4D97-AF65-F5344CB8AC3E}">
        <p14:creationId xmlns:p14="http://schemas.microsoft.com/office/powerpoint/2010/main" val="30882281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06F3C-0CDC-82B0-9887-720D81C6247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5AAD6CF-8655-FD9C-05BF-5EC0D4F43FC1}"/>
              </a:ext>
            </a:extLst>
          </p:cNvPr>
          <p:cNvSpPr>
            <a:spLocks noGrp="1"/>
          </p:cNvSpPr>
          <p:nvPr>
            <p:ph type="title"/>
          </p:nvPr>
        </p:nvSpPr>
        <p:spPr>
          <a:xfrm>
            <a:off x="38100" y="840875"/>
            <a:ext cx="11214100" cy="1588127"/>
          </a:xfrm>
        </p:spPr>
        <p:txBody>
          <a:bodyPr/>
          <a:lstStyle/>
          <a:p>
            <a:r>
              <a:rPr lang="en-US" sz="1800" i="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ADOPTION – Grandparent Due Process Rights.</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Adoption of E.A.,</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125,944,</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2024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(Unpublished Kan. Ct. of Appeals April 5, 2024. Shawnee Dist. Ct., </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 Pickering, reversed, decree vacated, and case remanded with directions). </a:t>
            </a:r>
            <a:endParaRPr lang="en-US" dirty="0"/>
          </a:p>
        </p:txBody>
      </p:sp>
      <p:sp>
        <p:nvSpPr>
          <p:cNvPr id="10" name="Text Placeholder 9">
            <a:extLst>
              <a:ext uri="{FF2B5EF4-FFF2-40B4-BE49-F238E27FC236}">
                <a16:creationId xmlns:a16="http://schemas.microsoft.com/office/drawing/2014/main" id="{12973CDD-B722-8844-C36D-6A43884067C1}"/>
              </a:ext>
            </a:extLst>
          </p:cNvPr>
          <p:cNvSpPr>
            <a:spLocks noGrp="1"/>
          </p:cNvSpPr>
          <p:nvPr>
            <p:ph type="body" sz="quarter" idx="13"/>
          </p:nvPr>
        </p:nvSpPr>
        <p:spPr>
          <a:xfrm>
            <a:off x="2098639" y="2586957"/>
            <a:ext cx="6718300" cy="4093243"/>
          </a:xfrm>
        </p:spPr>
        <p:txBody>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district judge did not allow the grandfather, who alleged the child had lived with him for six years before the adoption petition was filed, to present his case to the district court. </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Grandmother alleged the child was living with her when the adoption petition was filed.</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district court would not allow the grandfather to enter the case as an interested party. </a:t>
            </a: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Grandmother obtained physical custody of the child from grandfather, with whom the child had been living, filed to adopt him, and obtained a restraining order against grandfather. </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It was reversible error for the court not to allow grandfather the right to be heard.</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A25B3AC2-8586-4EA4-832D-5FA4D1F18828}"/>
              </a:ext>
            </a:extLst>
          </p:cNvPr>
          <p:cNvSpPr>
            <a:spLocks noGrp="1"/>
          </p:cNvSpPr>
          <p:nvPr>
            <p:ph type="sldNum" sz="quarter" idx="12"/>
          </p:nvPr>
        </p:nvSpPr>
        <p:spPr/>
        <p:txBody>
          <a:bodyPr/>
          <a:lstStyle/>
          <a:p>
            <a:fld id="{C263D6C4-4840-40CC-AC84-17E24B3B7BDE}" type="slidenum">
              <a:rPr lang="en-US" smtClean="0"/>
              <a:pPr/>
              <a:t>5</a:t>
            </a:fld>
            <a:endParaRPr lang="en-US" dirty="0"/>
          </a:p>
        </p:txBody>
      </p:sp>
    </p:spTree>
    <p:extLst>
      <p:ext uri="{BB962C8B-B14F-4D97-AF65-F5344CB8AC3E}">
        <p14:creationId xmlns:p14="http://schemas.microsoft.com/office/powerpoint/2010/main" val="1208788914"/>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11EC5-071F-345B-C234-FE5BD51DE01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F99A482-C6A8-74CF-2F23-81DBC8037AE5}"/>
              </a:ext>
            </a:extLst>
          </p:cNvPr>
          <p:cNvSpPr>
            <a:spLocks noGrp="1"/>
          </p:cNvSpPr>
          <p:nvPr>
            <p:ph type="title"/>
          </p:nvPr>
        </p:nvSpPr>
        <p:spPr>
          <a:xfrm>
            <a:off x="38100" y="840875"/>
            <a:ext cx="11214100" cy="1588127"/>
          </a:xfrm>
        </p:spPr>
        <p:txBody>
          <a:bodyPr/>
          <a:lstStyle/>
          <a:p>
            <a:r>
              <a:rPr lang="en-US" sz="1800" i="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ADOPTION – Grandparent Due Process Rights.</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Adoption of E.A.,</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125,944,</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2024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(Unpublished Kan. Ct. of Appeals April 5, 2024. Shawnee Dist. Ct., </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 Pickering, reversed, decree vacated, and case remanded with directions). </a:t>
            </a:r>
            <a:endParaRPr lang="en-US" dirty="0"/>
          </a:p>
        </p:txBody>
      </p:sp>
      <p:sp>
        <p:nvSpPr>
          <p:cNvPr id="10" name="Text Placeholder 9">
            <a:extLst>
              <a:ext uri="{FF2B5EF4-FFF2-40B4-BE49-F238E27FC236}">
                <a16:creationId xmlns:a16="http://schemas.microsoft.com/office/drawing/2014/main" id="{EBA9884D-C110-9376-8AB9-04FEB99B863A}"/>
              </a:ext>
            </a:extLst>
          </p:cNvPr>
          <p:cNvSpPr>
            <a:spLocks noGrp="1"/>
          </p:cNvSpPr>
          <p:nvPr>
            <p:ph type="body" sz="quarter" idx="13"/>
          </p:nvPr>
        </p:nvSpPr>
        <p:spPr>
          <a:xfrm>
            <a:off x="2098639" y="2586957"/>
            <a:ext cx="6718300" cy="4093243"/>
          </a:xfrm>
        </p:spPr>
        <p:txBody>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However, grandfather maintained he was the presumptive father under the Kansas Parentage Act and that the bio parents had waived their parental preference. Grandmother alleged the child was living with her when the adoption petition was filed.</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He alleged he was the de facto parent.  This was not a stepparent adoption. </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Neither natural parent wanted to retain their parental rights. </a:t>
            </a: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Further, the appellate court ordered the trial court to make an inquiry whether a fraud was committed on the court by the grandmother, having apparently obtained the child from his grandfather for the purpose of trying to adopt him away from the man with whom he had for six years resided.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055109D8-E00B-0D6C-7282-FF860183458D}"/>
              </a:ext>
            </a:extLst>
          </p:cNvPr>
          <p:cNvSpPr>
            <a:spLocks noGrp="1"/>
          </p:cNvSpPr>
          <p:nvPr>
            <p:ph type="sldNum" sz="quarter" idx="12"/>
          </p:nvPr>
        </p:nvSpPr>
        <p:spPr/>
        <p:txBody>
          <a:bodyPr/>
          <a:lstStyle/>
          <a:p>
            <a:fld id="{C263D6C4-4840-40CC-AC84-17E24B3B7BDE}" type="slidenum">
              <a:rPr lang="en-US" smtClean="0"/>
              <a:pPr/>
              <a:t>6</a:t>
            </a:fld>
            <a:endParaRPr lang="en-US" dirty="0"/>
          </a:p>
        </p:txBody>
      </p:sp>
    </p:spTree>
    <p:extLst>
      <p:ext uri="{BB962C8B-B14F-4D97-AF65-F5344CB8AC3E}">
        <p14:creationId xmlns:p14="http://schemas.microsoft.com/office/powerpoint/2010/main" val="2007540886"/>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97751-CCFA-E44E-44FD-99ABF7A0CB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E26ACB0-7E55-07B9-901D-A282469E9607}"/>
              </a:ext>
            </a:extLst>
          </p:cNvPr>
          <p:cNvSpPr>
            <a:spLocks noGrp="1"/>
          </p:cNvSpPr>
          <p:nvPr>
            <p:ph type="title"/>
          </p:nvPr>
        </p:nvSpPr>
        <p:spPr/>
        <p:txBody>
          <a:bodyPr/>
          <a:lstStyle/>
          <a:p>
            <a:r>
              <a:rPr lang="en-US" dirty="0"/>
              <a:t>CHILD CUSTODY </a:t>
            </a:r>
          </a:p>
        </p:txBody>
      </p:sp>
      <p:sp>
        <p:nvSpPr>
          <p:cNvPr id="5" name="Text Placeholder 4">
            <a:extLst>
              <a:ext uri="{FF2B5EF4-FFF2-40B4-BE49-F238E27FC236}">
                <a16:creationId xmlns:a16="http://schemas.microsoft.com/office/drawing/2014/main" id="{D28C8124-DDFE-5406-7F96-23AEFAD0EB21}"/>
              </a:ext>
            </a:extLst>
          </p:cNvPr>
          <p:cNvSpPr>
            <a:spLocks noGrp="1"/>
          </p:cNvSpPr>
          <p:nvPr>
            <p:ph type="body" idx="1"/>
          </p:nvPr>
        </p:nvSpPr>
        <p:spPr/>
        <p:txBody>
          <a:bodyPr/>
          <a:lstStyle/>
          <a:p>
            <a:r>
              <a:rPr lang="en-US" dirty="0"/>
              <a:t>Changed Circumstances.</a:t>
            </a:r>
          </a:p>
        </p:txBody>
      </p:sp>
      <p:sp>
        <p:nvSpPr>
          <p:cNvPr id="2" name="Slide Number Placeholder 1">
            <a:extLst>
              <a:ext uri="{FF2B5EF4-FFF2-40B4-BE49-F238E27FC236}">
                <a16:creationId xmlns:a16="http://schemas.microsoft.com/office/drawing/2014/main" id="{E037945B-F5BD-4928-2B6F-C73FABB710CF}"/>
              </a:ext>
            </a:extLst>
          </p:cNvPr>
          <p:cNvSpPr>
            <a:spLocks noGrp="1"/>
          </p:cNvSpPr>
          <p:nvPr>
            <p:ph type="sldNum" sz="quarter" idx="12"/>
          </p:nvPr>
        </p:nvSpPr>
        <p:spPr/>
        <p:txBody>
          <a:bodyPr/>
          <a:lstStyle/>
          <a:p>
            <a:fld id="{C263D6C4-4840-40CC-AC84-17E24B3B7BDE}" type="slidenum">
              <a:rPr lang="en-US" smtClean="0"/>
              <a:pPr/>
              <a:t>7</a:t>
            </a:fld>
            <a:endParaRPr lang="en-US" dirty="0"/>
          </a:p>
        </p:txBody>
      </p:sp>
    </p:spTree>
    <p:extLst>
      <p:ext uri="{BB962C8B-B14F-4D97-AF65-F5344CB8AC3E}">
        <p14:creationId xmlns:p14="http://schemas.microsoft.com/office/powerpoint/2010/main" val="24262765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C20AA-C124-20DB-CF8F-2B698B624CD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34087F4-BD1E-001F-6C93-F38E0679722B}"/>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CHILD CUSTODY – Changed Circumstances.</a:t>
            </a:r>
            <a:br>
              <a:rPr lang="en-US" sz="1800" i="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i="1" kern="100" dirty="0">
                <a:effectLst/>
                <a:latin typeface="Calibri" panose="020F0502020204030204" pitchFamily="34" charset="0"/>
                <a:ea typeface="Calibri" panose="020F0502020204030204" pitchFamily="34" charset="0"/>
                <a:cs typeface="Times New Roman" panose="02020603050405020304" pitchFamily="18" charset="0"/>
              </a:rPr>
              <a:t>C.D. and S.T., </a:t>
            </a:r>
            <a:br>
              <a:rPr lang="en-US" sz="1800" i="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126,302,</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2024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Kan. Ct. of App. 4.19.24  Harper Dist. Ct., J. Wood, affirmed).</a:t>
            </a:r>
            <a:endParaRPr lang="en-US" dirty="0"/>
          </a:p>
        </p:txBody>
      </p:sp>
      <p:sp>
        <p:nvSpPr>
          <p:cNvPr id="10" name="Text Placeholder 9">
            <a:extLst>
              <a:ext uri="{FF2B5EF4-FFF2-40B4-BE49-F238E27FC236}">
                <a16:creationId xmlns:a16="http://schemas.microsoft.com/office/drawing/2014/main" id="{FE453F24-804D-0AF6-FC47-A4C7606E7B38}"/>
              </a:ext>
            </a:extLst>
          </p:cNvPr>
          <p:cNvSpPr>
            <a:spLocks noGrp="1"/>
          </p:cNvSpPr>
          <p:nvPr>
            <p:ph type="body" sz="quarter" idx="13"/>
          </p:nvPr>
        </p:nvSpPr>
        <p:spPr>
          <a:xfrm>
            <a:off x="2098639" y="2586957"/>
            <a:ext cx="6718300" cy="4093243"/>
          </a:xfrm>
        </p:spPr>
        <p:txBody>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Material change of circumstances occurred warranting court changing custody from primarily mother to a 2-2-3 plan, when mother planned to, and “substantially executed,” a move 140 miles from where the family had always lived. </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importance of this case is that mother never made the move.</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district court found that mother’s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plan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to move, coupled with substantial steps taken to do so, constituted the material change of circumstances warranting a change in the parenting plan. </a:t>
            </a: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district court denied the mother’s request to move; ordered primary custody to father if she did move; but entered a shared residential custody nonetheless, which the appellate court found was not an abuse of discretion.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556EF7C1-A6DE-7555-0E64-3C6A4564D4DC}"/>
              </a:ext>
            </a:extLst>
          </p:cNvPr>
          <p:cNvSpPr>
            <a:spLocks noGrp="1"/>
          </p:cNvSpPr>
          <p:nvPr>
            <p:ph type="sldNum" sz="quarter" idx="12"/>
          </p:nvPr>
        </p:nvSpPr>
        <p:spPr/>
        <p:txBody>
          <a:bodyPr/>
          <a:lstStyle/>
          <a:p>
            <a:fld id="{C263D6C4-4840-40CC-AC84-17E24B3B7BDE}" type="slidenum">
              <a:rPr lang="en-US" smtClean="0"/>
              <a:pPr/>
              <a:t>8</a:t>
            </a:fld>
            <a:endParaRPr lang="en-US" dirty="0"/>
          </a:p>
        </p:txBody>
      </p:sp>
    </p:spTree>
    <p:extLst>
      <p:ext uri="{BB962C8B-B14F-4D97-AF65-F5344CB8AC3E}">
        <p14:creationId xmlns:p14="http://schemas.microsoft.com/office/powerpoint/2010/main" val="366914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71F40-21B0-93BA-E40F-A5054107788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9252EA1-6582-3C3B-2B08-67B779A333B6}"/>
              </a:ext>
            </a:extLst>
          </p:cNvPr>
          <p:cNvSpPr>
            <a:spLocks noGrp="1"/>
          </p:cNvSpPr>
          <p:nvPr>
            <p:ph type="title"/>
          </p:nvPr>
        </p:nvSpPr>
        <p:spPr/>
        <p:txBody>
          <a:bodyPr/>
          <a:lstStyle/>
          <a:p>
            <a:r>
              <a:rPr lang="en-US" dirty="0"/>
              <a:t>CHILD CUSTODY </a:t>
            </a:r>
          </a:p>
        </p:txBody>
      </p:sp>
      <p:sp>
        <p:nvSpPr>
          <p:cNvPr id="5" name="Text Placeholder 4">
            <a:extLst>
              <a:ext uri="{FF2B5EF4-FFF2-40B4-BE49-F238E27FC236}">
                <a16:creationId xmlns:a16="http://schemas.microsoft.com/office/drawing/2014/main" id="{B1975F06-FED4-CD13-5D03-734044551C5F}"/>
              </a:ext>
            </a:extLst>
          </p:cNvPr>
          <p:cNvSpPr>
            <a:spLocks noGrp="1"/>
          </p:cNvSpPr>
          <p:nvPr>
            <p:ph type="body" idx="1"/>
          </p:nvPr>
        </p:nvSpPr>
        <p:spPr/>
        <p:txBody>
          <a:bodyPr/>
          <a:lstStyle/>
          <a:p>
            <a:r>
              <a:rPr lang="en-US" dirty="0"/>
              <a:t>Hearsay Exception.</a:t>
            </a:r>
          </a:p>
        </p:txBody>
      </p:sp>
      <p:sp>
        <p:nvSpPr>
          <p:cNvPr id="2" name="Slide Number Placeholder 1">
            <a:extLst>
              <a:ext uri="{FF2B5EF4-FFF2-40B4-BE49-F238E27FC236}">
                <a16:creationId xmlns:a16="http://schemas.microsoft.com/office/drawing/2014/main" id="{4FA569D2-66D4-F5A8-765E-1DAFECED87B9}"/>
              </a:ext>
            </a:extLst>
          </p:cNvPr>
          <p:cNvSpPr>
            <a:spLocks noGrp="1"/>
          </p:cNvSpPr>
          <p:nvPr>
            <p:ph type="sldNum" sz="quarter" idx="12"/>
          </p:nvPr>
        </p:nvSpPr>
        <p:spPr/>
        <p:txBody>
          <a:bodyPr/>
          <a:lstStyle/>
          <a:p>
            <a:fld id="{C263D6C4-4840-40CC-AC84-17E24B3B7BDE}" type="slidenum">
              <a:rPr lang="en-US" smtClean="0"/>
              <a:pPr/>
              <a:t>9</a:t>
            </a:fld>
            <a:endParaRPr lang="en-US" dirty="0"/>
          </a:p>
        </p:txBody>
      </p:sp>
    </p:spTree>
    <p:extLst>
      <p:ext uri="{BB962C8B-B14F-4D97-AF65-F5344CB8AC3E}">
        <p14:creationId xmlns:p14="http://schemas.microsoft.com/office/powerpoint/2010/main" val="275024476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F28CA-0838-857E-E0D0-464B6A10C51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F7730B3-0CE0-3AC0-836A-F8713C2D1B6B}"/>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CHILD CUSTODY – Hearsay Exception.</a:t>
            </a:r>
            <a:br>
              <a:rPr lang="en-US" sz="1800" i="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Marriage of J.H. and K.H.</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125,823,</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2023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Ct. of App. Sept. 1, 2023 Franklin Dist. Ct.  J.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Witteman</a:t>
            </a:r>
            <a:r>
              <a:rPr lang="en-US" sz="1800" dirty="0">
                <a:effectLst/>
                <a:latin typeface="Calibri" panose="020F0502020204030204" pitchFamily="34" charset="0"/>
                <a:ea typeface="Calibri" panose="020F0502020204030204" pitchFamily="34" charset="0"/>
                <a:cs typeface="Times New Roman" panose="02020603050405020304" pitchFamily="18" charset="0"/>
              </a:rPr>
              <a:t> reversed and remanded). </a:t>
            </a:r>
            <a:endParaRPr lang="en-US" dirty="0"/>
          </a:p>
        </p:txBody>
      </p:sp>
      <p:sp>
        <p:nvSpPr>
          <p:cNvPr id="10" name="Text Placeholder 9">
            <a:extLst>
              <a:ext uri="{FF2B5EF4-FFF2-40B4-BE49-F238E27FC236}">
                <a16:creationId xmlns:a16="http://schemas.microsoft.com/office/drawing/2014/main" id="{E172E47F-3DBD-B3D1-1F0E-13978039F1B5}"/>
              </a:ext>
            </a:extLst>
          </p:cNvPr>
          <p:cNvSpPr>
            <a:spLocks noGrp="1"/>
          </p:cNvSpPr>
          <p:nvPr>
            <p:ph type="body" sz="quarter" idx="13"/>
          </p:nvPr>
        </p:nvSpPr>
        <p:spPr>
          <a:xfrm>
            <a:off x="2098639" y="2586957"/>
            <a:ext cx="6718300" cy="4093243"/>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trial court excluded as hearsay the testimony of a detective who interviewed the mother of a minor child for alleged sexual abuse of the minor child by her mother’s husband, and another detective conducted a forensic interview with the child.</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 few months later, the same detective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observed a DCF second forensic interview</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of the minor child.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detective testified the substance of the child’s second interview stayed the same, but she disclosed more information in the second interview.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Mother’s attorney asked the detective to describe what the child said in the first interview. Father’s attorney objected that such testimony was hearsay.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Mother’s attorney told the court the child was available to testify.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5FE2B15A-8ABF-4F8B-1530-0CBEDDF77C4C}"/>
              </a:ext>
            </a:extLst>
          </p:cNvPr>
          <p:cNvSpPr>
            <a:spLocks noGrp="1"/>
          </p:cNvSpPr>
          <p:nvPr>
            <p:ph type="sldNum" sz="quarter" idx="12"/>
          </p:nvPr>
        </p:nvSpPr>
        <p:spPr/>
        <p:txBody>
          <a:bodyPr/>
          <a:lstStyle/>
          <a:p>
            <a:fld id="{C263D6C4-4840-40CC-AC84-17E24B3B7BDE}" type="slidenum">
              <a:rPr lang="en-US" smtClean="0"/>
              <a:pPr/>
              <a:t>10</a:t>
            </a:fld>
            <a:endParaRPr lang="en-US" dirty="0"/>
          </a:p>
        </p:txBody>
      </p:sp>
    </p:spTree>
    <p:extLst>
      <p:ext uri="{BB962C8B-B14F-4D97-AF65-F5344CB8AC3E}">
        <p14:creationId xmlns:p14="http://schemas.microsoft.com/office/powerpoint/2010/main" val="1884582427"/>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5E3981-F0D7-482C-A8E0-6A57700BECA7}"/>
              </a:ext>
            </a:extLst>
          </p:cNvPr>
          <p:cNvSpPr>
            <a:spLocks noGrp="1"/>
          </p:cNvSpPr>
          <p:nvPr>
            <p:ph type="title"/>
          </p:nvPr>
        </p:nvSpPr>
        <p:spPr>
          <a:xfrm>
            <a:off x="444500" y="668337"/>
            <a:ext cx="11214100" cy="1338828"/>
          </a:xfrm>
        </p:spPr>
        <p:txBody>
          <a:bodyPr/>
          <a:lstStyle/>
          <a:p>
            <a:r>
              <a:rPr lang="en-US" sz="1800" i="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CHILD CUSTODY – Hearsay Exception.</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Marriage of J.H. and K.H.</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125,823,</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2023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Ct. of App. Sept. 1, 2023 Franklin Dist. Ct.  J.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Witteman</a:t>
            </a:r>
            <a:r>
              <a:rPr lang="en-US" sz="1800" dirty="0">
                <a:effectLst/>
                <a:latin typeface="Calibri" panose="020F0502020204030204" pitchFamily="34" charset="0"/>
                <a:ea typeface="Calibri" panose="020F0502020204030204" pitchFamily="34" charset="0"/>
                <a:cs typeface="Times New Roman" panose="02020603050405020304" pitchFamily="18" charset="0"/>
              </a:rPr>
              <a:t> reversed and remanded). </a:t>
            </a:r>
            <a:endParaRPr lang="en-US" sz="1800" dirty="0"/>
          </a:p>
        </p:txBody>
      </p:sp>
      <p:sp>
        <p:nvSpPr>
          <p:cNvPr id="2" name="Slide Number Placeholder 1">
            <a:extLst>
              <a:ext uri="{FF2B5EF4-FFF2-40B4-BE49-F238E27FC236}">
                <a16:creationId xmlns:a16="http://schemas.microsoft.com/office/drawing/2014/main" id="{520FC4EE-F318-4344-9E3C-B950ADB63865}"/>
              </a:ext>
            </a:extLst>
          </p:cNvPr>
          <p:cNvSpPr>
            <a:spLocks noGrp="1"/>
          </p:cNvSpPr>
          <p:nvPr>
            <p:ph type="sldNum" sz="quarter" idx="12"/>
          </p:nvPr>
        </p:nvSpPr>
        <p:spPr/>
        <p:txBody>
          <a:bodyPr/>
          <a:lstStyle/>
          <a:p>
            <a:fld id="{C263D6C4-4840-40CC-AC84-17E24B3B7BDE}" type="slidenum">
              <a:rPr lang="en-US" smtClean="0"/>
              <a:pPr/>
              <a:t>11</a:t>
            </a:fld>
            <a:endParaRPr lang="en-US" dirty="0"/>
          </a:p>
        </p:txBody>
      </p:sp>
      <p:sp>
        <p:nvSpPr>
          <p:cNvPr id="8" name="Text Placeholder 7">
            <a:extLst>
              <a:ext uri="{FF2B5EF4-FFF2-40B4-BE49-F238E27FC236}">
                <a16:creationId xmlns:a16="http://schemas.microsoft.com/office/drawing/2014/main" id="{47DC4E62-1A34-4F98-A451-214F1808519C}"/>
              </a:ext>
            </a:extLst>
          </p:cNvPr>
          <p:cNvSpPr>
            <a:spLocks noGrp="1"/>
          </p:cNvSpPr>
          <p:nvPr>
            <p:ph type="body" sz="quarter" idx="2"/>
          </p:nvPr>
        </p:nvSpPr>
        <p:spPr>
          <a:xfrm>
            <a:off x="1471044" y="2478194"/>
            <a:ext cx="7698836" cy="3836881"/>
          </a:xfrm>
        </p:spPr>
        <p:txBody>
          <a:bodyPr>
            <a:norm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trial court sustained the hearsay objection.  Mother argued such exclusion violated her due process right to fully present her case.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of Appeals agreed, apparently in part because mother’s Fourteenth Amendment right to make decisions regarding the care, custody and control of her child was involved. </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While hearsay is an out-of-court statement offered to prove the truth of the matter asserted, an exception to that rule is found in K.S.A. 60-460(a), which is a statement previously made by a person [albeit a minor in this case] who is present at the hearing and available for cross-examination with respect to the statement and its subject matter, provided the statement would be admissible if made by the declarant while testifying as a witness.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360727049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278FD-E296-5B78-9018-FC4FC475328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6C3B5C5-4969-7FF3-FA42-0BF26E48BACF}"/>
              </a:ext>
            </a:extLst>
          </p:cNvPr>
          <p:cNvSpPr>
            <a:spLocks noGrp="1"/>
          </p:cNvSpPr>
          <p:nvPr>
            <p:ph type="title"/>
          </p:nvPr>
        </p:nvSpPr>
        <p:spPr/>
        <p:txBody>
          <a:bodyPr/>
          <a:lstStyle/>
          <a:p>
            <a:r>
              <a:rPr lang="en-US" dirty="0"/>
              <a:t>CHILD CUSTODY </a:t>
            </a:r>
          </a:p>
        </p:txBody>
      </p:sp>
      <p:sp>
        <p:nvSpPr>
          <p:cNvPr id="5" name="Text Placeholder 4">
            <a:extLst>
              <a:ext uri="{FF2B5EF4-FFF2-40B4-BE49-F238E27FC236}">
                <a16:creationId xmlns:a16="http://schemas.microsoft.com/office/drawing/2014/main" id="{75BC6B25-AA47-9136-0DDD-DB5541D0F27A}"/>
              </a:ext>
            </a:extLst>
          </p:cNvPr>
          <p:cNvSpPr>
            <a:spLocks noGrp="1"/>
          </p:cNvSpPr>
          <p:nvPr>
            <p:ph type="body" idx="1"/>
          </p:nvPr>
        </p:nvSpPr>
        <p:spPr/>
        <p:txBody>
          <a:bodyPr/>
          <a:lstStyle/>
          <a:p>
            <a:r>
              <a:rPr lang="en-US" dirty="0"/>
              <a:t>Standards of Analysis.</a:t>
            </a:r>
          </a:p>
        </p:txBody>
      </p:sp>
      <p:sp>
        <p:nvSpPr>
          <p:cNvPr id="2" name="Slide Number Placeholder 1">
            <a:extLst>
              <a:ext uri="{FF2B5EF4-FFF2-40B4-BE49-F238E27FC236}">
                <a16:creationId xmlns:a16="http://schemas.microsoft.com/office/drawing/2014/main" id="{639BCB18-045E-54BC-EF7A-E92BAD7541AD}"/>
              </a:ext>
            </a:extLst>
          </p:cNvPr>
          <p:cNvSpPr>
            <a:spLocks noGrp="1"/>
          </p:cNvSpPr>
          <p:nvPr>
            <p:ph type="sldNum" sz="quarter" idx="12"/>
          </p:nvPr>
        </p:nvSpPr>
        <p:spPr/>
        <p:txBody>
          <a:bodyPr/>
          <a:lstStyle/>
          <a:p>
            <a:fld id="{C263D6C4-4840-40CC-AC84-17E24B3B7BDE}" type="slidenum">
              <a:rPr lang="en-US" smtClean="0"/>
              <a:pPr/>
              <a:t>12</a:t>
            </a:fld>
            <a:endParaRPr lang="en-US" dirty="0"/>
          </a:p>
        </p:txBody>
      </p:sp>
    </p:spTree>
    <p:extLst>
      <p:ext uri="{BB962C8B-B14F-4D97-AF65-F5344CB8AC3E}">
        <p14:creationId xmlns:p14="http://schemas.microsoft.com/office/powerpoint/2010/main" val="160769408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8C1E8-9D8F-2374-05A9-BA4C511B3DE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2C270C6-117E-AA0C-1334-A8BE09EE657B}"/>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CHILD CUSTODY – Standards of Analysis.</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Marriage of S.P. and R. P., </a:t>
            </a:r>
            <a:br>
              <a:rPr lang="en-US" sz="1800" i="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126,858,</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2024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(Unpublished K. Ct. of App. 8.16.24, Ford, J. Lewis, affirmed). </a:t>
            </a:r>
            <a:endParaRPr lang="en-US" dirty="0"/>
          </a:p>
        </p:txBody>
      </p:sp>
      <p:sp>
        <p:nvSpPr>
          <p:cNvPr id="10" name="Text Placeholder 9">
            <a:extLst>
              <a:ext uri="{FF2B5EF4-FFF2-40B4-BE49-F238E27FC236}">
                <a16:creationId xmlns:a16="http://schemas.microsoft.com/office/drawing/2014/main" id="{74343B9D-106E-C035-57FD-B618B397E55A}"/>
              </a:ext>
            </a:extLst>
          </p:cNvPr>
          <p:cNvSpPr>
            <a:spLocks noGrp="1"/>
          </p:cNvSpPr>
          <p:nvPr>
            <p:ph type="body" sz="quarter" idx="13"/>
          </p:nvPr>
        </p:nvSpPr>
        <p:spPr>
          <a:xfrm>
            <a:off x="2098639" y="2586957"/>
            <a:ext cx="6718300" cy="4093243"/>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Mother appealed the trial court’s order granting joint legal custody with shared residential time, arguing the court skipped some statutory factors and did not properly weigh all evidence presented at trial.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She suggested the court did not properly consider all of the statutory factors in making its decision, and that this was an abuse of discretion.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However, the court did list and discuss each factor.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Further, the trial court is not limited to these 18 factors.  K.S.A. 23-3203(a) lists the factors.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Neither is necessarily required to consider them all.  </a:t>
            </a:r>
          </a:p>
          <a:p>
            <a:pPr marL="0" indent="0">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D7392713-16A1-95AC-0C16-4BC526410F38}"/>
              </a:ext>
            </a:extLst>
          </p:cNvPr>
          <p:cNvSpPr>
            <a:spLocks noGrp="1"/>
          </p:cNvSpPr>
          <p:nvPr>
            <p:ph type="sldNum" sz="quarter" idx="12"/>
          </p:nvPr>
        </p:nvSpPr>
        <p:spPr/>
        <p:txBody>
          <a:bodyPr/>
          <a:lstStyle/>
          <a:p>
            <a:fld id="{C263D6C4-4840-40CC-AC84-17E24B3B7BDE}" type="slidenum">
              <a:rPr lang="en-US" smtClean="0"/>
              <a:pPr/>
              <a:t>13</a:t>
            </a:fld>
            <a:endParaRPr lang="en-US" dirty="0"/>
          </a:p>
        </p:txBody>
      </p:sp>
    </p:spTree>
    <p:extLst>
      <p:ext uri="{BB962C8B-B14F-4D97-AF65-F5344CB8AC3E}">
        <p14:creationId xmlns:p14="http://schemas.microsoft.com/office/powerpoint/2010/main" val="150264727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p:txBody>
          <a:bodyPr/>
          <a:lstStyle/>
          <a:p>
            <a:r>
              <a:rPr lang="en-US" dirty="0"/>
              <a:t>CHILD SUPPORT </a:t>
            </a:r>
          </a:p>
        </p:txBody>
      </p:sp>
      <p:sp>
        <p:nvSpPr>
          <p:cNvPr id="5" name="Text Placeholder 4">
            <a:extLst>
              <a:ext uri="{FF2B5EF4-FFF2-40B4-BE49-F238E27FC236}">
                <a16:creationId xmlns:a16="http://schemas.microsoft.com/office/drawing/2014/main" id="{DCDDBE65-9AB1-4989-AF86-726591A6A128}"/>
              </a:ext>
            </a:extLst>
          </p:cNvPr>
          <p:cNvSpPr>
            <a:spLocks noGrp="1"/>
          </p:cNvSpPr>
          <p:nvPr>
            <p:ph type="body" idx="1"/>
          </p:nvPr>
        </p:nvSpPr>
        <p:spPr/>
        <p:txBody>
          <a:bodyPr/>
          <a:lstStyle/>
          <a:p>
            <a:r>
              <a:rPr lang="en-US" dirty="0"/>
              <a:t>Material Change of Circumstances.</a:t>
            </a:r>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14</a:t>
            </a:fld>
            <a:endParaRPr lang="en-US" dirty="0"/>
          </a:p>
        </p:txBody>
      </p:sp>
    </p:spTree>
    <p:extLst>
      <p:ext uri="{BB962C8B-B14F-4D97-AF65-F5344CB8AC3E}">
        <p14:creationId xmlns:p14="http://schemas.microsoft.com/office/powerpoint/2010/main" val="70982875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AF076-B72C-09E3-6588-C29485165B4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50144CE-CC4D-018A-6EA6-5691517F8789}"/>
              </a:ext>
            </a:extLst>
          </p:cNvPr>
          <p:cNvSpPr>
            <a:spLocks noGrp="1"/>
          </p:cNvSpPr>
          <p:nvPr>
            <p:ph type="title"/>
          </p:nvPr>
        </p:nvSpPr>
        <p:spPr>
          <a:xfrm>
            <a:off x="444500" y="668337"/>
            <a:ext cx="11214100" cy="1338828"/>
          </a:xfrm>
        </p:spPr>
        <p:txBody>
          <a:bodyPr/>
          <a:lstStyle/>
          <a:p>
            <a:r>
              <a:rPr lang="en-US" sz="1800" i="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CHILD SUPPORT – Material Change of Circumstances.</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Pretz and Pretz</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125,000,</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2023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Ct. of App. 1.20.2023  Johnson-Judge Jayaram affirmed). </a:t>
            </a:r>
            <a:endParaRPr lang="en-US" sz="1800" dirty="0"/>
          </a:p>
        </p:txBody>
      </p:sp>
      <p:sp>
        <p:nvSpPr>
          <p:cNvPr id="2" name="Slide Number Placeholder 1">
            <a:extLst>
              <a:ext uri="{FF2B5EF4-FFF2-40B4-BE49-F238E27FC236}">
                <a16:creationId xmlns:a16="http://schemas.microsoft.com/office/drawing/2014/main" id="{77834B93-6E8A-F503-DEE8-0F5B0E1DD9D0}"/>
              </a:ext>
            </a:extLst>
          </p:cNvPr>
          <p:cNvSpPr>
            <a:spLocks noGrp="1"/>
          </p:cNvSpPr>
          <p:nvPr>
            <p:ph type="sldNum" sz="quarter" idx="12"/>
          </p:nvPr>
        </p:nvSpPr>
        <p:spPr/>
        <p:txBody>
          <a:bodyPr/>
          <a:lstStyle/>
          <a:p>
            <a:fld id="{C263D6C4-4840-40CC-AC84-17E24B3B7BDE}" type="slidenum">
              <a:rPr lang="en-US" smtClean="0"/>
              <a:pPr/>
              <a:t>15</a:t>
            </a:fld>
            <a:endParaRPr lang="en-US" dirty="0"/>
          </a:p>
        </p:txBody>
      </p:sp>
      <p:sp>
        <p:nvSpPr>
          <p:cNvPr id="8" name="Text Placeholder 7">
            <a:extLst>
              <a:ext uri="{FF2B5EF4-FFF2-40B4-BE49-F238E27FC236}">
                <a16:creationId xmlns:a16="http://schemas.microsoft.com/office/drawing/2014/main" id="{C44F23EF-7219-F2C5-1739-137721C4D6BB}"/>
              </a:ext>
            </a:extLst>
          </p:cNvPr>
          <p:cNvSpPr>
            <a:spLocks noGrp="1"/>
          </p:cNvSpPr>
          <p:nvPr>
            <p:ph type="body" sz="quarter" idx="2"/>
          </p:nvPr>
        </p:nvSpPr>
        <p:spPr>
          <a:xfrm>
            <a:off x="444500" y="2526372"/>
            <a:ext cx="10807700" cy="4153828"/>
          </a:xfrm>
        </p:spPr>
        <p:txBody>
          <a:bodyPr>
            <a:norm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of Appeals reviews a District Court’s determination of whether there has been a material change of circumstances to modify child support for an abuse of discretion.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moving party bears the burden of showing that abuse.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Kansas law requires courts to follow the Kansas Child Support Guidelines when determining child support.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Modification of child support is governed by K.S.A. 23-3005, which states courts may modify child support orders within three years of the original order or a modification order “when a material change of circumstances is shown.” K.S.A. 23-3005(a). KCSG </a:t>
            </a:r>
            <a:r>
              <a:rPr lang="en-US" sz="1800" dirty="0">
                <a:effectLst/>
                <a:latin typeface="Calibri" panose="020F0502020204030204" pitchFamily="34" charset="0"/>
                <a:ea typeface="Calibri" panose="020F0502020204030204" pitchFamily="34" charset="0"/>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V.A.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No case has precisely defined what constitutes a material change in circumstances to modify child support, but the Court of Appeals has recognized that it </a:t>
            </a:r>
            <a:r>
              <a:rPr lang="en-US" dirty="0">
                <a:latin typeface="Calibri" panose="020F0502020204030204" pitchFamily="34" charset="0"/>
                <a:ea typeface="Calibri" panose="020F0502020204030204" pitchFamily="34" charset="0"/>
                <a:cs typeface="Times New Roman" panose="02020603050405020304" pitchFamily="18" charset="0"/>
              </a:rPr>
              <a:t>“ requires </a:t>
            </a:r>
            <a:r>
              <a:rPr lang="en-US" sz="1800" dirty="0">
                <a:effectLst/>
                <a:latin typeface="Calibri" panose="020F0502020204030204" pitchFamily="34" charset="0"/>
                <a:ea typeface="Calibri" panose="020F0502020204030204" pitchFamily="34" charset="0"/>
                <a:cs typeface="Times New Roman" panose="02020603050405020304" pitchFamily="18" charset="0"/>
              </a:rPr>
              <a:t>consideration of a variety of facts and circumstances and must be of such a substantial and continuing natures as to make the terms of the initial decree unreasonable.” </a:t>
            </a:r>
          </a:p>
        </p:txBody>
      </p:sp>
    </p:spTree>
    <p:extLst>
      <p:ext uri="{BB962C8B-B14F-4D97-AF65-F5344CB8AC3E}">
        <p14:creationId xmlns:p14="http://schemas.microsoft.com/office/powerpoint/2010/main" val="25840113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21915-4648-A092-9EBD-9F728981CED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6EEE64F-9B99-A65E-038D-287203809038}"/>
              </a:ext>
            </a:extLst>
          </p:cNvPr>
          <p:cNvSpPr>
            <a:spLocks noGrp="1"/>
          </p:cNvSpPr>
          <p:nvPr>
            <p:ph type="title"/>
          </p:nvPr>
        </p:nvSpPr>
        <p:spPr>
          <a:xfrm>
            <a:off x="444500" y="668337"/>
            <a:ext cx="11214100" cy="1338828"/>
          </a:xfrm>
        </p:spPr>
        <p:txBody>
          <a:bodyPr/>
          <a:lstStyle/>
          <a:p>
            <a:r>
              <a:rPr lang="en-US" sz="1800" i="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CHILD SUPPORT – Material Change of Circumstances.</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Pretz and Pretz</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125,000,</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2023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Ct. of App. 1.20.2023  Johnson-Judge Jayaram affirmed). </a:t>
            </a:r>
            <a:endParaRPr lang="en-US" sz="1800" dirty="0"/>
          </a:p>
        </p:txBody>
      </p:sp>
      <p:sp>
        <p:nvSpPr>
          <p:cNvPr id="2" name="Slide Number Placeholder 1">
            <a:extLst>
              <a:ext uri="{FF2B5EF4-FFF2-40B4-BE49-F238E27FC236}">
                <a16:creationId xmlns:a16="http://schemas.microsoft.com/office/drawing/2014/main" id="{2C55BB8F-EAC4-298E-1A74-3D775E4C2FD3}"/>
              </a:ext>
            </a:extLst>
          </p:cNvPr>
          <p:cNvSpPr>
            <a:spLocks noGrp="1"/>
          </p:cNvSpPr>
          <p:nvPr>
            <p:ph type="sldNum" sz="quarter" idx="12"/>
          </p:nvPr>
        </p:nvSpPr>
        <p:spPr/>
        <p:txBody>
          <a:bodyPr/>
          <a:lstStyle/>
          <a:p>
            <a:fld id="{C263D6C4-4840-40CC-AC84-17E24B3B7BDE}" type="slidenum">
              <a:rPr lang="en-US" smtClean="0"/>
              <a:pPr/>
              <a:t>16</a:t>
            </a:fld>
            <a:endParaRPr lang="en-US" dirty="0"/>
          </a:p>
        </p:txBody>
      </p:sp>
      <p:sp>
        <p:nvSpPr>
          <p:cNvPr id="8" name="Text Placeholder 7">
            <a:extLst>
              <a:ext uri="{FF2B5EF4-FFF2-40B4-BE49-F238E27FC236}">
                <a16:creationId xmlns:a16="http://schemas.microsoft.com/office/drawing/2014/main" id="{C0C33546-49AA-3D33-CF8D-4D845C041C14}"/>
              </a:ext>
            </a:extLst>
          </p:cNvPr>
          <p:cNvSpPr>
            <a:spLocks noGrp="1"/>
          </p:cNvSpPr>
          <p:nvPr>
            <p:ph type="body" sz="quarter" idx="2"/>
          </p:nvPr>
        </p:nvSpPr>
        <p:spPr>
          <a:xfrm>
            <a:off x="384115" y="2829463"/>
            <a:ext cx="10807700" cy="3735239"/>
          </a:xfrm>
        </p:spPr>
        <p:txBody>
          <a:bodyPr>
            <a:normAutofit/>
          </a:bodyPr>
          <a:lstStyle/>
          <a:p>
            <a:r>
              <a:rPr lang="en-US" dirty="0"/>
              <a:t>In this case, mother asserted the hearing officer’s use of the multiple-family application when determining the amount of child support constitutes a material change in circumstances because it raises the question of how many children father was supporting.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She made this allegation without citing authority to support the proposition.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Further, the change in circumstance must occur after the court has entered a child support order.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There was no allegation of any change in facts or circumstances that had arisen since the hearing officer entered a previous modification order to warrant further modification.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of Appeals found no abuse of discretion by the District Court.</a:t>
            </a:r>
          </a:p>
        </p:txBody>
      </p:sp>
    </p:spTree>
    <p:extLst>
      <p:ext uri="{BB962C8B-B14F-4D97-AF65-F5344CB8AC3E}">
        <p14:creationId xmlns:p14="http://schemas.microsoft.com/office/powerpoint/2010/main" val="678518949"/>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C14F5-F7C6-23F7-655B-14D5898AB54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18E6AEF-9340-5579-A4C2-3FEF597FD544}"/>
              </a:ext>
            </a:extLst>
          </p:cNvPr>
          <p:cNvSpPr>
            <a:spLocks noGrp="1"/>
          </p:cNvSpPr>
          <p:nvPr>
            <p:ph type="title"/>
          </p:nvPr>
        </p:nvSpPr>
        <p:spPr/>
        <p:txBody>
          <a:bodyPr/>
          <a:lstStyle/>
          <a:p>
            <a:r>
              <a:rPr lang="en-US" dirty="0"/>
              <a:t>CHILD SUPPORT </a:t>
            </a:r>
          </a:p>
        </p:txBody>
      </p:sp>
      <p:sp>
        <p:nvSpPr>
          <p:cNvPr id="5" name="Text Placeholder 4">
            <a:extLst>
              <a:ext uri="{FF2B5EF4-FFF2-40B4-BE49-F238E27FC236}">
                <a16:creationId xmlns:a16="http://schemas.microsoft.com/office/drawing/2014/main" id="{951AAB5D-27AA-8C06-D8CD-1BA993293920}"/>
              </a:ext>
            </a:extLst>
          </p:cNvPr>
          <p:cNvSpPr>
            <a:spLocks noGrp="1"/>
          </p:cNvSpPr>
          <p:nvPr>
            <p:ph type="body" idx="1"/>
          </p:nvPr>
        </p:nvSpPr>
        <p:spPr>
          <a:xfrm>
            <a:off x="831850" y="4754880"/>
            <a:ext cx="8527810" cy="365760"/>
          </a:xfrm>
        </p:spPr>
        <p:txBody>
          <a:bodyPr>
            <a:normAutofit fontScale="85000" lnSpcReduction="10000"/>
          </a:bodyPr>
          <a:lstStyle/>
          <a:p>
            <a:r>
              <a:rPr lang="en-US" dirty="0"/>
              <a:t>Calculation using Extended Income Formula and “Income Shares Model”</a:t>
            </a:r>
          </a:p>
        </p:txBody>
      </p:sp>
      <p:sp>
        <p:nvSpPr>
          <p:cNvPr id="2" name="Slide Number Placeholder 1">
            <a:extLst>
              <a:ext uri="{FF2B5EF4-FFF2-40B4-BE49-F238E27FC236}">
                <a16:creationId xmlns:a16="http://schemas.microsoft.com/office/drawing/2014/main" id="{96E83353-CD75-89ED-52CC-D14CD1FDF2B1}"/>
              </a:ext>
            </a:extLst>
          </p:cNvPr>
          <p:cNvSpPr>
            <a:spLocks noGrp="1"/>
          </p:cNvSpPr>
          <p:nvPr>
            <p:ph type="sldNum" sz="quarter" idx="12"/>
          </p:nvPr>
        </p:nvSpPr>
        <p:spPr/>
        <p:txBody>
          <a:bodyPr/>
          <a:lstStyle/>
          <a:p>
            <a:fld id="{C263D6C4-4840-40CC-AC84-17E24B3B7BDE}" type="slidenum">
              <a:rPr lang="en-US" smtClean="0"/>
              <a:pPr/>
              <a:t>17</a:t>
            </a:fld>
            <a:endParaRPr lang="en-US" dirty="0"/>
          </a:p>
        </p:txBody>
      </p:sp>
    </p:spTree>
    <p:extLst>
      <p:ext uri="{BB962C8B-B14F-4D97-AF65-F5344CB8AC3E}">
        <p14:creationId xmlns:p14="http://schemas.microsoft.com/office/powerpoint/2010/main" val="127656992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414F4-A667-5CBA-18B4-03393A6E9B4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FA983F6-93A7-33F3-FF44-7C9F55C57D7E}"/>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CHILD SUPPORT – Calculation using Extended Income Formula and “Income Shares Model”.</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Marriage of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Obembe</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Grammatikopoulou</a:t>
            </a:r>
            <a:r>
              <a:rPr lang="en-US" sz="1800" i="1" dirty="0">
                <a:latin typeface="Calibri" panose="020F0502020204030204" pitchFamily="34" charset="0"/>
                <a:ea typeface="Calibri" panose="020F0502020204030204" pitchFamily="34" charset="0"/>
                <a:cs typeface="Times New Roman" panose="02020603050405020304" pitchFamily="18" charset="0"/>
              </a:rPr>
              <a:t>,</a:t>
            </a:r>
            <a:br>
              <a:rPr lang="en-US" sz="1800" i="1" dirty="0">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124,097,</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2023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Ct. of App. 3/3/2023. Judge Luedke, affirmed). </a:t>
            </a:r>
            <a:endParaRPr lang="en-US" dirty="0"/>
          </a:p>
        </p:txBody>
      </p:sp>
      <p:sp>
        <p:nvSpPr>
          <p:cNvPr id="10" name="Text Placeholder 9">
            <a:extLst>
              <a:ext uri="{FF2B5EF4-FFF2-40B4-BE49-F238E27FC236}">
                <a16:creationId xmlns:a16="http://schemas.microsoft.com/office/drawing/2014/main" id="{A0CB9DC6-4A31-F7BC-3F96-F4494172831B}"/>
              </a:ext>
            </a:extLst>
          </p:cNvPr>
          <p:cNvSpPr>
            <a:spLocks noGrp="1"/>
          </p:cNvSpPr>
          <p:nvPr>
            <p:ph type="body" sz="quarter" idx="13"/>
          </p:nvPr>
        </p:nvSpPr>
        <p:spPr>
          <a:xfrm>
            <a:off x="533400" y="2700068"/>
            <a:ext cx="9913189" cy="3980132"/>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When the parents’ combined monthly incomes exceed $15,500, the district court may either calculate support using the schedules and assign the parents the highest amount on the relevant table even though their true income exceeds that threshold, or it may apply the Extended Income Formula. KCSG </a:t>
            </a:r>
            <a:r>
              <a:rPr lang="en-US" sz="1800" dirty="0">
                <a:effectLst/>
                <a:latin typeface="Calibri" panose="020F0502020204030204" pitchFamily="34" charset="0"/>
                <a:ea typeface="Calibri" panose="020F0502020204030204" pitchFamily="34" charset="0"/>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III.B.3.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must consider using the EIF if the parties’ incomes exceed the schedule cap, but need not ultimately use it.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district court is to add any childcare and insurance costs to the basic child support obligation and divide the total obligation between the parties based on their proportionate shares of their combined income, under the theory that the children have the right to share in his or her parents’ standard of living (2 Elrod, Kansas Law &amp; Practice: Kansas Family Law </a:t>
            </a:r>
            <a:r>
              <a:rPr lang="en-US" sz="1800" dirty="0">
                <a:effectLst/>
                <a:latin typeface="Calibri" panose="020F0502020204030204" pitchFamily="34" charset="0"/>
                <a:ea typeface="Calibri" panose="020F0502020204030204" pitchFamily="34" charset="0"/>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14.7 (2022 ed.)). </a:t>
            </a:r>
          </a:p>
          <a:p>
            <a:pPr marL="0" indent="0">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CE611CAC-C9C4-0D5E-DB0A-647FE7E8FCBC}"/>
              </a:ext>
            </a:extLst>
          </p:cNvPr>
          <p:cNvSpPr>
            <a:spLocks noGrp="1"/>
          </p:cNvSpPr>
          <p:nvPr>
            <p:ph type="sldNum" sz="quarter" idx="12"/>
          </p:nvPr>
        </p:nvSpPr>
        <p:spPr/>
        <p:txBody>
          <a:bodyPr/>
          <a:lstStyle/>
          <a:p>
            <a:fld id="{C263D6C4-4840-40CC-AC84-17E24B3B7BDE}" type="slidenum">
              <a:rPr lang="en-US" smtClean="0"/>
              <a:pPr/>
              <a:t>18</a:t>
            </a:fld>
            <a:endParaRPr lang="en-US" dirty="0"/>
          </a:p>
        </p:txBody>
      </p:sp>
    </p:spTree>
    <p:extLst>
      <p:ext uri="{BB962C8B-B14F-4D97-AF65-F5344CB8AC3E}">
        <p14:creationId xmlns:p14="http://schemas.microsoft.com/office/powerpoint/2010/main" val="368887662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FA4F4-613A-C0B8-51BC-9BCDE30A2AC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0C6BD23-8CC4-4513-F829-81D0955C88A0}"/>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CHILD SUPPORT – Calculation using Extended Income Formula and “Income Shares Model”.</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Marriage of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Obembe</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Grammatikopoulou</a:t>
            </a:r>
            <a:r>
              <a:rPr lang="en-US" sz="1800" i="1" dirty="0">
                <a:latin typeface="Calibri" panose="020F0502020204030204" pitchFamily="34" charset="0"/>
                <a:ea typeface="Calibri" panose="020F0502020204030204" pitchFamily="34" charset="0"/>
                <a:cs typeface="Times New Roman" panose="02020603050405020304" pitchFamily="18" charset="0"/>
              </a:rPr>
              <a:t>,</a:t>
            </a:r>
            <a:br>
              <a:rPr lang="en-US" sz="1800" i="1" dirty="0">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124,097,</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2023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Ct. of App. 3/3/2023. Judge Luedke, affirmed). </a:t>
            </a:r>
            <a:endParaRPr lang="en-US" dirty="0"/>
          </a:p>
        </p:txBody>
      </p:sp>
      <p:sp>
        <p:nvSpPr>
          <p:cNvPr id="10" name="Text Placeholder 9">
            <a:extLst>
              <a:ext uri="{FF2B5EF4-FFF2-40B4-BE49-F238E27FC236}">
                <a16:creationId xmlns:a16="http://schemas.microsoft.com/office/drawing/2014/main" id="{C03B9BC8-F9B0-3609-46C6-929C085F392F}"/>
              </a:ext>
            </a:extLst>
          </p:cNvPr>
          <p:cNvSpPr>
            <a:spLocks noGrp="1"/>
          </p:cNvSpPr>
          <p:nvPr>
            <p:ph type="body" sz="quarter" idx="13"/>
          </p:nvPr>
        </p:nvSpPr>
        <p:spPr>
          <a:xfrm>
            <a:off x="542026" y="3278037"/>
            <a:ext cx="9240329" cy="1811547"/>
          </a:xfrm>
        </p:spPr>
        <p:txBody>
          <a:bodyPr/>
          <a:lstStyle/>
          <a:p>
            <a:pPr mar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Father’s argument that the amount of child support awarded exceeded the demonstrated needs of the children failed.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“Kansas law is clear that child support is not based solely on the actual needs of the child, but mainly depends on the parents’ income and a child support award based on parents’ ability to pay may be upheld even if it exceeds the needs of the child.”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Ottley v. Ottley</a:t>
            </a:r>
            <a:r>
              <a:rPr lang="en-US" sz="1800" dirty="0">
                <a:effectLst/>
                <a:latin typeface="Calibri" panose="020F0502020204030204" pitchFamily="34" charset="0"/>
                <a:ea typeface="Calibri" panose="020F0502020204030204" pitchFamily="34" charset="0"/>
                <a:cs typeface="Times New Roman" panose="02020603050405020304" pitchFamily="18" charset="0"/>
              </a:rPr>
              <a:t>, Docket No. 111,925, 2015 WL 3023389, at*6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Kan. Ct. of App. 2015) and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Marriage of Guha</a:t>
            </a:r>
            <a:r>
              <a:rPr lang="en-US" sz="1800" dirty="0">
                <a:effectLst/>
                <a:latin typeface="Calibri" panose="020F0502020204030204" pitchFamily="34" charset="0"/>
                <a:ea typeface="Calibri" panose="020F0502020204030204" pitchFamily="34" charset="0"/>
                <a:cs typeface="Times New Roman" panose="02020603050405020304" pitchFamily="18" charset="0"/>
              </a:rPr>
              <a:t>, Docket No. 119,312, 2020 WL 3023389, at *6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Kan. Ct. of App. 2020).</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B714CE24-1D08-A4C6-8692-841C451AE7BB}"/>
              </a:ext>
            </a:extLst>
          </p:cNvPr>
          <p:cNvSpPr>
            <a:spLocks noGrp="1"/>
          </p:cNvSpPr>
          <p:nvPr>
            <p:ph type="sldNum" sz="quarter" idx="12"/>
          </p:nvPr>
        </p:nvSpPr>
        <p:spPr/>
        <p:txBody>
          <a:bodyPr/>
          <a:lstStyle/>
          <a:p>
            <a:fld id="{C263D6C4-4840-40CC-AC84-17E24B3B7BDE}" type="slidenum">
              <a:rPr lang="en-US" smtClean="0"/>
              <a:pPr/>
              <a:t>19</a:t>
            </a:fld>
            <a:endParaRPr lang="en-US" dirty="0"/>
          </a:p>
        </p:txBody>
      </p:sp>
    </p:spTree>
    <p:extLst>
      <p:ext uri="{BB962C8B-B14F-4D97-AF65-F5344CB8AC3E}">
        <p14:creationId xmlns:p14="http://schemas.microsoft.com/office/powerpoint/2010/main" val="1040599352"/>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E1981-269A-A20D-D9E1-3E1F5D27D76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76072D6-B13B-2DE4-B824-244EDC616825}"/>
              </a:ext>
            </a:extLst>
          </p:cNvPr>
          <p:cNvSpPr>
            <a:spLocks noGrp="1"/>
          </p:cNvSpPr>
          <p:nvPr>
            <p:ph type="title"/>
          </p:nvPr>
        </p:nvSpPr>
        <p:spPr>
          <a:xfrm>
            <a:off x="901114" y="1505310"/>
            <a:ext cx="8708711" cy="859055"/>
          </a:xfrm>
        </p:spPr>
        <p:txBody>
          <a:bodyPr>
            <a:normAutofit fontScale="90000"/>
          </a:bodyPr>
          <a:lstStyle/>
          <a:p>
            <a:r>
              <a:rPr lang="en-US" dirty="0"/>
              <a:t>CHILD SUPPORT GUIDELINES </a:t>
            </a:r>
          </a:p>
        </p:txBody>
      </p:sp>
      <p:sp>
        <p:nvSpPr>
          <p:cNvPr id="5" name="Text Placeholder 4">
            <a:extLst>
              <a:ext uri="{FF2B5EF4-FFF2-40B4-BE49-F238E27FC236}">
                <a16:creationId xmlns:a16="http://schemas.microsoft.com/office/drawing/2014/main" id="{5242AA48-CA9F-10C3-2D09-D79B7A0681DF}"/>
              </a:ext>
            </a:extLst>
          </p:cNvPr>
          <p:cNvSpPr>
            <a:spLocks noGrp="1"/>
          </p:cNvSpPr>
          <p:nvPr>
            <p:ph type="body" idx="1"/>
          </p:nvPr>
        </p:nvSpPr>
        <p:spPr>
          <a:xfrm>
            <a:off x="831849" y="3200400"/>
            <a:ext cx="8881493" cy="1673525"/>
          </a:xfrm>
        </p:spPr>
        <p:txBody>
          <a:bodyPr>
            <a:normAutofit/>
          </a:bodyPr>
          <a:lstStyle/>
          <a:p>
            <a:r>
              <a:rPr lang="en-US" sz="2400" dirty="0"/>
              <a:t>New rules effective August 1, 2024, 2024-RL-073</a:t>
            </a:r>
          </a:p>
          <a:p>
            <a:endParaRPr lang="en-US" dirty="0"/>
          </a:p>
          <a:p>
            <a:r>
              <a:rPr lang="en-US" sz="1800" dirty="0">
                <a:effectLst/>
                <a:latin typeface="Calibri" panose="020F0502020204030204" pitchFamily="34" charset="0"/>
                <a:ea typeface="Calibri" panose="020F0502020204030204" pitchFamily="34" charset="0"/>
                <a:cs typeface="Times New Roman" panose="02020603050405020304" pitchFamily="18" charset="0"/>
              </a:rPr>
              <a:t>kscourts.gov/</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KSCourts</a:t>
            </a:r>
            <a:r>
              <a:rPr lang="en-US" sz="1800" dirty="0">
                <a:effectLst/>
                <a:latin typeface="Calibri" panose="020F0502020204030204" pitchFamily="34" charset="0"/>
                <a:ea typeface="Calibri" panose="020F0502020204030204" pitchFamily="34" charset="0"/>
                <a:cs typeface="Times New Roman" panose="02020603050405020304" pitchFamily="18" charset="0"/>
              </a:rPr>
              <a:t>/media/</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KsCourts</a:t>
            </a:r>
            <a:r>
              <a:rPr lang="en-US" sz="1800" dirty="0">
                <a:effectLst/>
                <a:latin typeface="Calibri" panose="020F0502020204030204" pitchFamily="34" charset="0"/>
                <a:ea typeface="Calibri" panose="020F0502020204030204" pitchFamily="34" charset="0"/>
                <a:cs typeface="Times New Roman" panose="02020603050405020304" pitchFamily="18" charset="0"/>
              </a:rPr>
              <a:t>/Programs/grants/</a:t>
            </a:r>
            <a:r>
              <a:rPr lang="en-US" sz="1800" u="sng"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2024-Child-Support-Guidlines-adopted-August-2024-strikethrough.pdf (kscourts.gov)</a:t>
            </a: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
            </a:r>
          </a:p>
          <a:p>
            <a:endParaRPr lang="en-US" dirty="0"/>
          </a:p>
        </p:txBody>
      </p:sp>
      <p:sp>
        <p:nvSpPr>
          <p:cNvPr id="2" name="Slide Number Placeholder 1">
            <a:extLst>
              <a:ext uri="{FF2B5EF4-FFF2-40B4-BE49-F238E27FC236}">
                <a16:creationId xmlns:a16="http://schemas.microsoft.com/office/drawing/2014/main" id="{F7A745FB-3598-3BFF-772C-211C0E6070CE}"/>
              </a:ext>
            </a:extLst>
          </p:cNvPr>
          <p:cNvSpPr>
            <a:spLocks noGrp="1"/>
          </p:cNvSpPr>
          <p:nvPr>
            <p:ph type="sldNum" sz="quarter" idx="12"/>
          </p:nvPr>
        </p:nvSpPr>
        <p:spPr/>
        <p:txBody>
          <a:bodyPr/>
          <a:lstStyle/>
          <a:p>
            <a:fld id="{C263D6C4-4840-40CC-AC84-17E24B3B7BDE}" type="slidenum">
              <a:rPr lang="en-US" smtClean="0"/>
              <a:pPr/>
              <a:t>20</a:t>
            </a:fld>
            <a:endParaRPr lang="en-US" dirty="0"/>
          </a:p>
        </p:txBody>
      </p:sp>
    </p:spTree>
    <p:extLst>
      <p:ext uri="{BB962C8B-B14F-4D97-AF65-F5344CB8AC3E}">
        <p14:creationId xmlns:p14="http://schemas.microsoft.com/office/powerpoint/2010/main" val="324131731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4F31F-9A65-3E27-7B07-3660BBCF64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E720256-44CF-204D-D2AF-604FAC254627}"/>
              </a:ext>
            </a:extLst>
          </p:cNvPr>
          <p:cNvSpPr>
            <a:spLocks noGrp="1"/>
          </p:cNvSpPr>
          <p:nvPr>
            <p:ph type="title"/>
          </p:nvPr>
        </p:nvSpPr>
        <p:spPr/>
        <p:txBody>
          <a:bodyPr>
            <a:normAutofit fontScale="90000"/>
          </a:bodyPr>
          <a:lstStyle/>
          <a:p>
            <a:r>
              <a:rPr lang="en-US" dirty="0"/>
              <a:t>CHILD SUPPORT MODIFCATION ORDER IN PFA CASE</a:t>
            </a:r>
          </a:p>
        </p:txBody>
      </p:sp>
      <p:sp>
        <p:nvSpPr>
          <p:cNvPr id="5" name="Text Placeholder 4">
            <a:extLst>
              <a:ext uri="{FF2B5EF4-FFF2-40B4-BE49-F238E27FC236}">
                <a16:creationId xmlns:a16="http://schemas.microsoft.com/office/drawing/2014/main" id="{ECF9F7B0-F077-204F-414C-C99367AE41F4}"/>
              </a:ext>
            </a:extLst>
          </p:cNvPr>
          <p:cNvSpPr>
            <a:spLocks noGrp="1"/>
          </p:cNvSpPr>
          <p:nvPr>
            <p:ph type="body" idx="1"/>
          </p:nvPr>
        </p:nvSpPr>
        <p:spPr>
          <a:xfrm>
            <a:off x="831850" y="4754880"/>
            <a:ext cx="8527810" cy="365760"/>
          </a:xfrm>
        </p:spPr>
        <p:txBody>
          <a:bodyPr>
            <a:normAutofit/>
          </a:bodyPr>
          <a:lstStyle/>
          <a:p>
            <a:r>
              <a:rPr lang="en-US" dirty="0"/>
              <a:t>Jurisdiction.</a:t>
            </a:r>
          </a:p>
        </p:txBody>
      </p:sp>
      <p:sp>
        <p:nvSpPr>
          <p:cNvPr id="2" name="Slide Number Placeholder 1">
            <a:extLst>
              <a:ext uri="{FF2B5EF4-FFF2-40B4-BE49-F238E27FC236}">
                <a16:creationId xmlns:a16="http://schemas.microsoft.com/office/drawing/2014/main" id="{CFDCE7BB-B936-E8BF-9444-2712A581B1DA}"/>
              </a:ext>
            </a:extLst>
          </p:cNvPr>
          <p:cNvSpPr>
            <a:spLocks noGrp="1"/>
          </p:cNvSpPr>
          <p:nvPr>
            <p:ph type="sldNum" sz="quarter" idx="12"/>
          </p:nvPr>
        </p:nvSpPr>
        <p:spPr/>
        <p:txBody>
          <a:bodyPr/>
          <a:lstStyle/>
          <a:p>
            <a:fld id="{C263D6C4-4840-40CC-AC84-17E24B3B7BDE}" type="slidenum">
              <a:rPr lang="en-US" smtClean="0"/>
              <a:pPr/>
              <a:t>21</a:t>
            </a:fld>
            <a:endParaRPr lang="en-US" dirty="0"/>
          </a:p>
        </p:txBody>
      </p:sp>
    </p:spTree>
    <p:extLst>
      <p:ext uri="{BB962C8B-B14F-4D97-AF65-F5344CB8AC3E}">
        <p14:creationId xmlns:p14="http://schemas.microsoft.com/office/powerpoint/2010/main" val="20370857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CDD7B-109D-3F6C-FDD2-87B0232F51C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706893A-8F72-351C-4E41-1E48CB45E4C4}"/>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CHILD SUPPORT MODIFICATION ORDER IN PFA CASE – Jurisdiction.</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Marriage of S.W. and M.W.</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br>
              <a:rPr lang="en-US" sz="1800" i="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126,234,</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2024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(Unpublished K. Ct. of App. 8.16.2024, Johnson, J. O’Grady, affirmed).</a:t>
            </a:r>
            <a:endParaRPr lang="en-US" dirty="0"/>
          </a:p>
        </p:txBody>
      </p:sp>
      <p:sp>
        <p:nvSpPr>
          <p:cNvPr id="10" name="Text Placeholder 9">
            <a:extLst>
              <a:ext uri="{FF2B5EF4-FFF2-40B4-BE49-F238E27FC236}">
                <a16:creationId xmlns:a16="http://schemas.microsoft.com/office/drawing/2014/main" id="{949979E2-D639-E42E-D066-FE603214B890}"/>
              </a:ext>
            </a:extLst>
          </p:cNvPr>
          <p:cNvSpPr>
            <a:spLocks noGrp="1"/>
          </p:cNvSpPr>
          <p:nvPr>
            <p:ph type="body" sz="quarter" idx="13"/>
          </p:nvPr>
        </p:nvSpPr>
        <p:spPr>
          <a:xfrm>
            <a:off x="336430" y="2648309"/>
            <a:ext cx="9790981" cy="4031891"/>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district court entered a final Journal Entry and Decree of Divorce in a contested divorce case.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ordered joint legal custody, with wife having primary residential custody.  A parenting plan was approved.  Husband was ordered to pay child support.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Six months after the divorce decree was filed , wife filed a PFA petition against husband on behalf of the parties’  minor children.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Although the PFA case was a separate case filing from the divorce case, the petition referenced the divorce case.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At the trial of the PFA case, wife sought reimbursement for childcare expenses which she claimed were incurred because husband was not available to care for the children due to his actions leading to the PFA, which led to the court restricting his contact with the children. </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439CE051-BC2D-99B0-6E82-3E97521D9BF3}"/>
              </a:ext>
            </a:extLst>
          </p:cNvPr>
          <p:cNvSpPr>
            <a:spLocks noGrp="1"/>
          </p:cNvSpPr>
          <p:nvPr>
            <p:ph type="sldNum" sz="quarter" idx="12"/>
          </p:nvPr>
        </p:nvSpPr>
        <p:spPr/>
        <p:txBody>
          <a:bodyPr/>
          <a:lstStyle/>
          <a:p>
            <a:fld id="{C263D6C4-4840-40CC-AC84-17E24B3B7BDE}" type="slidenum">
              <a:rPr lang="en-US" smtClean="0"/>
              <a:pPr/>
              <a:t>22</a:t>
            </a:fld>
            <a:endParaRPr lang="en-US" dirty="0"/>
          </a:p>
        </p:txBody>
      </p:sp>
    </p:spTree>
    <p:extLst>
      <p:ext uri="{BB962C8B-B14F-4D97-AF65-F5344CB8AC3E}">
        <p14:creationId xmlns:p14="http://schemas.microsoft.com/office/powerpoint/2010/main" val="89002981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18DCD-CBCB-F65B-7725-84528082303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CE83CAC-6ADB-00E5-60D7-132644A8383C}"/>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CHILD SUPPORT MODIFICATION ORDER IN PFA CASE – Jurisdiction.</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Marriage of S.W. and M.W.</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br>
              <a:rPr lang="en-US" sz="1800" i="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126,234,</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2024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(Unpublished K. Ct. of App. 8.16.2024, Johnson, J. O’Grady, affirmed).</a:t>
            </a:r>
            <a:endParaRPr lang="en-US" dirty="0"/>
          </a:p>
        </p:txBody>
      </p:sp>
      <p:sp>
        <p:nvSpPr>
          <p:cNvPr id="10" name="Text Placeholder 9">
            <a:extLst>
              <a:ext uri="{FF2B5EF4-FFF2-40B4-BE49-F238E27FC236}">
                <a16:creationId xmlns:a16="http://schemas.microsoft.com/office/drawing/2014/main" id="{2A848135-5F06-2EB8-B509-1A8C776DF634}"/>
              </a:ext>
            </a:extLst>
          </p:cNvPr>
          <p:cNvSpPr>
            <a:spLocks noGrp="1"/>
          </p:cNvSpPr>
          <p:nvPr>
            <p:ph type="body" sz="quarter" idx="13"/>
          </p:nvPr>
        </p:nvSpPr>
        <p:spPr>
          <a:xfrm>
            <a:off x="276044" y="2376813"/>
            <a:ext cx="9790981" cy="4031891"/>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dismissed the PFA petition, finding a lack of preponderance of the evidence to support the allegations of abuse contained in the petition. However, at the same time, the court then entered orders in the underlying divorce case, which included allocating daycare and other expenses.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Husband argued the district court impermissibly entered a spontaneous order modifying child support, which failed to comply with applicable statutes, rules and the child support guidelines for establishing or modifying a child support order.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of Appeals disagreed that the order was spontaneous.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The appeals court noted “The PFA statute expressly authorizes a court to issue an order for ‘support payments by a party for the support of a party’s minor child’”.  </a:t>
            </a:r>
            <a:r>
              <a:rPr lang="en-US" sz="1800" dirty="0">
                <a:effectLst/>
                <a:latin typeface="Calibri" panose="020F0502020204030204" pitchFamily="34" charset="0"/>
                <a:ea typeface="Calibri" panose="020F0502020204030204" pitchFamily="34" charset="0"/>
                <a:cs typeface="Times New Roman" panose="02020603050405020304" pitchFamily="18" charset="0"/>
              </a:rPr>
              <a:t>K.S.A. 60-3107(a).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Further, the appeals court determined, contrary to the language in the appealed order, that it was not final as required by KS.A. 60-2102(a)(4) and therefore the appeals court lacked jurisdiction to hear the appeal.  </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87DD889E-E64A-DE42-AF37-36857793676A}"/>
              </a:ext>
            </a:extLst>
          </p:cNvPr>
          <p:cNvSpPr>
            <a:spLocks noGrp="1"/>
          </p:cNvSpPr>
          <p:nvPr>
            <p:ph type="sldNum" sz="quarter" idx="12"/>
          </p:nvPr>
        </p:nvSpPr>
        <p:spPr/>
        <p:txBody>
          <a:bodyPr/>
          <a:lstStyle/>
          <a:p>
            <a:fld id="{C263D6C4-4840-40CC-AC84-17E24B3B7BDE}" type="slidenum">
              <a:rPr lang="en-US" smtClean="0"/>
              <a:pPr/>
              <a:t>23</a:t>
            </a:fld>
            <a:endParaRPr lang="en-US" dirty="0"/>
          </a:p>
        </p:txBody>
      </p:sp>
    </p:spTree>
    <p:extLst>
      <p:ext uri="{BB962C8B-B14F-4D97-AF65-F5344CB8AC3E}">
        <p14:creationId xmlns:p14="http://schemas.microsoft.com/office/powerpoint/2010/main" val="10287479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1BF1E-AEAD-0AA7-929A-F9086498FD0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80C1523-53A5-16E2-A8D7-81E2C6D0F8FD}"/>
              </a:ext>
            </a:extLst>
          </p:cNvPr>
          <p:cNvSpPr>
            <a:spLocks noGrp="1"/>
          </p:cNvSpPr>
          <p:nvPr>
            <p:ph type="title"/>
          </p:nvPr>
        </p:nvSpPr>
        <p:spPr/>
        <p:txBody>
          <a:bodyPr>
            <a:normAutofit fontScale="90000"/>
          </a:bodyPr>
          <a:lstStyle/>
          <a:p>
            <a:r>
              <a:rPr lang="en-US" dirty="0"/>
              <a:t>DECREE INTERPRETATION</a:t>
            </a:r>
          </a:p>
        </p:txBody>
      </p:sp>
      <p:sp>
        <p:nvSpPr>
          <p:cNvPr id="5" name="Text Placeholder 4">
            <a:extLst>
              <a:ext uri="{FF2B5EF4-FFF2-40B4-BE49-F238E27FC236}">
                <a16:creationId xmlns:a16="http://schemas.microsoft.com/office/drawing/2014/main" id="{44F626BD-E65C-A76F-9690-2F365FC117DB}"/>
              </a:ext>
            </a:extLst>
          </p:cNvPr>
          <p:cNvSpPr>
            <a:spLocks noGrp="1"/>
          </p:cNvSpPr>
          <p:nvPr>
            <p:ph type="body" idx="1"/>
          </p:nvPr>
        </p:nvSpPr>
        <p:spPr>
          <a:xfrm>
            <a:off x="831850" y="4754880"/>
            <a:ext cx="8527810" cy="365760"/>
          </a:xfrm>
        </p:spPr>
        <p:txBody>
          <a:bodyPr>
            <a:normAutofit/>
          </a:bodyPr>
          <a:lstStyle/>
          <a:p>
            <a:r>
              <a:rPr lang="en-US" dirty="0"/>
              <a:t>Parol Evidence.</a:t>
            </a:r>
          </a:p>
        </p:txBody>
      </p:sp>
      <p:sp>
        <p:nvSpPr>
          <p:cNvPr id="2" name="Slide Number Placeholder 1">
            <a:extLst>
              <a:ext uri="{FF2B5EF4-FFF2-40B4-BE49-F238E27FC236}">
                <a16:creationId xmlns:a16="http://schemas.microsoft.com/office/drawing/2014/main" id="{85037BDE-B738-9028-56BA-669B6EEB0652}"/>
              </a:ext>
            </a:extLst>
          </p:cNvPr>
          <p:cNvSpPr>
            <a:spLocks noGrp="1"/>
          </p:cNvSpPr>
          <p:nvPr>
            <p:ph type="sldNum" sz="quarter" idx="12"/>
          </p:nvPr>
        </p:nvSpPr>
        <p:spPr/>
        <p:txBody>
          <a:bodyPr/>
          <a:lstStyle/>
          <a:p>
            <a:fld id="{C263D6C4-4840-40CC-AC84-17E24B3B7BDE}" type="slidenum">
              <a:rPr lang="en-US" smtClean="0"/>
              <a:pPr/>
              <a:t>24</a:t>
            </a:fld>
            <a:endParaRPr lang="en-US" dirty="0"/>
          </a:p>
        </p:txBody>
      </p:sp>
    </p:spTree>
    <p:extLst>
      <p:ext uri="{BB962C8B-B14F-4D97-AF65-F5344CB8AC3E}">
        <p14:creationId xmlns:p14="http://schemas.microsoft.com/office/powerpoint/2010/main" val="399606037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A8037-C208-5A26-01C1-CBB5420F014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A455EA5-79EF-3E54-0188-B4F54B09AFA4}"/>
              </a:ext>
            </a:extLst>
          </p:cNvPr>
          <p:cNvSpPr>
            <a:spLocks noGrp="1"/>
          </p:cNvSpPr>
          <p:nvPr>
            <p:ph type="title"/>
          </p:nvPr>
        </p:nvSpPr>
        <p:spPr>
          <a:xfrm>
            <a:off x="38100" y="54292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DECREE INTERPRETATION – Parol Evidence.</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Marriage of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Wessley</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Wessley</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125,358,</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2023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Kan. Ct. of App. 9.15.23. Johnson County Dist. Ct.—J. Gurney, affirmed). </a:t>
            </a:r>
            <a:endParaRPr lang="en-US" dirty="0"/>
          </a:p>
        </p:txBody>
      </p:sp>
      <p:sp>
        <p:nvSpPr>
          <p:cNvPr id="10" name="Text Placeholder 9">
            <a:extLst>
              <a:ext uri="{FF2B5EF4-FFF2-40B4-BE49-F238E27FC236}">
                <a16:creationId xmlns:a16="http://schemas.microsoft.com/office/drawing/2014/main" id="{51278EC7-48AB-AF3B-C933-BF8AE4388D62}"/>
              </a:ext>
            </a:extLst>
          </p:cNvPr>
          <p:cNvSpPr>
            <a:spLocks noGrp="1"/>
          </p:cNvSpPr>
          <p:nvPr>
            <p:ph type="body" sz="quarter" idx="13"/>
          </p:nvPr>
        </p:nvSpPr>
        <p:spPr>
          <a:xfrm>
            <a:off x="0" y="2283184"/>
            <a:ext cx="9877244" cy="4031891"/>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parties reached a mediated, signed agreement which was “incorporated” into the Decree.  The interpretation of that agreement, as to the manner in which it divided a specific asset (a $2,250,000 plus note receivable payment), was the issue.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district court determined an ambiguity existed as to what and when payments were due.  The district court received and considered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parol</a:t>
            </a:r>
            <a:r>
              <a:rPr lang="en-US" sz="1800" dirty="0">
                <a:effectLst/>
                <a:latin typeface="Calibri" panose="020F0502020204030204" pitchFamily="34" charset="0"/>
                <a:ea typeface="Calibri" panose="020F0502020204030204" pitchFamily="34" charset="0"/>
                <a:cs typeface="Times New Roman" panose="02020603050405020304" pitchFamily="18" charset="0"/>
              </a:rPr>
              <a:t> evidence outside the parties’ (handwritten) agreement in deciding that issue, finding both the Decree and its incorporated settlement agreement were ambiguous.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Said the Court of Appeals “the intent expressed in the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parol</a:t>
            </a:r>
            <a:r>
              <a:rPr lang="en-US" sz="1800" dirty="0">
                <a:effectLst/>
                <a:latin typeface="Calibri" panose="020F0502020204030204" pitchFamily="34" charset="0"/>
                <a:ea typeface="Calibri" panose="020F0502020204030204" pitchFamily="34" charset="0"/>
                <a:cs typeface="Times New Roman" panose="02020603050405020304" pitchFamily="18" charset="0"/>
              </a:rPr>
              <a:t> evidence is clear. In resolving the ambiguity, the district court did not modify the Settlement Agreement or Divorce Decree—the district court’s order merely ensured the documents would be applied as the parties intended.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lesson appears to be that arguing that the district court was modifying the Decree and Agreement is a loser, as the court had no jurisdiction to do so.  It was, rather, interpreting the documents, which it had the right to do based on the highly fact-based ambiguity of the interpretation of entitlement to payments under the promissory note.  </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D5637103-2570-0101-2151-AAC733E526B3}"/>
              </a:ext>
            </a:extLst>
          </p:cNvPr>
          <p:cNvSpPr>
            <a:spLocks noGrp="1"/>
          </p:cNvSpPr>
          <p:nvPr>
            <p:ph type="sldNum" sz="quarter" idx="12"/>
          </p:nvPr>
        </p:nvSpPr>
        <p:spPr/>
        <p:txBody>
          <a:bodyPr/>
          <a:lstStyle/>
          <a:p>
            <a:fld id="{C263D6C4-4840-40CC-AC84-17E24B3B7BDE}" type="slidenum">
              <a:rPr lang="en-US" smtClean="0"/>
              <a:pPr/>
              <a:t>25</a:t>
            </a:fld>
            <a:endParaRPr lang="en-US" dirty="0"/>
          </a:p>
        </p:txBody>
      </p:sp>
    </p:spTree>
    <p:extLst>
      <p:ext uri="{BB962C8B-B14F-4D97-AF65-F5344CB8AC3E}">
        <p14:creationId xmlns:p14="http://schemas.microsoft.com/office/powerpoint/2010/main" val="354611345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DD334-3E10-1975-52C4-71032CD0913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47E3844-D1FF-F6D2-6642-4B1FA0513F6B}"/>
              </a:ext>
            </a:extLst>
          </p:cNvPr>
          <p:cNvSpPr>
            <a:spLocks noGrp="1"/>
          </p:cNvSpPr>
          <p:nvPr>
            <p:ph type="title"/>
          </p:nvPr>
        </p:nvSpPr>
        <p:spPr/>
        <p:txBody>
          <a:bodyPr>
            <a:normAutofit fontScale="90000"/>
          </a:bodyPr>
          <a:lstStyle/>
          <a:p>
            <a:r>
              <a:rPr lang="en-US" dirty="0"/>
              <a:t>ENFORCEMENT OF SETTLEMENT AGREEMENT</a:t>
            </a:r>
          </a:p>
        </p:txBody>
      </p:sp>
      <p:sp>
        <p:nvSpPr>
          <p:cNvPr id="2" name="Slide Number Placeholder 1">
            <a:extLst>
              <a:ext uri="{FF2B5EF4-FFF2-40B4-BE49-F238E27FC236}">
                <a16:creationId xmlns:a16="http://schemas.microsoft.com/office/drawing/2014/main" id="{4A6C5B94-CFE0-82AB-93D9-D795A8F0D04A}"/>
              </a:ext>
            </a:extLst>
          </p:cNvPr>
          <p:cNvSpPr>
            <a:spLocks noGrp="1"/>
          </p:cNvSpPr>
          <p:nvPr>
            <p:ph type="sldNum" sz="quarter" idx="12"/>
          </p:nvPr>
        </p:nvSpPr>
        <p:spPr/>
        <p:txBody>
          <a:bodyPr/>
          <a:lstStyle/>
          <a:p>
            <a:fld id="{C263D6C4-4840-40CC-AC84-17E24B3B7BDE}" type="slidenum">
              <a:rPr lang="en-US" smtClean="0"/>
              <a:pPr/>
              <a:t>26</a:t>
            </a:fld>
            <a:endParaRPr lang="en-US" dirty="0"/>
          </a:p>
        </p:txBody>
      </p:sp>
    </p:spTree>
    <p:extLst>
      <p:ext uri="{BB962C8B-B14F-4D97-AF65-F5344CB8AC3E}">
        <p14:creationId xmlns:p14="http://schemas.microsoft.com/office/powerpoint/2010/main" val="396881581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496E5-8C39-8C67-CEB1-3412339D773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13776B2-78AF-FAA4-CEE6-6FAE6F55573B}"/>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ENFORCEMENT OF SETTLEMENT AGREEMENT</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re the Matter of the Marriage of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Rrapaj</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Rrapaj</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126,386,</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a:t>
            </a:r>
            <a:r>
              <a:rPr lang="en-US" sz="1800" dirty="0">
                <a:latin typeface="Calibri" panose="020F0502020204030204" pitchFamily="34" charset="0"/>
                <a:ea typeface="Calibri" panose="020F0502020204030204" pitchFamily="34" charset="0"/>
                <a:cs typeface="Times New Roman" panose="02020603050405020304" pitchFamily="18" charset="0"/>
              </a:rPr>
              <a:t>4</a:t>
            </a:r>
            <a:r>
              <a:rPr lang="en-US" sz="1800" dirty="0">
                <a:effectLst/>
                <a:latin typeface="Calibri" panose="020F0502020204030204" pitchFamily="34" charset="0"/>
                <a:ea typeface="Calibri" panose="020F0502020204030204" pitchFamily="34" charset="0"/>
                <a:cs typeface="Times New Roman" panose="02020603050405020304" pitchFamily="18" charset="0"/>
              </a:rPr>
              <a:t>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(Unpublished Kansas Ct. of App. 8.9.24 . Johnson County Dist. Ct.—J. Mason, affirmed). </a:t>
            </a:r>
            <a:endParaRPr lang="en-US" dirty="0"/>
          </a:p>
        </p:txBody>
      </p:sp>
      <p:sp>
        <p:nvSpPr>
          <p:cNvPr id="10" name="Text Placeholder 9">
            <a:extLst>
              <a:ext uri="{FF2B5EF4-FFF2-40B4-BE49-F238E27FC236}">
                <a16:creationId xmlns:a16="http://schemas.microsoft.com/office/drawing/2014/main" id="{C4B69BBB-2733-3913-AC16-8BBA4E28DB1F}"/>
              </a:ext>
            </a:extLst>
          </p:cNvPr>
          <p:cNvSpPr>
            <a:spLocks noGrp="1"/>
          </p:cNvSpPr>
          <p:nvPr>
            <p:ph type="body" sz="quarter" idx="13"/>
          </p:nvPr>
        </p:nvSpPr>
        <p:spPr>
          <a:xfrm>
            <a:off x="38100" y="2465746"/>
            <a:ext cx="9877244" cy="4031891"/>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Wife’s motion to enforce a separation and property settlement agreement was affirmed.</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of Appeals found there was sufficient evidence to find the agreement was valid, just, and equitable as required by K.S.A. 23-2712(a).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parties had a meeting of the minds as to all essential terms covered by the agreement</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A finding that the agreement is “valid, just and equitable” is reviewed for an abuse of discretion.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 re Marriage of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Traster</a:t>
            </a:r>
            <a:r>
              <a:rPr lang="en-US" sz="1800" dirty="0">
                <a:effectLst/>
                <a:latin typeface="Calibri" panose="020F0502020204030204" pitchFamily="34" charset="0"/>
                <a:ea typeface="Calibri" panose="020F0502020204030204" pitchFamily="34" charset="0"/>
                <a:cs typeface="Times New Roman" panose="02020603050405020304" pitchFamily="18" charset="0"/>
              </a:rPr>
              <a:t>, 301 Kan. 88, 108-09, 339 P. 3d 778 (2014).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When conducting an inquiry into the fairness of any separation agreement, there must be sufficient evidence in the record to support the district court’s evaluation.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 re Marriage of Kirk,</a:t>
            </a:r>
            <a:r>
              <a:rPr lang="en-US" sz="1800" dirty="0">
                <a:effectLst/>
                <a:latin typeface="Calibri" panose="020F0502020204030204" pitchFamily="34" charset="0"/>
                <a:ea typeface="Calibri" panose="020F0502020204030204" pitchFamily="34" charset="0"/>
                <a:cs typeface="Times New Roman" panose="02020603050405020304" pitchFamily="18" charset="0"/>
              </a:rPr>
              <a:t> 24 Kan. App. 2d 31, Syl. </a:t>
            </a:r>
            <a:r>
              <a:rPr lang="en-US" sz="1800" dirty="0">
                <a:effectLst/>
                <a:latin typeface="Calibri" panose="020F0502020204030204" pitchFamily="34" charset="0"/>
                <a:ea typeface="Calibri" panose="020F0502020204030204" pitchFamily="34" charset="0"/>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1, 941 p.2D 385 (1997).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DFEC698E-ED44-2BFF-C26B-9F14C7CD4749}"/>
              </a:ext>
            </a:extLst>
          </p:cNvPr>
          <p:cNvSpPr>
            <a:spLocks noGrp="1"/>
          </p:cNvSpPr>
          <p:nvPr>
            <p:ph type="sldNum" sz="quarter" idx="12"/>
          </p:nvPr>
        </p:nvSpPr>
        <p:spPr/>
        <p:txBody>
          <a:bodyPr/>
          <a:lstStyle/>
          <a:p>
            <a:fld id="{C263D6C4-4840-40CC-AC84-17E24B3B7BDE}" type="slidenum">
              <a:rPr lang="en-US" smtClean="0"/>
              <a:pPr/>
              <a:t>27</a:t>
            </a:fld>
            <a:endParaRPr lang="en-US" dirty="0"/>
          </a:p>
        </p:txBody>
      </p:sp>
    </p:spTree>
    <p:extLst>
      <p:ext uri="{BB962C8B-B14F-4D97-AF65-F5344CB8AC3E}">
        <p14:creationId xmlns:p14="http://schemas.microsoft.com/office/powerpoint/2010/main" val="2989165067"/>
      </p:ext>
    </p:extLst>
  </p:cSld>
  <p:clrMapOvr>
    <a:masterClrMapping/>
  </p:clrMapOvr>
  <p:transition spd="slow">
    <p:randomBar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115FC-BF7E-8EAE-093C-FD2A1E9D975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CE14572-60F1-E577-1133-ABC2EA24F6AC}"/>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ENFORCEMENT OF SETTLEMENT AGREEMENT</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re the Matter of the Marriage of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Rrapaj</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Rrapaj</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126,386,</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a:t>
            </a:r>
            <a:r>
              <a:rPr lang="en-US" sz="1800" dirty="0">
                <a:latin typeface="Calibri" panose="020F0502020204030204" pitchFamily="34" charset="0"/>
                <a:ea typeface="Calibri" panose="020F0502020204030204" pitchFamily="34" charset="0"/>
                <a:cs typeface="Times New Roman" panose="02020603050405020304" pitchFamily="18" charset="0"/>
              </a:rPr>
              <a:t>4</a:t>
            </a:r>
            <a:r>
              <a:rPr lang="en-US" sz="1800" dirty="0">
                <a:effectLst/>
                <a:latin typeface="Calibri" panose="020F0502020204030204" pitchFamily="34" charset="0"/>
                <a:ea typeface="Calibri" panose="020F0502020204030204" pitchFamily="34" charset="0"/>
                <a:cs typeface="Times New Roman" panose="02020603050405020304" pitchFamily="18" charset="0"/>
              </a:rPr>
              <a:t>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(Unpublished Kansas Ct. of App. 8.9.24 . Johnson County Dist. Ct.—J. Mason, affirmed). </a:t>
            </a:r>
            <a:endParaRPr lang="en-US" dirty="0"/>
          </a:p>
        </p:txBody>
      </p:sp>
      <p:sp>
        <p:nvSpPr>
          <p:cNvPr id="10" name="Text Placeholder 9">
            <a:extLst>
              <a:ext uri="{FF2B5EF4-FFF2-40B4-BE49-F238E27FC236}">
                <a16:creationId xmlns:a16="http://schemas.microsoft.com/office/drawing/2014/main" id="{721DC409-B864-2312-14DE-F8C0E7F14C39}"/>
              </a:ext>
            </a:extLst>
          </p:cNvPr>
          <p:cNvSpPr>
            <a:spLocks noGrp="1"/>
          </p:cNvSpPr>
          <p:nvPr>
            <p:ph type="body" sz="quarter" idx="13"/>
          </p:nvPr>
        </p:nvSpPr>
        <p:spPr>
          <a:xfrm>
            <a:off x="232914" y="2911651"/>
            <a:ext cx="9877244" cy="4031891"/>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An appellant may raise sufficiency of the evidence for the first time on appeal.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It does not require an objection at the trial court level to preserve the issue for appeal.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 re Marriage of Bradley</a:t>
            </a:r>
            <a:r>
              <a:rPr lang="en-US" sz="1800" dirty="0">
                <a:effectLst/>
                <a:latin typeface="Calibri" panose="020F0502020204030204" pitchFamily="34" charset="0"/>
                <a:ea typeface="Calibri" panose="020F0502020204030204" pitchFamily="34" charset="0"/>
                <a:cs typeface="Times New Roman" panose="02020603050405020304" pitchFamily="18" charset="0"/>
              </a:rPr>
              <a:t>, 258 Kan. 39, 899P. 2d 471 (1995).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trial court has broad discretion in determining fairness and equity.  That evidence must include evidence of property values (e.g. mandatory DRA filing,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K.S.Ct</a:t>
            </a:r>
            <a:r>
              <a:rPr lang="en-US" sz="1800" dirty="0">
                <a:effectLst/>
                <a:latin typeface="Calibri" panose="020F0502020204030204" pitchFamily="34" charset="0"/>
                <a:ea typeface="Calibri" panose="020F0502020204030204" pitchFamily="34" charset="0"/>
                <a:cs typeface="Times New Roman" panose="02020603050405020304" pitchFamily="18" charset="0"/>
              </a:rPr>
              <a:t>. Rule 139).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 re Marriage of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Takusagawa</a:t>
            </a:r>
            <a:r>
              <a:rPr lang="en-US" sz="1800" dirty="0">
                <a:effectLst/>
                <a:latin typeface="Calibri" panose="020F0502020204030204" pitchFamily="34" charset="0"/>
                <a:ea typeface="Calibri" panose="020F0502020204030204" pitchFamily="34" charset="0"/>
                <a:cs typeface="Times New Roman" panose="02020603050405020304" pitchFamily="18" charset="0"/>
              </a:rPr>
              <a:t>, 38 Kan. App. 2d 401, 406, 166 P. 3s 440 (2007).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These requirements were met in the instant case.</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D9379701-56B8-E00F-D4DD-732A8FE37C2C}"/>
              </a:ext>
            </a:extLst>
          </p:cNvPr>
          <p:cNvSpPr>
            <a:spLocks noGrp="1"/>
          </p:cNvSpPr>
          <p:nvPr>
            <p:ph type="sldNum" sz="quarter" idx="12"/>
          </p:nvPr>
        </p:nvSpPr>
        <p:spPr/>
        <p:txBody>
          <a:bodyPr/>
          <a:lstStyle/>
          <a:p>
            <a:fld id="{C263D6C4-4840-40CC-AC84-17E24B3B7BDE}" type="slidenum">
              <a:rPr lang="en-US" smtClean="0"/>
              <a:pPr/>
              <a:t>28</a:t>
            </a:fld>
            <a:endParaRPr lang="en-US" dirty="0"/>
          </a:p>
        </p:txBody>
      </p:sp>
    </p:spTree>
    <p:extLst>
      <p:ext uri="{BB962C8B-B14F-4D97-AF65-F5344CB8AC3E}">
        <p14:creationId xmlns:p14="http://schemas.microsoft.com/office/powerpoint/2010/main" val="2524475543"/>
      </p:ext>
    </p:extLst>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5D9AF-85A8-E747-81E9-7B41FF5B392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CD55FF2-9650-9A63-E73D-4DD9394DBC30}"/>
              </a:ext>
            </a:extLst>
          </p:cNvPr>
          <p:cNvSpPr>
            <a:spLocks noGrp="1"/>
          </p:cNvSpPr>
          <p:nvPr>
            <p:ph type="title"/>
          </p:nvPr>
        </p:nvSpPr>
        <p:spPr/>
        <p:txBody>
          <a:bodyPr>
            <a:normAutofit fontScale="90000"/>
          </a:bodyPr>
          <a:lstStyle/>
          <a:p>
            <a:r>
              <a:rPr lang="en-US" dirty="0"/>
              <a:t>GRANDPARENT VISITATION RIGHTS</a:t>
            </a:r>
          </a:p>
        </p:txBody>
      </p:sp>
      <p:sp>
        <p:nvSpPr>
          <p:cNvPr id="5" name="Text Placeholder 4">
            <a:extLst>
              <a:ext uri="{FF2B5EF4-FFF2-40B4-BE49-F238E27FC236}">
                <a16:creationId xmlns:a16="http://schemas.microsoft.com/office/drawing/2014/main" id="{11BDFDDD-C77C-2AA6-C15F-0C02EDE4EB96}"/>
              </a:ext>
            </a:extLst>
          </p:cNvPr>
          <p:cNvSpPr>
            <a:spLocks noGrp="1"/>
          </p:cNvSpPr>
          <p:nvPr>
            <p:ph type="body" idx="1"/>
          </p:nvPr>
        </p:nvSpPr>
        <p:spPr>
          <a:xfrm>
            <a:off x="831850" y="4754880"/>
            <a:ext cx="8527810" cy="365760"/>
          </a:xfrm>
        </p:spPr>
        <p:txBody>
          <a:bodyPr>
            <a:normAutofit/>
          </a:bodyPr>
          <a:lstStyle/>
          <a:p>
            <a:r>
              <a:rPr lang="en-US" dirty="0"/>
              <a:t>How They Work.</a:t>
            </a:r>
          </a:p>
        </p:txBody>
      </p:sp>
      <p:sp>
        <p:nvSpPr>
          <p:cNvPr id="2" name="Slide Number Placeholder 1">
            <a:extLst>
              <a:ext uri="{FF2B5EF4-FFF2-40B4-BE49-F238E27FC236}">
                <a16:creationId xmlns:a16="http://schemas.microsoft.com/office/drawing/2014/main" id="{13ECEDCD-594E-4E91-90FB-773D967A5787}"/>
              </a:ext>
            </a:extLst>
          </p:cNvPr>
          <p:cNvSpPr>
            <a:spLocks noGrp="1"/>
          </p:cNvSpPr>
          <p:nvPr>
            <p:ph type="sldNum" sz="quarter" idx="12"/>
          </p:nvPr>
        </p:nvSpPr>
        <p:spPr/>
        <p:txBody>
          <a:bodyPr/>
          <a:lstStyle/>
          <a:p>
            <a:fld id="{C263D6C4-4840-40CC-AC84-17E24B3B7BDE}" type="slidenum">
              <a:rPr lang="en-US" smtClean="0"/>
              <a:pPr/>
              <a:t>29</a:t>
            </a:fld>
            <a:endParaRPr lang="en-US" dirty="0"/>
          </a:p>
        </p:txBody>
      </p:sp>
    </p:spTree>
    <p:extLst>
      <p:ext uri="{BB962C8B-B14F-4D97-AF65-F5344CB8AC3E}">
        <p14:creationId xmlns:p14="http://schemas.microsoft.com/office/powerpoint/2010/main" val="330464428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43422-F49D-8EC1-9D4A-9AF6329333A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FF78791-BADF-F3AC-9544-A1BE0B682FBA}"/>
              </a:ext>
            </a:extLst>
          </p:cNvPr>
          <p:cNvSpPr>
            <a:spLocks noGrp="1"/>
          </p:cNvSpPr>
          <p:nvPr>
            <p:ph type="title"/>
          </p:nvPr>
        </p:nvSpPr>
        <p:spPr>
          <a:xfrm>
            <a:off x="444500" y="668337"/>
            <a:ext cx="11214100" cy="1089529"/>
          </a:xfrm>
        </p:spPr>
        <p:txBody>
          <a:bodyPr/>
          <a:lstStyle/>
          <a:p>
            <a:r>
              <a:rPr lang="en-US" sz="1800" i="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GRANDPARENT VISITATION RIGHTS – How They Work.</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K.S. v. D.C.</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125,139,</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Kan. Ct. of App. February 10, 2023.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Leav</a:t>
            </a:r>
            <a:r>
              <a:rPr lang="en-US" sz="1800" dirty="0">
                <a:effectLst/>
                <a:latin typeface="Calibri" panose="020F0502020204030204" pitchFamily="34" charset="0"/>
                <a:ea typeface="Calibri" panose="020F0502020204030204" pitchFamily="34" charset="0"/>
                <a:cs typeface="Times New Roman" panose="02020603050405020304" pitchFamily="18" charset="0"/>
              </a:rPr>
              <a:t>. Dist. Ct.  J. Wiley, rev. and remanded). </a:t>
            </a:r>
            <a:endParaRPr lang="en-US" sz="1800" dirty="0"/>
          </a:p>
        </p:txBody>
      </p:sp>
      <p:sp>
        <p:nvSpPr>
          <p:cNvPr id="2" name="Slide Number Placeholder 1">
            <a:extLst>
              <a:ext uri="{FF2B5EF4-FFF2-40B4-BE49-F238E27FC236}">
                <a16:creationId xmlns:a16="http://schemas.microsoft.com/office/drawing/2014/main" id="{FE960261-F2D0-2E21-F1C7-5E5BB39F3562}"/>
              </a:ext>
            </a:extLst>
          </p:cNvPr>
          <p:cNvSpPr>
            <a:spLocks noGrp="1"/>
          </p:cNvSpPr>
          <p:nvPr>
            <p:ph type="sldNum" sz="quarter" idx="12"/>
          </p:nvPr>
        </p:nvSpPr>
        <p:spPr/>
        <p:txBody>
          <a:bodyPr/>
          <a:lstStyle/>
          <a:p>
            <a:fld id="{C263D6C4-4840-40CC-AC84-17E24B3B7BDE}" type="slidenum">
              <a:rPr lang="en-US" smtClean="0"/>
              <a:pPr/>
              <a:t>30</a:t>
            </a:fld>
            <a:endParaRPr lang="en-US" dirty="0"/>
          </a:p>
        </p:txBody>
      </p:sp>
      <p:sp>
        <p:nvSpPr>
          <p:cNvPr id="8" name="Text Placeholder 7">
            <a:extLst>
              <a:ext uri="{FF2B5EF4-FFF2-40B4-BE49-F238E27FC236}">
                <a16:creationId xmlns:a16="http://schemas.microsoft.com/office/drawing/2014/main" id="{08B4CF20-88A1-9002-C148-E52DE41C7B74}"/>
              </a:ext>
            </a:extLst>
          </p:cNvPr>
          <p:cNvSpPr>
            <a:spLocks noGrp="1"/>
          </p:cNvSpPr>
          <p:nvPr>
            <p:ph type="body" sz="quarter" idx="2"/>
          </p:nvPr>
        </p:nvSpPr>
        <p:spPr>
          <a:xfrm>
            <a:off x="444500" y="2156603"/>
            <a:ext cx="10807700" cy="3735239"/>
          </a:xfrm>
        </p:spPr>
        <p:txBody>
          <a:bodyPr>
            <a:norm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This is a dispute between two grandmothers.  K.S. is the paternal grandmother. S.W. is the maternal grandmother.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state initiated CINC proceedings on behalf of the minor child.</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To avoid having their parental rights terminated, the child’s parents agreed to a permanent custodianship for the child, and the District Court appointed the paternal grandmother as permanent custodian and awarded visitation rights to the maternal grandmother.</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custodial grandmother sought to reduce the non-custodial grandmother’s visitation time. </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After hearing the matter, Judge Wiley denied the paternal grandmother’s request and ordered a visitation schedule commensurate with the past schedule.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paternal grandmother appeals.</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449409"/>
      </p:ext>
    </p:extLst>
  </p:cSld>
  <p:clrMapOvr>
    <a:masterClrMapping/>
  </p:clrMapOvr>
  <p:transition spd="slow">
    <p:cove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09E17-19CE-1EED-1467-48FAD032D8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3460BDE-D3CC-729D-95F5-9F842CB27EF4}"/>
              </a:ext>
            </a:extLst>
          </p:cNvPr>
          <p:cNvSpPr>
            <a:spLocks noGrp="1"/>
          </p:cNvSpPr>
          <p:nvPr>
            <p:ph type="title"/>
          </p:nvPr>
        </p:nvSpPr>
        <p:spPr>
          <a:xfrm>
            <a:off x="444500" y="668337"/>
            <a:ext cx="11214100" cy="1089529"/>
          </a:xfrm>
        </p:spPr>
        <p:txBody>
          <a:bodyPr/>
          <a:lstStyle/>
          <a:p>
            <a:r>
              <a:rPr lang="en-US" sz="1800" i="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GRANDPARENT VISITATION RIGHTS – How They Work.</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K.S. v. D.C.</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125,139,</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Kan. Ct. of App. February 10, 2023.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Leav</a:t>
            </a:r>
            <a:r>
              <a:rPr lang="en-US" sz="1800" dirty="0">
                <a:effectLst/>
                <a:latin typeface="Calibri" panose="020F0502020204030204" pitchFamily="34" charset="0"/>
                <a:ea typeface="Calibri" panose="020F0502020204030204" pitchFamily="34" charset="0"/>
                <a:cs typeface="Times New Roman" panose="02020603050405020304" pitchFamily="18" charset="0"/>
              </a:rPr>
              <a:t>. Dist. Ct.  J. Wiley, rev. and remanded). </a:t>
            </a:r>
            <a:endParaRPr lang="en-US" sz="1800" dirty="0"/>
          </a:p>
        </p:txBody>
      </p:sp>
      <p:sp>
        <p:nvSpPr>
          <p:cNvPr id="2" name="Slide Number Placeholder 1">
            <a:extLst>
              <a:ext uri="{FF2B5EF4-FFF2-40B4-BE49-F238E27FC236}">
                <a16:creationId xmlns:a16="http://schemas.microsoft.com/office/drawing/2014/main" id="{892C1DDE-68CE-6B47-CC1F-1EA6D2654C97}"/>
              </a:ext>
            </a:extLst>
          </p:cNvPr>
          <p:cNvSpPr>
            <a:spLocks noGrp="1"/>
          </p:cNvSpPr>
          <p:nvPr>
            <p:ph type="sldNum" sz="quarter" idx="12"/>
          </p:nvPr>
        </p:nvSpPr>
        <p:spPr/>
        <p:txBody>
          <a:bodyPr/>
          <a:lstStyle/>
          <a:p>
            <a:fld id="{C263D6C4-4840-40CC-AC84-17E24B3B7BDE}" type="slidenum">
              <a:rPr lang="en-US" smtClean="0"/>
              <a:pPr/>
              <a:t>31</a:t>
            </a:fld>
            <a:endParaRPr lang="en-US" dirty="0"/>
          </a:p>
        </p:txBody>
      </p:sp>
      <p:sp>
        <p:nvSpPr>
          <p:cNvPr id="8" name="Text Placeholder 7">
            <a:extLst>
              <a:ext uri="{FF2B5EF4-FFF2-40B4-BE49-F238E27FC236}">
                <a16:creationId xmlns:a16="http://schemas.microsoft.com/office/drawing/2014/main" id="{56F61315-4D01-9563-F409-D03A8806B7B1}"/>
              </a:ext>
            </a:extLst>
          </p:cNvPr>
          <p:cNvSpPr>
            <a:spLocks noGrp="1"/>
          </p:cNvSpPr>
          <p:nvPr>
            <p:ph type="body" sz="quarter" idx="2"/>
          </p:nvPr>
        </p:nvSpPr>
        <p:spPr>
          <a:xfrm>
            <a:off x="444500" y="2156603"/>
            <a:ext cx="10807700" cy="3735239"/>
          </a:xfrm>
        </p:spPr>
        <p:txBody>
          <a:bodyPr>
            <a:normAutofit fontScale="92500" lnSpcReduction="10000"/>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K.S.A. 23-3301(b) controls.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District Court may “grant the grandparents of an unmarried minor child reasonable visitation rights to the child during the child’s minority upon a finding that the visitation rights would be in the child’s best interests and when a substantial relationship between the child and the grandparent had been established.” </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District Court must make findings on both these issues before granting grandparent visitation.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burden is on the grandparent seeking visitation to prove these elements. </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In this case, there is no dispute that the grandparent seeking visitation had a substantial relationship with the child. The question was the child’s best interest.</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burden is on the grandparent seeking visitation to prove these elements.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Troxel v. Granville, </a:t>
            </a:r>
            <a:r>
              <a:rPr lang="en-US" sz="1800" dirty="0">
                <a:effectLst/>
                <a:latin typeface="Calibri" panose="020F0502020204030204" pitchFamily="34" charset="0"/>
                <a:ea typeface="Calibri" panose="020F0502020204030204" pitchFamily="34" charset="0"/>
                <a:cs typeface="Times New Roman" panose="02020603050405020304" pitchFamily="18" charset="0"/>
              </a:rPr>
              <a:t>530 U.S. 57,65 (2000) recognizes the fundamental liberty interests of parents in the care, custody and control of their minor children. </a:t>
            </a:r>
            <a:endParaRPr lang="en-US" b="1"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Courts cannot disregard decisions made by fit parents regarding visitations based solely on a determination of a child’s best interest. Rather, courts must afford special weight to a parent’s own decision when considering a fit decision regarding grandparent visitation. </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215306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DC130-A8FA-511F-3AEE-5EFD6AAFBFA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89A7384-AD69-BF06-F13B-479C9537C321}"/>
              </a:ext>
            </a:extLst>
          </p:cNvPr>
          <p:cNvSpPr>
            <a:spLocks noGrp="1"/>
          </p:cNvSpPr>
          <p:nvPr>
            <p:ph type="title"/>
          </p:nvPr>
        </p:nvSpPr>
        <p:spPr>
          <a:xfrm>
            <a:off x="444500" y="668337"/>
            <a:ext cx="11214100" cy="1089529"/>
          </a:xfrm>
        </p:spPr>
        <p:txBody>
          <a:bodyPr/>
          <a:lstStyle/>
          <a:p>
            <a:r>
              <a:rPr lang="en-US" sz="1800" i="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GRANDPARENT VISITATION RIGHTS – How They Work.</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K.S. v. D.C.</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125,139,</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Kan. Ct. of App. February 10, 2023.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Leav</a:t>
            </a:r>
            <a:r>
              <a:rPr lang="en-US" sz="1800" dirty="0">
                <a:effectLst/>
                <a:latin typeface="Calibri" panose="020F0502020204030204" pitchFamily="34" charset="0"/>
                <a:ea typeface="Calibri" panose="020F0502020204030204" pitchFamily="34" charset="0"/>
                <a:cs typeface="Times New Roman" panose="02020603050405020304" pitchFamily="18" charset="0"/>
              </a:rPr>
              <a:t>. Dist. Ct.  J. Wiley, rev. and remanded). </a:t>
            </a:r>
            <a:endParaRPr lang="en-US" sz="1800" dirty="0"/>
          </a:p>
        </p:txBody>
      </p:sp>
      <p:sp>
        <p:nvSpPr>
          <p:cNvPr id="2" name="Slide Number Placeholder 1">
            <a:extLst>
              <a:ext uri="{FF2B5EF4-FFF2-40B4-BE49-F238E27FC236}">
                <a16:creationId xmlns:a16="http://schemas.microsoft.com/office/drawing/2014/main" id="{EE7AFCAD-E868-E7A0-F973-48395C3D4AA3}"/>
              </a:ext>
            </a:extLst>
          </p:cNvPr>
          <p:cNvSpPr>
            <a:spLocks noGrp="1"/>
          </p:cNvSpPr>
          <p:nvPr>
            <p:ph type="sldNum" sz="quarter" idx="12"/>
          </p:nvPr>
        </p:nvSpPr>
        <p:spPr/>
        <p:txBody>
          <a:bodyPr/>
          <a:lstStyle/>
          <a:p>
            <a:fld id="{C263D6C4-4840-40CC-AC84-17E24B3B7BDE}" type="slidenum">
              <a:rPr lang="en-US" smtClean="0"/>
              <a:pPr/>
              <a:t>32</a:t>
            </a:fld>
            <a:endParaRPr lang="en-US" dirty="0"/>
          </a:p>
        </p:txBody>
      </p:sp>
      <p:sp>
        <p:nvSpPr>
          <p:cNvPr id="8" name="Text Placeholder 7">
            <a:extLst>
              <a:ext uri="{FF2B5EF4-FFF2-40B4-BE49-F238E27FC236}">
                <a16:creationId xmlns:a16="http://schemas.microsoft.com/office/drawing/2014/main" id="{563F44ED-24B0-14E6-A126-C3058409A314}"/>
              </a:ext>
            </a:extLst>
          </p:cNvPr>
          <p:cNvSpPr>
            <a:spLocks noGrp="1"/>
          </p:cNvSpPr>
          <p:nvPr>
            <p:ph type="body" sz="quarter" idx="2"/>
          </p:nvPr>
        </p:nvSpPr>
        <p:spPr>
          <a:xfrm>
            <a:off x="444500" y="2156603"/>
            <a:ext cx="10807700" cy="3735239"/>
          </a:xfrm>
        </p:spPr>
        <p:txBody>
          <a:bodyPr>
            <a:norm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In </a:t>
            </a:r>
            <a:r>
              <a:rPr lang="en-US" i="1" dirty="0">
                <a:latin typeface="Calibri" panose="020F0502020204030204" pitchFamily="34" charset="0"/>
                <a:ea typeface="Calibri" panose="020F0502020204030204" pitchFamily="34" charset="0"/>
                <a:cs typeface="Times New Roman" panose="02020603050405020304" pitchFamily="18" charset="0"/>
              </a:rPr>
              <a:t>In re Paternity of M.V., </a:t>
            </a:r>
            <a:r>
              <a:rPr lang="en-US" dirty="0">
                <a:latin typeface="Calibri" panose="020F0502020204030204" pitchFamily="34" charset="0"/>
                <a:ea typeface="Calibri" panose="020F0502020204030204" pitchFamily="34" charset="0"/>
                <a:cs typeface="Times New Roman" panose="02020603050405020304" pitchFamily="18" charset="0"/>
              </a:rPr>
              <a:t>56 Kan. App. 2d at 36, the court held the best interest of the child </a:t>
            </a:r>
            <a:r>
              <a:rPr lang="en-US" sz="1800" dirty="0">
                <a:effectLst/>
                <a:latin typeface="Calibri" panose="020F0502020204030204" pitchFamily="34" charset="0"/>
                <a:ea typeface="Calibri" panose="020F0502020204030204" pitchFamily="34" charset="0"/>
                <a:cs typeface="Times New Roman" panose="02020603050405020304" pitchFamily="18" charset="0"/>
              </a:rPr>
              <a:t>standard alone is an insufficient basis to award grandparent visitation.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must presume that a fit parent is acting in the child’s best interests and must give special weight to the parent’s proposed visitation schedule. </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The court cannot reject a fit parent’s visitation plan without finding it is unreasonable. But a parent’s determination is not always absolute because otherwise the parent can arbitrarily deny grandparent visitation without the grandparent having any recourse.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Under K.S.A. 38-2268 ( c )(1), </a:t>
            </a:r>
            <a:r>
              <a:rPr lang="en-US" dirty="0">
                <a:latin typeface="Calibri" panose="020F0502020204030204" pitchFamily="34" charset="0"/>
                <a:ea typeface="Calibri" panose="020F0502020204030204" pitchFamily="34" charset="0"/>
                <a:cs typeface="Times New Roman" panose="02020603050405020304" pitchFamily="18" charset="0"/>
              </a:rPr>
              <a:t>when a </a:t>
            </a:r>
            <a:r>
              <a:rPr lang="en-US" sz="1800" dirty="0">
                <a:effectLst/>
                <a:latin typeface="Calibri" panose="020F0502020204030204" pitchFamily="34" charset="0"/>
                <a:ea typeface="Calibri" panose="020F0502020204030204" pitchFamily="34" charset="0"/>
                <a:cs typeface="Times New Roman" panose="02020603050405020304" pitchFamily="18" charset="0"/>
              </a:rPr>
              <a:t>permanent custodian is appointed, </a:t>
            </a:r>
            <a:r>
              <a:rPr lang="en-US" dirty="0">
                <a:latin typeface="Calibri" panose="020F0502020204030204" pitchFamily="34" charset="0"/>
                <a:ea typeface="Calibri" panose="020F0502020204030204" pitchFamily="34" charset="0"/>
                <a:cs typeface="Times New Roman" panose="02020603050405020304" pitchFamily="18" charset="0"/>
              </a:rPr>
              <a:t>“such individual shall </a:t>
            </a:r>
            <a:r>
              <a:rPr lang="en-US" sz="1800" dirty="0">
                <a:effectLst/>
                <a:latin typeface="Calibri" panose="020F0502020204030204" pitchFamily="34" charset="0"/>
                <a:ea typeface="Calibri" panose="020F0502020204030204" pitchFamily="34" charset="0"/>
                <a:cs typeface="Times New Roman" panose="02020603050405020304" pitchFamily="18" charset="0"/>
              </a:rPr>
              <a:t>stand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 loco parentis</a:t>
            </a:r>
            <a:r>
              <a:rPr lang="en-US" sz="1800" dirty="0">
                <a:effectLst/>
                <a:latin typeface="Calibri" panose="020F0502020204030204" pitchFamily="34" charset="0"/>
                <a:ea typeface="Calibri" panose="020F0502020204030204" pitchFamily="34" charset="0"/>
                <a:cs typeface="Times New Roman" panose="02020603050405020304" pitchFamily="18" charset="0"/>
              </a:rPr>
              <a:t> to the child and shall have and possess over the child all the rights of a legal guardian.”</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Thus, in this case, as permanent custodian, the maternal grandparent has the same rights regarding the child that a parent would have.</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248820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5BA64-8F09-C857-8C65-EC84FDE3738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F20D4DB-5A1E-751D-551E-D0E1EC4328E4}"/>
              </a:ext>
            </a:extLst>
          </p:cNvPr>
          <p:cNvSpPr>
            <a:spLocks noGrp="1"/>
          </p:cNvSpPr>
          <p:nvPr>
            <p:ph type="title"/>
          </p:nvPr>
        </p:nvSpPr>
        <p:spPr>
          <a:xfrm>
            <a:off x="444500" y="668337"/>
            <a:ext cx="11214100" cy="1089529"/>
          </a:xfrm>
        </p:spPr>
        <p:txBody>
          <a:bodyPr/>
          <a:lstStyle/>
          <a:p>
            <a:r>
              <a:rPr lang="en-US" sz="1800" i="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GRANDPARENT VISITATION RIGHTS – How They Work.</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K.S. v. D.C.</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125,139,</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Kan. Ct. of App. February 10, 2023.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Leav</a:t>
            </a:r>
            <a:r>
              <a:rPr lang="en-US" sz="1800" dirty="0">
                <a:effectLst/>
                <a:latin typeface="Calibri" panose="020F0502020204030204" pitchFamily="34" charset="0"/>
                <a:ea typeface="Calibri" panose="020F0502020204030204" pitchFamily="34" charset="0"/>
                <a:cs typeface="Times New Roman" panose="02020603050405020304" pitchFamily="18" charset="0"/>
              </a:rPr>
              <a:t>. Dist. Ct.  J. Wiley, rev. and remanded). </a:t>
            </a:r>
            <a:endParaRPr lang="en-US" sz="1800" dirty="0"/>
          </a:p>
        </p:txBody>
      </p:sp>
      <p:sp>
        <p:nvSpPr>
          <p:cNvPr id="2" name="Slide Number Placeholder 1">
            <a:extLst>
              <a:ext uri="{FF2B5EF4-FFF2-40B4-BE49-F238E27FC236}">
                <a16:creationId xmlns:a16="http://schemas.microsoft.com/office/drawing/2014/main" id="{FC61422D-C042-A7D2-ED88-BF4D4E29FC2D}"/>
              </a:ext>
            </a:extLst>
          </p:cNvPr>
          <p:cNvSpPr>
            <a:spLocks noGrp="1"/>
          </p:cNvSpPr>
          <p:nvPr>
            <p:ph type="sldNum" sz="quarter" idx="12"/>
          </p:nvPr>
        </p:nvSpPr>
        <p:spPr/>
        <p:txBody>
          <a:bodyPr/>
          <a:lstStyle/>
          <a:p>
            <a:fld id="{C263D6C4-4840-40CC-AC84-17E24B3B7BDE}" type="slidenum">
              <a:rPr lang="en-US" smtClean="0"/>
              <a:pPr/>
              <a:t>33</a:t>
            </a:fld>
            <a:endParaRPr lang="en-US" dirty="0"/>
          </a:p>
        </p:txBody>
      </p:sp>
      <p:sp>
        <p:nvSpPr>
          <p:cNvPr id="8" name="Text Placeholder 7">
            <a:extLst>
              <a:ext uri="{FF2B5EF4-FFF2-40B4-BE49-F238E27FC236}">
                <a16:creationId xmlns:a16="http://schemas.microsoft.com/office/drawing/2014/main" id="{B2284E18-8064-6566-01AC-08BD258595E3}"/>
              </a:ext>
            </a:extLst>
          </p:cNvPr>
          <p:cNvSpPr>
            <a:spLocks noGrp="1"/>
          </p:cNvSpPr>
          <p:nvPr>
            <p:ph type="body" sz="quarter" idx="2"/>
          </p:nvPr>
        </p:nvSpPr>
        <p:spPr>
          <a:xfrm>
            <a:off x="612475" y="2346384"/>
            <a:ext cx="9699445" cy="3735239"/>
          </a:xfrm>
        </p:spPr>
        <p:txBody>
          <a:bodyPr>
            <a:norm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of Appeals remanded the case to the District Court to “make sufficient findings” and to apply the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Troxel </a:t>
            </a:r>
            <a:r>
              <a:rPr lang="en-US" sz="1800" dirty="0">
                <a:effectLst/>
                <a:latin typeface="Calibri" panose="020F0502020204030204" pitchFamily="34" charset="0"/>
                <a:ea typeface="Calibri" panose="020F0502020204030204" pitchFamily="34" charset="0"/>
                <a:cs typeface="Times New Roman" panose="02020603050405020304" pitchFamily="18" charset="0"/>
              </a:rPr>
              <a:t>presumption that a fit grandmother who is the permanent custodian of her grandchild acts in the best interests of her grandchild and that her opinions on grandparent visitation are given special weight.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of Appeals could not determine whether the District Court interfered with the maternal grandparent’s due process right to parent her grandchild</a:t>
            </a:r>
            <a:r>
              <a:rPr lang="en-US" sz="1800" i="1" dirty="0">
                <a:effectLst/>
                <a:latin typeface="Calibri" panose="020F050202020403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7614604"/>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3F233-481A-1450-9812-555FB348586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B96079C-14C4-3E12-F348-B5B20804C68C}"/>
              </a:ext>
            </a:extLst>
          </p:cNvPr>
          <p:cNvSpPr>
            <a:spLocks noGrp="1"/>
          </p:cNvSpPr>
          <p:nvPr>
            <p:ph type="title"/>
          </p:nvPr>
        </p:nvSpPr>
        <p:spPr>
          <a:xfrm>
            <a:off x="448574" y="3722298"/>
            <a:ext cx="8729931" cy="859055"/>
          </a:xfrm>
        </p:spPr>
        <p:txBody>
          <a:bodyPr>
            <a:normAutofit fontScale="90000"/>
          </a:bodyPr>
          <a:lstStyle/>
          <a:p>
            <a:r>
              <a:rPr lang="en-US" dirty="0"/>
              <a:t>MAINTENANCE MODIFICATION</a:t>
            </a:r>
          </a:p>
        </p:txBody>
      </p:sp>
      <p:sp>
        <p:nvSpPr>
          <p:cNvPr id="5" name="Text Placeholder 4">
            <a:extLst>
              <a:ext uri="{FF2B5EF4-FFF2-40B4-BE49-F238E27FC236}">
                <a16:creationId xmlns:a16="http://schemas.microsoft.com/office/drawing/2014/main" id="{8E5CB0D4-E693-CFA6-59FB-4FC66E975E82}"/>
              </a:ext>
            </a:extLst>
          </p:cNvPr>
          <p:cNvSpPr>
            <a:spLocks noGrp="1"/>
          </p:cNvSpPr>
          <p:nvPr>
            <p:ph type="body" idx="1"/>
          </p:nvPr>
        </p:nvSpPr>
        <p:spPr>
          <a:xfrm>
            <a:off x="831850" y="4754880"/>
            <a:ext cx="8527810" cy="365760"/>
          </a:xfrm>
        </p:spPr>
        <p:txBody>
          <a:bodyPr>
            <a:normAutofit/>
          </a:bodyPr>
          <a:lstStyle/>
          <a:p>
            <a:r>
              <a:rPr lang="en-US" dirty="0"/>
              <a:t>Material Change in Circumstances.</a:t>
            </a:r>
          </a:p>
        </p:txBody>
      </p:sp>
      <p:sp>
        <p:nvSpPr>
          <p:cNvPr id="2" name="Slide Number Placeholder 1">
            <a:extLst>
              <a:ext uri="{FF2B5EF4-FFF2-40B4-BE49-F238E27FC236}">
                <a16:creationId xmlns:a16="http://schemas.microsoft.com/office/drawing/2014/main" id="{BBFA609A-86D5-7B9D-B56B-69C8356B5F2B}"/>
              </a:ext>
            </a:extLst>
          </p:cNvPr>
          <p:cNvSpPr>
            <a:spLocks noGrp="1"/>
          </p:cNvSpPr>
          <p:nvPr>
            <p:ph type="sldNum" sz="quarter" idx="12"/>
          </p:nvPr>
        </p:nvSpPr>
        <p:spPr/>
        <p:txBody>
          <a:bodyPr/>
          <a:lstStyle/>
          <a:p>
            <a:fld id="{C263D6C4-4840-40CC-AC84-17E24B3B7BDE}" type="slidenum">
              <a:rPr lang="en-US" smtClean="0"/>
              <a:pPr/>
              <a:t>34</a:t>
            </a:fld>
            <a:endParaRPr lang="en-US" dirty="0"/>
          </a:p>
        </p:txBody>
      </p:sp>
    </p:spTree>
    <p:extLst>
      <p:ext uri="{BB962C8B-B14F-4D97-AF65-F5344CB8AC3E}">
        <p14:creationId xmlns:p14="http://schemas.microsoft.com/office/powerpoint/2010/main" val="177385484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F1DC8-DD48-ABEA-1AF6-22B4E132CC8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F722155-60DE-75FF-E224-3AEDF801A223}"/>
              </a:ext>
            </a:extLst>
          </p:cNvPr>
          <p:cNvSpPr>
            <a:spLocks noGrp="1"/>
          </p:cNvSpPr>
          <p:nvPr>
            <p:ph type="title"/>
          </p:nvPr>
        </p:nvSpPr>
        <p:spPr>
          <a:xfrm>
            <a:off x="129396" y="54292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MAINTENANCE MODIFICATION – Material Change in Circumstances.</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Marriage of Holmes and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Gagel</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125,035,</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2022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Ct. of App. 11.18.22- Johnson.  Judge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Rokusek</a:t>
            </a:r>
            <a:r>
              <a:rPr lang="en-US" sz="1800" dirty="0">
                <a:effectLst/>
                <a:latin typeface="Calibri" panose="020F0502020204030204" pitchFamily="34" charset="0"/>
                <a:ea typeface="Calibri" panose="020F0502020204030204" pitchFamily="34" charset="0"/>
                <a:cs typeface="Times New Roman" panose="02020603050405020304" pitchFamily="18" charset="0"/>
              </a:rPr>
              <a:t>, affirmed).</a:t>
            </a:r>
            <a:endParaRPr lang="en-US" dirty="0"/>
          </a:p>
        </p:txBody>
      </p:sp>
      <p:sp>
        <p:nvSpPr>
          <p:cNvPr id="10" name="Text Placeholder 9">
            <a:extLst>
              <a:ext uri="{FF2B5EF4-FFF2-40B4-BE49-F238E27FC236}">
                <a16:creationId xmlns:a16="http://schemas.microsoft.com/office/drawing/2014/main" id="{50C2CC22-7475-A7B9-DF86-9098A3B95FA4}"/>
              </a:ext>
            </a:extLst>
          </p:cNvPr>
          <p:cNvSpPr>
            <a:spLocks noGrp="1"/>
          </p:cNvSpPr>
          <p:nvPr>
            <p:ph type="body" sz="quarter" idx="13"/>
          </p:nvPr>
        </p:nvSpPr>
        <p:spPr>
          <a:xfrm>
            <a:off x="129396" y="2283184"/>
            <a:ext cx="10506973" cy="4031891"/>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Ex-husband filed a “Motion to Terminate Maintenance, or in the Alternative, To Decrease Maintenance.”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parties’ separation agreement, approved by the district court and incorporated into the Decree, provided maintenance would be paid until a specific date, unless one of the parties died, or wife remarried prior to the specified date</a:t>
            </a:r>
            <a:r>
              <a:rPr lang="en-US" sz="1800" dirty="0">
                <a:latin typeface="Calibri" panose="020F0502020204030204" pitchFamily="34" charset="0"/>
                <a:ea typeface="Calibri" panose="020F0502020204030204" pitchFamily="34" charset="0"/>
                <a:cs typeface="Times New Roman" panose="02020603050405020304" pitchFamily="18" charset="0"/>
              </a:rPr>
              <a:t>.</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It also provided that husband “has not waived his rights to claim a change of circumstance in the future regarding the reduction of the amount of maintenance or the duration of maintenance, as set forth by statute, including his loss of employment in March of 2019.”</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At the time the parties entered into the property settlement agreement, husband was temporarily unemployed. He had no reported income at the time the parties reached their agreement regarding the amount and length of maintenance.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parties based the amount of maintenance on the amount husband earned prior to the filing of the petition for divorce.</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9A04504C-DB98-9617-E963-2A76F3AB6527}"/>
              </a:ext>
            </a:extLst>
          </p:cNvPr>
          <p:cNvSpPr>
            <a:spLocks noGrp="1"/>
          </p:cNvSpPr>
          <p:nvPr>
            <p:ph type="sldNum" sz="quarter" idx="12"/>
          </p:nvPr>
        </p:nvSpPr>
        <p:spPr/>
        <p:txBody>
          <a:bodyPr/>
          <a:lstStyle/>
          <a:p>
            <a:fld id="{C263D6C4-4840-40CC-AC84-17E24B3B7BDE}" type="slidenum">
              <a:rPr lang="en-US" smtClean="0"/>
              <a:pPr/>
              <a:t>35</a:t>
            </a:fld>
            <a:endParaRPr lang="en-US" dirty="0"/>
          </a:p>
        </p:txBody>
      </p:sp>
    </p:spTree>
    <p:extLst>
      <p:ext uri="{BB962C8B-B14F-4D97-AF65-F5344CB8AC3E}">
        <p14:creationId xmlns:p14="http://schemas.microsoft.com/office/powerpoint/2010/main" val="1818753260"/>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A64E3-2B57-732F-7757-30C5BD6B1DD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6FF2780-C9DF-302E-8897-71F3E56CF088}"/>
              </a:ext>
            </a:extLst>
          </p:cNvPr>
          <p:cNvSpPr>
            <a:spLocks noGrp="1"/>
          </p:cNvSpPr>
          <p:nvPr>
            <p:ph type="title"/>
          </p:nvPr>
        </p:nvSpPr>
        <p:spPr>
          <a:xfrm>
            <a:off x="38100" y="62521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MAINTENANCE MODIFICATION – Material Change in Circumstances.</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Marriage of Holmes and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Gagel</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125,035,</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2022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Ct. of App. 11.18.22- Johnson.  Judge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Rokusek</a:t>
            </a:r>
            <a:r>
              <a:rPr lang="en-US" sz="1800" dirty="0">
                <a:effectLst/>
                <a:latin typeface="Calibri" panose="020F0502020204030204" pitchFamily="34" charset="0"/>
                <a:ea typeface="Calibri" panose="020F0502020204030204" pitchFamily="34" charset="0"/>
                <a:cs typeface="Times New Roman" panose="02020603050405020304" pitchFamily="18" charset="0"/>
              </a:rPr>
              <a:t>, affirmed).</a:t>
            </a:r>
            <a:endParaRPr lang="en-US" dirty="0"/>
          </a:p>
        </p:txBody>
      </p:sp>
      <p:sp>
        <p:nvSpPr>
          <p:cNvPr id="10" name="Text Placeholder 9">
            <a:extLst>
              <a:ext uri="{FF2B5EF4-FFF2-40B4-BE49-F238E27FC236}">
                <a16:creationId xmlns:a16="http://schemas.microsoft.com/office/drawing/2014/main" id="{8C0D6515-3022-A4AF-7B56-7174986665C7}"/>
              </a:ext>
            </a:extLst>
          </p:cNvPr>
          <p:cNvSpPr>
            <a:spLocks noGrp="1"/>
          </p:cNvSpPr>
          <p:nvPr>
            <p:ph type="body" sz="quarter" idx="13"/>
          </p:nvPr>
        </p:nvSpPr>
        <p:spPr>
          <a:xfrm>
            <a:off x="120770" y="2106794"/>
            <a:ext cx="10506973" cy="4031891"/>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Husband was reemployed after the divorce petition was granted, earning slightly less than he had previously earned.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Husband made the agreed upon maintenance payments for 16 months, and thereafter, claiming a material change in circumstances, filed the motion to which has been previously referred.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He alleged in the motion that his monthly income had decreased, and that his ex-wife’s income had increased, and that his ex-wife was residing in a new home with her boyfriend resulting in a decrease in the amount of her expenses.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Husband said in his motion that these factors “render the current maintenance order unreasonable and in need of termination.”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Wife pointed out that none of the agreed-upon events for the termination of maintenance occurred prior to the specified date</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Cohabitation was not a triggering termination event set out in the property settlement agreement. Her best argument, according to the Court of Appeals, appeared to be “maintenance is transitional in nature and her income had not increased so substantially as to justify modification in the amount of maintenance. “  </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0045B91D-C87D-796A-FE5D-92373CADB0C7}"/>
              </a:ext>
            </a:extLst>
          </p:cNvPr>
          <p:cNvSpPr>
            <a:spLocks noGrp="1"/>
          </p:cNvSpPr>
          <p:nvPr>
            <p:ph type="sldNum" sz="quarter" idx="12"/>
          </p:nvPr>
        </p:nvSpPr>
        <p:spPr/>
        <p:txBody>
          <a:bodyPr/>
          <a:lstStyle/>
          <a:p>
            <a:fld id="{C263D6C4-4840-40CC-AC84-17E24B3B7BDE}" type="slidenum">
              <a:rPr lang="en-US" smtClean="0"/>
              <a:pPr/>
              <a:t>36</a:t>
            </a:fld>
            <a:endParaRPr lang="en-US" dirty="0"/>
          </a:p>
        </p:txBody>
      </p:sp>
    </p:spTree>
    <p:extLst>
      <p:ext uri="{BB962C8B-B14F-4D97-AF65-F5344CB8AC3E}">
        <p14:creationId xmlns:p14="http://schemas.microsoft.com/office/powerpoint/2010/main" val="704322705"/>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44CB2-9C49-C873-E834-14C193A93B6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4997C09-B3F8-6C8F-EE1A-93927EAEF78F}"/>
              </a:ext>
            </a:extLst>
          </p:cNvPr>
          <p:cNvSpPr>
            <a:spLocks noGrp="1"/>
          </p:cNvSpPr>
          <p:nvPr>
            <p:ph type="title"/>
          </p:nvPr>
        </p:nvSpPr>
        <p:spPr>
          <a:xfrm>
            <a:off x="38100" y="59933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MAINTENANCE MODIFICATION – Material Change in Circumstances.</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Marriage of Holmes and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Gagel</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125,035,</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2022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Ct. of App. 11.18.22- Johnson.  Judge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Rokusek</a:t>
            </a:r>
            <a:r>
              <a:rPr lang="en-US" sz="1800" dirty="0">
                <a:effectLst/>
                <a:latin typeface="Calibri" panose="020F0502020204030204" pitchFamily="34" charset="0"/>
                <a:ea typeface="Calibri" panose="020F0502020204030204" pitchFamily="34" charset="0"/>
                <a:cs typeface="Times New Roman" panose="02020603050405020304" pitchFamily="18" charset="0"/>
              </a:rPr>
              <a:t>, affirmed).</a:t>
            </a:r>
            <a:endParaRPr lang="en-US" dirty="0"/>
          </a:p>
        </p:txBody>
      </p:sp>
      <p:sp>
        <p:nvSpPr>
          <p:cNvPr id="10" name="Text Placeholder 9">
            <a:extLst>
              <a:ext uri="{FF2B5EF4-FFF2-40B4-BE49-F238E27FC236}">
                <a16:creationId xmlns:a16="http://schemas.microsoft.com/office/drawing/2014/main" id="{88F02769-CA70-A4DD-7B66-66F585FEF9DE}"/>
              </a:ext>
            </a:extLst>
          </p:cNvPr>
          <p:cNvSpPr>
            <a:spLocks noGrp="1"/>
          </p:cNvSpPr>
          <p:nvPr>
            <p:ph type="body" sz="quarter" idx="13"/>
          </p:nvPr>
        </p:nvSpPr>
        <p:spPr>
          <a:xfrm>
            <a:off x="120770" y="2106794"/>
            <a:ext cx="10506973" cy="4031891"/>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District Court had to determine what constituted a “material change in circumstances.” “[C]</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onsidering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fact that [husband] was unemployed at the time he signed the agreement, the only material change in circumstance that the Court could fathom would be if there was some reason [husband] was unable to work at all or was disabled to the [degree] he couldn't work and couldn't pay the maintenance.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Because at the time he signed the agreement, he signed the agreement with no income and now he has a substantial income from which he can pay the maintenance.”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A District Court has wide discretion over spousal maintenance. The standard on appeal is abuse of discretion. The district court's decision whether to modify maintenance depends upon whether there is substantial competent evidence to support the ruling.</a:t>
            </a:r>
          </a:p>
          <a:p>
            <a:r>
              <a:rPr lang="en-US" sz="1800" dirty="0">
                <a:latin typeface="Calibri" panose="020F0502020204030204" pitchFamily="34" charset="0"/>
                <a:ea typeface="Calibri" panose="020F0502020204030204" pitchFamily="34" charset="0"/>
                <a:cs typeface="Times New Roman" panose="02020603050405020304" pitchFamily="18" charset="0"/>
              </a:rPr>
              <a:t>A </a:t>
            </a:r>
            <a:r>
              <a:rPr lang="en-US" sz="1800" dirty="0">
                <a:effectLst/>
                <a:latin typeface="Calibri" panose="020F0502020204030204" pitchFamily="34" charset="0"/>
                <a:ea typeface="Calibri" panose="020F0502020204030204" pitchFamily="34" charset="0"/>
                <a:cs typeface="Times New Roman" panose="02020603050405020304" pitchFamily="18" charset="0"/>
              </a:rPr>
              <a:t>spousal maintenance obligation which is part of a property settlement agreement that is incorporated into a divorce decree entered by the District Court can only be terminated or modified “as prescribed by the agreement or as subsequently consented to by the parties.” </a:t>
            </a:r>
          </a:p>
        </p:txBody>
      </p:sp>
      <p:sp>
        <p:nvSpPr>
          <p:cNvPr id="2" name="Slide Number Placeholder 1">
            <a:extLst>
              <a:ext uri="{FF2B5EF4-FFF2-40B4-BE49-F238E27FC236}">
                <a16:creationId xmlns:a16="http://schemas.microsoft.com/office/drawing/2014/main" id="{4D3DE991-405B-66EB-F42C-FF87CA8D58E3}"/>
              </a:ext>
            </a:extLst>
          </p:cNvPr>
          <p:cNvSpPr>
            <a:spLocks noGrp="1"/>
          </p:cNvSpPr>
          <p:nvPr>
            <p:ph type="sldNum" sz="quarter" idx="12"/>
          </p:nvPr>
        </p:nvSpPr>
        <p:spPr/>
        <p:txBody>
          <a:bodyPr/>
          <a:lstStyle/>
          <a:p>
            <a:fld id="{C263D6C4-4840-40CC-AC84-17E24B3B7BDE}" type="slidenum">
              <a:rPr lang="en-US" smtClean="0"/>
              <a:pPr/>
              <a:t>37</a:t>
            </a:fld>
            <a:endParaRPr lang="en-US" dirty="0"/>
          </a:p>
        </p:txBody>
      </p:sp>
    </p:spTree>
    <p:extLst>
      <p:ext uri="{BB962C8B-B14F-4D97-AF65-F5344CB8AC3E}">
        <p14:creationId xmlns:p14="http://schemas.microsoft.com/office/powerpoint/2010/main" val="412342852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FFA1A-4C62-C692-8271-45D3727D826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57390BE-A605-B008-4C22-1D37E9B1DBEE}"/>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MAINTENANCE MODIFICATION – Material Change in Circumstances.</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Marriage of Holmes and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Gagel</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125,035,</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2022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Ct. of App. 11.18.22- Johnson.  Judge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Rokusek</a:t>
            </a:r>
            <a:r>
              <a:rPr lang="en-US" sz="1800" dirty="0">
                <a:effectLst/>
                <a:latin typeface="Calibri" panose="020F0502020204030204" pitchFamily="34" charset="0"/>
                <a:ea typeface="Calibri" panose="020F0502020204030204" pitchFamily="34" charset="0"/>
                <a:cs typeface="Times New Roman" panose="02020603050405020304" pitchFamily="18" charset="0"/>
              </a:rPr>
              <a:t>, affirmed).</a:t>
            </a:r>
            <a:endParaRPr lang="en-US" dirty="0"/>
          </a:p>
        </p:txBody>
      </p:sp>
      <p:sp>
        <p:nvSpPr>
          <p:cNvPr id="10" name="Text Placeholder 9">
            <a:extLst>
              <a:ext uri="{FF2B5EF4-FFF2-40B4-BE49-F238E27FC236}">
                <a16:creationId xmlns:a16="http://schemas.microsoft.com/office/drawing/2014/main" id="{11E74737-01F6-A78F-761E-1A533A277535}"/>
              </a:ext>
            </a:extLst>
          </p:cNvPr>
          <p:cNvSpPr>
            <a:spLocks noGrp="1"/>
          </p:cNvSpPr>
          <p:nvPr>
            <p:ph type="body" sz="quarter" idx="13"/>
          </p:nvPr>
        </p:nvSpPr>
        <p:spPr>
          <a:xfrm>
            <a:off x="215661" y="2826109"/>
            <a:ext cx="10506973" cy="4031891"/>
          </a:xfrm>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Denial of the termination request was appropriate because the specified events had yet to occur.  Modification depends upon whether a material change of circumstances occurred.</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One of the relevant factors to consider in determining that is to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compare the financial condition of the parties at the time the property settlement agreement was reached with their financial condition at the time the modification request is made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District Court determined that “the goal in maintenance is to allow the other party to equalize over time and to be able to establish themselves and earn their own income.”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purpose of maintenance is to provide for the future support of the divorced spouse.” </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35AD12BC-F1AD-3677-8F81-B52E781B8834}"/>
              </a:ext>
            </a:extLst>
          </p:cNvPr>
          <p:cNvSpPr>
            <a:spLocks noGrp="1"/>
          </p:cNvSpPr>
          <p:nvPr>
            <p:ph type="sldNum" sz="quarter" idx="12"/>
          </p:nvPr>
        </p:nvSpPr>
        <p:spPr/>
        <p:txBody>
          <a:bodyPr/>
          <a:lstStyle/>
          <a:p>
            <a:fld id="{C263D6C4-4840-40CC-AC84-17E24B3B7BDE}" type="slidenum">
              <a:rPr lang="en-US" smtClean="0"/>
              <a:pPr/>
              <a:t>38</a:t>
            </a:fld>
            <a:endParaRPr lang="en-US" dirty="0"/>
          </a:p>
        </p:txBody>
      </p:sp>
    </p:spTree>
    <p:extLst>
      <p:ext uri="{BB962C8B-B14F-4D97-AF65-F5344CB8AC3E}">
        <p14:creationId xmlns:p14="http://schemas.microsoft.com/office/powerpoint/2010/main" val="229298279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E44E1-8DBB-F202-EECC-24506B49E39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408E777-2ABC-DAE1-7DEA-A47AB55F834B}"/>
              </a:ext>
            </a:extLst>
          </p:cNvPr>
          <p:cNvSpPr>
            <a:spLocks noGrp="1"/>
          </p:cNvSpPr>
          <p:nvPr>
            <p:ph type="title"/>
          </p:nvPr>
        </p:nvSpPr>
        <p:spPr>
          <a:xfrm>
            <a:off x="448574" y="3722298"/>
            <a:ext cx="8729931" cy="859055"/>
          </a:xfrm>
        </p:spPr>
        <p:txBody>
          <a:bodyPr>
            <a:normAutofit/>
          </a:bodyPr>
          <a:lstStyle/>
          <a:p>
            <a:r>
              <a:rPr lang="en-US" dirty="0"/>
              <a:t>MAINTENANCE</a:t>
            </a:r>
          </a:p>
        </p:txBody>
      </p:sp>
      <p:sp>
        <p:nvSpPr>
          <p:cNvPr id="5" name="Text Placeholder 4">
            <a:extLst>
              <a:ext uri="{FF2B5EF4-FFF2-40B4-BE49-F238E27FC236}">
                <a16:creationId xmlns:a16="http://schemas.microsoft.com/office/drawing/2014/main" id="{A54FA05A-59FD-2D64-E764-D9DC8CEAE25E}"/>
              </a:ext>
            </a:extLst>
          </p:cNvPr>
          <p:cNvSpPr>
            <a:spLocks noGrp="1"/>
          </p:cNvSpPr>
          <p:nvPr>
            <p:ph type="body" idx="1"/>
          </p:nvPr>
        </p:nvSpPr>
        <p:spPr>
          <a:xfrm>
            <a:off x="549634" y="4659989"/>
            <a:ext cx="8527810" cy="365760"/>
          </a:xfrm>
        </p:spPr>
        <p:txBody>
          <a:bodyPr>
            <a:normAutofit/>
          </a:bodyPr>
          <a:lstStyle/>
          <a:p>
            <a:r>
              <a:rPr lang="en-US" dirty="0"/>
              <a:t>Considerations.</a:t>
            </a:r>
          </a:p>
        </p:txBody>
      </p:sp>
      <p:sp>
        <p:nvSpPr>
          <p:cNvPr id="2" name="Slide Number Placeholder 1">
            <a:extLst>
              <a:ext uri="{FF2B5EF4-FFF2-40B4-BE49-F238E27FC236}">
                <a16:creationId xmlns:a16="http://schemas.microsoft.com/office/drawing/2014/main" id="{9420F32A-4107-0F04-8464-7D2F44911C18}"/>
              </a:ext>
            </a:extLst>
          </p:cNvPr>
          <p:cNvSpPr>
            <a:spLocks noGrp="1"/>
          </p:cNvSpPr>
          <p:nvPr>
            <p:ph type="sldNum" sz="quarter" idx="12"/>
          </p:nvPr>
        </p:nvSpPr>
        <p:spPr/>
        <p:txBody>
          <a:bodyPr/>
          <a:lstStyle/>
          <a:p>
            <a:fld id="{C263D6C4-4840-40CC-AC84-17E24B3B7BDE}" type="slidenum">
              <a:rPr lang="en-US" smtClean="0"/>
              <a:pPr/>
              <a:t>39</a:t>
            </a:fld>
            <a:endParaRPr lang="en-US" dirty="0"/>
          </a:p>
        </p:txBody>
      </p:sp>
    </p:spTree>
    <p:extLst>
      <p:ext uri="{BB962C8B-B14F-4D97-AF65-F5344CB8AC3E}">
        <p14:creationId xmlns:p14="http://schemas.microsoft.com/office/powerpoint/2010/main" val="157762263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A24A1-2B67-DEEA-989A-B30A06B55D2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D1FF350-69BD-1481-4194-BEDCAF170B6D}"/>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MAINTENANCE – Considerations.</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Marriage of Bean and Johnson</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124,478,</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2023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Kan. Ct. of Appeals Jan. 27, 2023—Ellis—J. Braun, affirmed). </a:t>
            </a:r>
            <a:endParaRPr lang="en-US" dirty="0"/>
          </a:p>
        </p:txBody>
      </p:sp>
      <p:sp>
        <p:nvSpPr>
          <p:cNvPr id="10" name="Text Placeholder 9">
            <a:extLst>
              <a:ext uri="{FF2B5EF4-FFF2-40B4-BE49-F238E27FC236}">
                <a16:creationId xmlns:a16="http://schemas.microsoft.com/office/drawing/2014/main" id="{C8352C6F-C380-523C-C4FB-A405DBDD29E7}"/>
              </a:ext>
            </a:extLst>
          </p:cNvPr>
          <p:cNvSpPr>
            <a:spLocks noGrp="1"/>
          </p:cNvSpPr>
          <p:nvPr>
            <p:ph type="body" sz="quarter" idx="13"/>
          </p:nvPr>
        </p:nvSpPr>
        <p:spPr>
          <a:xfrm>
            <a:off x="215661" y="2826109"/>
            <a:ext cx="10506973" cy="4031891"/>
          </a:xfrm>
        </p:spPr>
        <p:txBody>
          <a:bodyPr/>
          <a:lstStyle/>
          <a:p>
            <a:r>
              <a:rPr lang="en-US" sz="1800" i="1" dirty="0">
                <a:effectLst/>
                <a:latin typeface="Calibri" panose="020F0502020204030204" pitchFamily="34" charset="0"/>
                <a:ea typeface="Calibri" panose="020F0502020204030204" pitchFamily="34" charset="0"/>
                <a:cs typeface="Times New Roman" panose="02020603050405020304" pitchFamily="18" charset="0"/>
              </a:rPr>
              <a:t>Marriage of Hair</a:t>
            </a:r>
            <a:r>
              <a:rPr lang="en-US" sz="1800" dirty="0">
                <a:effectLst/>
                <a:latin typeface="Calibri" panose="020F0502020204030204" pitchFamily="34" charset="0"/>
                <a:ea typeface="Calibri" panose="020F0502020204030204" pitchFamily="34" charset="0"/>
                <a:cs typeface="Times New Roman" panose="02020603050405020304" pitchFamily="18" charset="0"/>
              </a:rPr>
              <a:t>, 40 Kan. App. 2d 475, 484, 193 P. 3d 504 (2008) and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Williams v. Williams</a:t>
            </a:r>
            <a:r>
              <a:rPr lang="en-US" sz="1800" dirty="0">
                <a:effectLst/>
                <a:latin typeface="Calibri" panose="020F0502020204030204" pitchFamily="34" charset="0"/>
                <a:ea typeface="Calibri" panose="020F0502020204030204" pitchFamily="34" charset="0"/>
                <a:cs typeface="Times New Roman" panose="02020603050405020304" pitchFamily="18" charset="0"/>
              </a:rPr>
              <a:t>, 219 Kan. 303, 306, 548 P. 2d 794 (1976) are the leading cases, the considerations in which are often repeated.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An award of maintenance is discretionary and not mandatory</a:t>
            </a:r>
            <a:r>
              <a:rPr lang="en-US" sz="1800" dirty="0">
                <a:latin typeface="Calibri" panose="020F0502020204030204" pitchFamily="34" charset="0"/>
                <a:ea typeface="Calibri" panose="020F0502020204030204" pitchFamily="34" charset="0"/>
                <a:cs typeface="Times New Roman" panose="02020603050405020304" pitchFamily="18" charset="0"/>
              </a:rPr>
              <a:t>.</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K.S.A. 23-2902(a) allows, but does not require, an award of maintenance.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A District Court has wide latitude in determining whether to award spousal maintenance within the constraints of K.S.A. 23-2901 et seq.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See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 re Marriage of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Monslow</a:t>
            </a:r>
            <a:r>
              <a:rPr lang="en-US" sz="1800" dirty="0">
                <a:effectLst/>
                <a:latin typeface="Calibri" panose="020F0502020204030204" pitchFamily="34" charset="0"/>
                <a:ea typeface="Calibri" panose="020F0502020204030204" pitchFamily="34" charset="0"/>
                <a:cs typeface="Times New Roman" panose="02020603050405020304" pitchFamily="18" charset="0"/>
              </a:rPr>
              <a:t>, 259 Kan. 412, 414, 912 O. 2d 735 (1996).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An income disparity between the parties alone does not require an award of maintenance.</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In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Hair</a:t>
            </a:r>
            <a:r>
              <a:rPr lang="en-US" sz="1800" dirty="0">
                <a:effectLst/>
                <a:latin typeface="Calibri" panose="020F0502020204030204" pitchFamily="34" charset="0"/>
                <a:ea typeface="Calibri" panose="020F0502020204030204" pitchFamily="34" charset="0"/>
                <a:cs typeface="Times New Roman" panose="02020603050405020304" pitchFamily="18" charset="0"/>
              </a:rPr>
              <a:t>, no abuse of discretion was found, despite an income disparity of nearly $5,000 per month in gross income.</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20690D21-C740-06F1-E570-C112F45ADB31}"/>
              </a:ext>
            </a:extLst>
          </p:cNvPr>
          <p:cNvSpPr>
            <a:spLocks noGrp="1"/>
          </p:cNvSpPr>
          <p:nvPr>
            <p:ph type="sldNum" sz="quarter" idx="12"/>
          </p:nvPr>
        </p:nvSpPr>
        <p:spPr/>
        <p:txBody>
          <a:bodyPr/>
          <a:lstStyle/>
          <a:p>
            <a:fld id="{C263D6C4-4840-40CC-AC84-17E24B3B7BDE}" type="slidenum">
              <a:rPr lang="en-US" smtClean="0"/>
              <a:pPr/>
              <a:t>40</a:t>
            </a:fld>
            <a:endParaRPr lang="en-US" dirty="0"/>
          </a:p>
        </p:txBody>
      </p:sp>
    </p:spTree>
    <p:extLst>
      <p:ext uri="{BB962C8B-B14F-4D97-AF65-F5344CB8AC3E}">
        <p14:creationId xmlns:p14="http://schemas.microsoft.com/office/powerpoint/2010/main" val="291098445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D944A-8F87-E1A5-096B-C2961DFC236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05EB443-535F-6BFA-3C61-DDF1DF6B0AAF}"/>
              </a:ext>
            </a:extLst>
          </p:cNvPr>
          <p:cNvSpPr>
            <a:spLocks noGrp="1"/>
          </p:cNvSpPr>
          <p:nvPr>
            <p:ph type="title"/>
          </p:nvPr>
        </p:nvSpPr>
        <p:spPr>
          <a:xfrm>
            <a:off x="448574" y="3722298"/>
            <a:ext cx="8729931" cy="859055"/>
          </a:xfrm>
        </p:spPr>
        <p:txBody>
          <a:bodyPr>
            <a:normAutofit/>
          </a:bodyPr>
          <a:lstStyle/>
          <a:p>
            <a:r>
              <a:rPr lang="en-US" dirty="0"/>
              <a:t>PATERNITY PRESUMPTIONS</a:t>
            </a:r>
          </a:p>
        </p:txBody>
      </p:sp>
      <p:sp>
        <p:nvSpPr>
          <p:cNvPr id="5" name="Text Placeholder 4">
            <a:extLst>
              <a:ext uri="{FF2B5EF4-FFF2-40B4-BE49-F238E27FC236}">
                <a16:creationId xmlns:a16="http://schemas.microsoft.com/office/drawing/2014/main" id="{B9DC47C4-AD44-BC81-AF51-74E375C49157}"/>
              </a:ext>
            </a:extLst>
          </p:cNvPr>
          <p:cNvSpPr>
            <a:spLocks noGrp="1"/>
          </p:cNvSpPr>
          <p:nvPr>
            <p:ph type="body" idx="1"/>
          </p:nvPr>
        </p:nvSpPr>
        <p:spPr>
          <a:xfrm>
            <a:off x="549634" y="4659989"/>
            <a:ext cx="8527810" cy="365760"/>
          </a:xfrm>
        </p:spPr>
        <p:txBody>
          <a:bodyPr>
            <a:normAutofit/>
          </a:bodyPr>
          <a:lstStyle/>
          <a:p>
            <a:r>
              <a:rPr lang="en-US" dirty="0"/>
              <a:t>Resolution When They Compete.</a:t>
            </a:r>
          </a:p>
        </p:txBody>
      </p:sp>
      <p:sp>
        <p:nvSpPr>
          <p:cNvPr id="2" name="Slide Number Placeholder 1">
            <a:extLst>
              <a:ext uri="{FF2B5EF4-FFF2-40B4-BE49-F238E27FC236}">
                <a16:creationId xmlns:a16="http://schemas.microsoft.com/office/drawing/2014/main" id="{F03D91AA-0561-94B2-0074-4AEBEF8E0E33}"/>
              </a:ext>
            </a:extLst>
          </p:cNvPr>
          <p:cNvSpPr>
            <a:spLocks noGrp="1"/>
          </p:cNvSpPr>
          <p:nvPr>
            <p:ph type="sldNum" sz="quarter" idx="12"/>
          </p:nvPr>
        </p:nvSpPr>
        <p:spPr/>
        <p:txBody>
          <a:bodyPr/>
          <a:lstStyle/>
          <a:p>
            <a:fld id="{C263D6C4-4840-40CC-AC84-17E24B3B7BDE}" type="slidenum">
              <a:rPr lang="en-US" smtClean="0"/>
              <a:pPr/>
              <a:t>41</a:t>
            </a:fld>
            <a:endParaRPr lang="en-US" dirty="0"/>
          </a:p>
        </p:txBody>
      </p:sp>
    </p:spTree>
    <p:extLst>
      <p:ext uri="{BB962C8B-B14F-4D97-AF65-F5344CB8AC3E}">
        <p14:creationId xmlns:p14="http://schemas.microsoft.com/office/powerpoint/2010/main" val="93383530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2E34D-B690-A01C-B60E-16C3AF6967F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6D8F6EE-BED3-1AA5-E86A-11F6CE750521}"/>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PATERNITY PRESUMPTIONS – Resolution When They Compete.</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Parentage of W.L. and G.L.</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125,304,</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____Kan. App. 2d 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(June 16, 2023  Crawford District Court, J.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Sunby</a:t>
            </a:r>
            <a:r>
              <a:rPr lang="en-US" sz="1800" dirty="0">
                <a:effectLst/>
                <a:latin typeface="Calibri" panose="020F0502020204030204" pitchFamily="34" charset="0"/>
                <a:ea typeface="Calibri" panose="020F0502020204030204" pitchFamily="34" charset="0"/>
                <a:cs typeface="Times New Roman" panose="02020603050405020304" pitchFamily="18" charset="0"/>
              </a:rPr>
              <a:t>, affirmed.)</a:t>
            </a:r>
            <a:endParaRPr lang="en-US" dirty="0"/>
          </a:p>
        </p:txBody>
      </p:sp>
      <p:sp>
        <p:nvSpPr>
          <p:cNvPr id="10" name="Text Placeholder 9">
            <a:extLst>
              <a:ext uri="{FF2B5EF4-FFF2-40B4-BE49-F238E27FC236}">
                <a16:creationId xmlns:a16="http://schemas.microsoft.com/office/drawing/2014/main" id="{04F8BA90-94DD-42F5-BC8D-8EABEF0624F9}"/>
              </a:ext>
            </a:extLst>
          </p:cNvPr>
          <p:cNvSpPr>
            <a:spLocks noGrp="1"/>
          </p:cNvSpPr>
          <p:nvPr>
            <p:ph type="body" sz="quarter" idx="13"/>
          </p:nvPr>
        </p:nvSpPr>
        <p:spPr>
          <a:xfrm>
            <a:off x="38100" y="2826109"/>
            <a:ext cx="10072058" cy="4031891"/>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A person may not claim a presumption of parentage after a district court has tried and entered judgment on another person’s presumption of parentage for the same child.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“E.L. [natural mother] was in a same-sex relationship with M.S.[partner, first in time] when twins were conceived through artificial insemination were born to E.L.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After that relationship ended and the twins were 3 years old, the biological mother [E.L.] entered into a same-sex marriage with C.L.[partner-spouse, second in time].</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They have since been divorced.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Both of E.L.’s ex-partners claimed to be the parent of the twins, but at different times.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D1E67015-7F8F-1DFC-E356-A437173E12DB}"/>
              </a:ext>
            </a:extLst>
          </p:cNvPr>
          <p:cNvSpPr>
            <a:spLocks noGrp="1"/>
          </p:cNvSpPr>
          <p:nvPr>
            <p:ph type="sldNum" sz="quarter" idx="12"/>
          </p:nvPr>
        </p:nvSpPr>
        <p:spPr/>
        <p:txBody>
          <a:bodyPr/>
          <a:lstStyle/>
          <a:p>
            <a:fld id="{C263D6C4-4840-40CC-AC84-17E24B3B7BDE}" type="slidenum">
              <a:rPr lang="en-US" smtClean="0"/>
              <a:pPr/>
              <a:t>42</a:t>
            </a:fld>
            <a:endParaRPr lang="en-US" dirty="0"/>
          </a:p>
        </p:txBody>
      </p:sp>
    </p:spTree>
    <p:extLst>
      <p:ext uri="{BB962C8B-B14F-4D97-AF65-F5344CB8AC3E}">
        <p14:creationId xmlns:p14="http://schemas.microsoft.com/office/powerpoint/2010/main" val="1221310281"/>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A19AD-9B6E-2AB5-CB94-FFFC4542279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4E4CB60-70B5-1AD2-3266-FBF9B005163F}"/>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PATERNITY PRESUMPTIONS – Resolution When They Compete.</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Parentage of W.L. and G.L.</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125,304,</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____Kan. App. 2d 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(June 16, 2023  Crawford District Court, J.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Sunby</a:t>
            </a:r>
            <a:r>
              <a:rPr lang="en-US" sz="1800" dirty="0">
                <a:effectLst/>
                <a:latin typeface="Calibri" panose="020F0502020204030204" pitchFamily="34" charset="0"/>
                <a:ea typeface="Calibri" panose="020F0502020204030204" pitchFamily="34" charset="0"/>
                <a:cs typeface="Times New Roman" panose="02020603050405020304" pitchFamily="18" charset="0"/>
              </a:rPr>
              <a:t>, affirmed.)</a:t>
            </a:r>
            <a:endParaRPr lang="en-US" dirty="0"/>
          </a:p>
        </p:txBody>
      </p:sp>
      <p:sp>
        <p:nvSpPr>
          <p:cNvPr id="10" name="Text Placeholder 9">
            <a:extLst>
              <a:ext uri="{FF2B5EF4-FFF2-40B4-BE49-F238E27FC236}">
                <a16:creationId xmlns:a16="http://schemas.microsoft.com/office/drawing/2014/main" id="{B21BC707-1F37-CBBE-552B-BB320340607A}"/>
              </a:ext>
            </a:extLst>
          </p:cNvPr>
          <p:cNvSpPr>
            <a:spLocks noGrp="1"/>
          </p:cNvSpPr>
          <p:nvPr>
            <p:ph type="body" sz="quarter" idx="13"/>
          </p:nvPr>
        </p:nvSpPr>
        <p:spPr>
          <a:xfrm>
            <a:off x="210629" y="3083944"/>
            <a:ext cx="8674579" cy="4031891"/>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M.S. petitioned for parentage and the district court heard evidence,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including from C.L.</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entered a judgment finding M.S. the legal parent of the twins. </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C.L. first asserted her parentage after that order was entered.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When M.S. moved to dismiss C.L.’s parentage petition for failure to state a claim for relief, the district court granted that motion.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of Appeals affirmed, finding C.L.’s parentage petition an improper collateral attack on the judgment.</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BC8CE2D0-FDD9-4F8E-AEB8-77253FFB08F0}"/>
              </a:ext>
            </a:extLst>
          </p:cNvPr>
          <p:cNvSpPr>
            <a:spLocks noGrp="1"/>
          </p:cNvSpPr>
          <p:nvPr>
            <p:ph type="sldNum" sz="quarter" idx="12"/>
          </p:nvPr>
        </p:nvSpPr>
        <p:spPr/>
        <p:txBody>
          <a:bodyPr/>
          <a:lstStyle/>
          <a:p>
            <a:fld id="{C263D6C4-4840-40CC-AC84-17E24B3B7BDE}" type="slidenum">
              <a:rPr lang="en-US" smtClean="0"/>
              <a:pPr/>
              <a:t>43</a:t>
            </a:fld>
            <a:endParaRPr lang="en-US" dirty="0"/>
          </a:p>
        </p:txBody>
      </p:sp>
    </p:spTree>
    <p:extLst>
      <p:ext uri="{BB962C8B-B14F-4D97-AF65-F5344CB8AC3E}">
        <p14:creationId xmlns:p14="http://schemas.microsoft.com/office/powerpoint/2010/main" val="3211851154"/>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BD29E-93A2-5FBA-F53B-1BBB5278C82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AA63B5-D81C-78C7-B4EC-937190B2025E}"/>
              </a:ext>
            </a:extLst>
          </p:cNvPr>
          <p:cNvSpPr>
            <a:spLocks noGrp="1"/>
          </p:cNvSpPr>
          <p:nvPr>
            <p:ph type="title"/>
          </p:nvPr>
        </p:nvSpPr>
        <p:spPr>
          <a:xfrm>
            <a:off x="448574" y="3722298"/>
            <a:ext cx="8729931" cy="859055"/>
          </a:xfrm>
        </p:spPr>
        <p:txBody>
          <a:bodyPr>
            <a:normAutofit fontScale="90000"/>
          </a:bodyPr>
          <a:lstStyle/>
          <a:p>
            <a:r>
              <a:rPr lang="en-US" dirty="0"/>
              <a:t>PREMARITAL AGREEMENT INTERPRETATION</a:t>
            </a:r>
          </a:p>
        </p:txBody>
      </p:sp>
      <p:sp>
        <p:nvSpPr>
          <p:cNvPr id="5" name="Text Placeholder 4">
            <a:extLst>
              <a:ext uri="{FF2B5EF4-FFF2-40B4-BE49-F238E27FC236}">
                <a16:creationId xmlns:a16="http://schemas.microsoft.com/office/drawing/2014/main" id="{D11462CE-4BF0-3162-327D-02948C471A90}"/>
              </a:ext>
            </a:extLst>
          </p:cNvPr>
          <p:cNvSpPr>
            <a:spLocks noGrp="1"/>
          </p:cNvSpPr>
          <p:nvPr>
            <p:ph type="body" idx="1"/>
          </p:nvPr>
        </p:nvSpPr>
        <p:spPr>
          <a:xfrm>
            <a:off x="549634" y="4659989"/>
            <a:ext cx="8527810" cy="365760"/>
          </a:xfrm>
        </p:spPr>
        <p:txBody>
          <a:bodyPr>
            <a:normAutofit fontScale="92500"/>
          </a:bodyPr>
          <a:lstStyle/>
          <a:p>
            <a:r>
              <a:rPr lang="en-US" dirty="0"/>
              <a:t>Covered and Uncovered Property; Dissipation of Financial Accounts.</a:t>
            </a:r>
          </a:p>
        </p:txBody>
      </p:sp>
      <p:sp>
        <p:nvSpPr>
          <p:cNvPr id="2" name="Slide Number Placeholder 1">
            <a:extLst>
              <a:ext uri="{FF2B5EF4-FFF2-40B4-BE49-F238E27FC236}">
                <a16:creationId xmlns:a16="http://schemas.microsoft.com/office/drawing/2014/main" id="{28D3B2B4-E1DC-7C4E-3EB2-AFBE835D0970}"/>
              </a:ext>
            </a:extLst>
          </p:cNvPr>
          <p:cNvSpPr>
            <a:spLocks noGrp="1"/>
          </p:cNvSpPr>
          <p:nvPr>
            <p:ph type="sldNum" sz="quarter" idx="12"/>
          </p:nvPr>
        </p:nvSpPr>
        <p:spPr/>
        <p:txBody>
          <a:bodyPr/>
          <a:lstStyle/>
          <a:p>
            <a:fld id="{C263D6C4-4840-40CC-AC84-17E24B3B7BDE}" type="slidenum">
              <a:rPr lang="en-US" smtClean="0"/>
              <a:pPr/>
              <a:t>44</a:t>
            </a:fld>
            <a:endParaRPr lang="en-US" dirty="0"/>
          </a:p>
        </p:txBody>
      </p:sp>
    </p:spTree>
    <p:extLst>
      <p:ext uri="{BB962C8B-B14F-4D97-AF65-F5344CB8AC3E}">
        <p14:creationId xmlns:p14="http://schemas.microsoft.com/office/powerpoint/2010/main" val="279566589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A70A8-DA14-4832-2674-76651EC2743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7179018-ADBB-E5A7-2791-75032C298DD3}"/>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PREMARITAL AGREEMENT INTERPRETATION – Covered and Uncovered Property; Dissipation of Financial Accounts.</a:t>
            </a:r>
            <a:b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re Marriage of Bowers and Potts,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124,040,</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2023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 Ct. of App. February 10, 2023. Johnson County District Court, J. Gurney, Affirmed). </a:t>
            </a:r>
            <a:endParaRPr lang="en-US" dirty="0"/>
          </a:p>
        </p:txBody>
      </p:sp>
      <p:sp>
        <p:nvSpPr>
          <p:cNvPr id="10" name="Text Placeholder 9">
            <a:extLst>
              <a:ext uri="{FF2B5EF4-FFF2-40B4-BE49-F238E27FC236}">
                <a16:creationId xmlns:a16="http://schemas.microsoft.com/office/drawing/2014/main" id="{264C6E33-9106-A22F-C1DE-6B02758FE175}"/>
              </a:ext>
            </a:extLst>
          </p:cNvPr>
          <p:cNvSpPr>
            <a:spLocks noGrp="1"/>
          </p:cNvSpPr>
          <p:nvPr>
            <p:ph type="body" sz="quarter" idx="13"/>
          </p:nvPr>
        </p:nvSpPr>
        <p:spPr>
          <a:xfrm>
            <a:off x="103517" y="2662352"/>
            <a:ext cx="10506973" cy="4031891"/>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Where an antenuptial contract is clear and unambiguous, the intent of the parties must be determined from the four corners of the instrument itself without the use of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parol</a:t>
            </a:r>
            <a:r>
              <a:rPr lang="en-US" sz="1800" dirty="0">
                <a:effectLst/>
                <a:latin typeface="Calibri" panose="020F0502020204030204" pitchFamily="34" charset="0"/>
                <a:ea typeface="Calibri" panose="020F0502020204030204" pitchFamily="34" charset="0"/>
                <a:cs typeface="Times New Roman" panose="02020603050405020304" pitchFamily="18" charset="0"/>
              </a:rPr>
              <a:t> evidence.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Courts should not strain to find ambiguity when there is none.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Any mistake of law in interpreting a contract constitutes an abuse of discretion. </a:t>
            </a:r>
          </a:p>
          <a:p>
            <a:r>
              <a:rPr lang="en-US" sz="1800" dirty="0">
                <a:latin typeface="Calibri" panose="020F0502020204030204" pitchFamily="34" charset="0"/>
                <a:ea typeface="Calibri" panose="020F0502020204030204" pitchFamily="34" charset="0"/>
                <a:cs typeface="Times New Roman" panose="02020603050405020304" pitchFamily="18" charset="0"/>
              </a:rPr>
              <a:t>This 29-page opinion </a:t>
            </a:r>
            <a:r>
              <a:rPr lang="en-US" sz="1800" dirty="0">
                <a:effectLst/>
                <a:latin typeface="Calibri" panose="020F0502020204030204" pitchFamily="34" charset="0"/>
                <a:ea typeface="Calibri" panose="020F0502020204030204" pitchFamily="34" charset="0"/>
                <a:cs typeface="Times New Roman" panose="02020603050405020304" pitchFamily="18" charset="0"/>
              </a:rPr>
              <a:t>distinguishes between property covered by the premarital agreement and a number of subsequent contracts, and that which is not.</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According to the appellate court, “a clear, simple, common-sense reading of the premarital agreement demonstrates that the parties intended to protect their individual, separate property, and included all separately owned property regardless of its acquisition date. </a:t>
            </a:r>
          </a:p>
        </p:txBody>
      </p:sp>
      <p:sp>
        <p:nvSpPr>
          <p:cNvPr id="2" name="Slide Number Placeholder 1">
            <a:extLst>
              <a:ext uri="{FF2B5EF4-FFF2-40B4-BE49-F238E27FC236}">
                <a16:creationId xmlns:a16="http://schemas.microsoft.com/office/drawing/2014/main" id="{FD73EBCC-9F17-F9E3-4CE4-0D358BE2C62C}"/>
              </a:ext>
            </a:extLst>
          </p:cNvPr>
          <p:cNvSpPr>
            <a:spLocks noGrp="1"/>
          </p:cNvSpPr>
          <p:nvPr>
            <p:ph type="sldNum" sz="quarter" idx="12"/>
          </p:nvPr>
        </p:nvSpPr>
        <p:spPr/>
        <p:txBody>
          <a:bodyPr/>
          <a:lstStyle/>
          <a:p>
            <a:fld id="{C263D6C4-4840-40CC-AC84-17E24B3B7BDE}" type="slidenum">
              <a:rPr lang="en-US" smtClean="0"/>
              <a:pPr/>
              <a:t>45</a:t>
            </a:fld>
            <a:endParaRPr lang="en-US" dirty="0"/>
          </a:p>
        </p:txBody>
      </p:sp>
    </p:spTree>
    <p:extLst>
      <p:ext uri="{BB962C8B-B14F-4D97-AF65-F5344CB8AC3E}">
        <p14:creationId xmlns:p14="http://schemas.microsoft.com/office/powerpoint/2010/main" val="3820555269"/>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62069-7789-4A41-4B3E-97AF7E478E9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D3210FE-BB13-D232-44A0-BF4141537A2C}"/>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PREMARITAL AGREEMENT INTERPRETATION – Covered and Uncovered Property; Dissipation of Financial Accounts.</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re Marriage of Bowers and Potts,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124,040,</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2023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 Ct. of App. February 10, 2023. Johnson County District Court, J. Gurney, Affirmed). </a:t>
            </a:r>
            <a:endParaRPr lang="en-US" dirty="0"/>
          </a:p>
        </p:txBody>
      </p:sp>
      <p:sp>
        <p:nvSpPr>
          <p:cNvPr id="10" name="Text Placeholder 9">
            <a:extLst>
              <a:ext uri="{FF2B5EF4-FFF2-40B4-BE49-F238E27FC236}">
                <a16:creationId xmlns:a16="http://schemas.microsoft.com/office/drawing/2014/main" id="{E956A2D8-33EC-DB04-3C0C-004475E8F1B1}"/>
              </a:ext>
            </a:extLst>
          </p:cNvPr>
          <p:cNvSpPr>
            <a:spLocks noGrp="1"/>
          </p:cNvSpPr>
          <p:nvPr>
            <p:ph type="body" sz="quarter" idx="13"/>
          </p:nvPr>
        </p:nvSpPr>
        <p:spPr>
          <a:xfrm>
            <a:off x="595222" y="2911651"/>
            <a:ext cx="9204385" cy="4031891"/>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clear intent of this agreement was to not allow the parties to infringe upon each other’s property. </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However</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agreement itself provided that in the event of termination of the marriage by divorce, dissolution, annulment or legal separation, wife would receive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from husband’s separate property</a:t>
            </a:r>
            <a:r>
              <a:rPr lang="en-US" sz="1800" dirty="0">
                <a:effectLst/>
                <a:latin typeface="Calibri" panose="020F0502020204030204" pitchFamily="34" charset="0"/>
                <a:ea typeface="Calibri" panose="020F0502020204030204" pitchFamily="34" charset="0"/>
                <a:cs typeface="Times New Roman" panose="02020603050405020304" pitchFamily="18" charset="0"/>
              </a:rPr>
              <a:t> a specific sum of money for each completed year of marriage, which sum of money was not to be limited by the amount or value of husband’s separate property at the time of divorce. </a:t>
            </a: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The parties’ reliance on a premarital agreement for the division of property does not preclude the court from applying governing law to divide property not included in the agreement, </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see</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K.S.A 23-2802(c) and the Kansas version of the UPA, K.S.A. 23-2401 et seq.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BDAB6E7A-132B-8992-3CAD-FFD7CDAEA345}"/>
              </a:ext>
            </a:extLst>
          </p:cNvPr>
          <p:cNvSpPr>
            <a:spLocks noGrp="1"/>
          </p:cNvSpPr>
          <p:nvPr>
            <p:ph type="sldNum" sz="quarter" idx="12"/>
          </p:nvPr>
        </p:nvSpPr>
        <p:spPr/>
        <p:txBody>
          <a:bodyPr/>
          <a:lstStyle/>
          <a:p>
            <a:fld id="{C263D6C4-4840-40CC-AC84-17E24B3B7BDE}" type="slidenum">
              <a:rPr lang="en-US" smtClean="0"/>
              <a:pPr/>
              <a:t>46</a:t>
            </a:fld>
            <a:endParaRPr lang="en-US" dirty="0"/>
          </a:p>
        </p:txBody>
      </p:sp>
    </p:spTree>
    <p:extLst>
      <p:ext uri="{BB962C8B-B14F-4D97-AF65-F5344CB8AC3E}">
        <p14:creationId xmlns:p14="http://schemas.microsoft.com/office/powerpoint/2010/main" val="46771991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7F5D9-E035-7990-8AA0-477D794134A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1772522-E7C9-2F61-EEF4-330401FF20AD}"/>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PREMARITAL AGREEMENT INTERPRETATION – Covered and Uncovered Property; Dissipation of Financial Accounts.</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re Marriage of Bowers and Potts,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124,040,</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2023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 Ct. of App. February 10, 2023. Johnson County District Court, J. Gurney, Affirmed). </a:t>
            </a:r>
            <a:endParaRPr lang="en-US" dirty="0"/>
          </a:p>
        </p:txBody>
      </p:sp>
      <p:sp>
        <p:nvSpPr>
          <p:cNvPr id="10" name="Text Placeholder 9">
            <a:extLst>
              <a:ext uri="{FF2B5EF4-FFF2-40B4-BE49-F238E27FC236}">
                <a16:creationId xmlns:a16="http://schemas.microsoft.com/office/drawing/2014/main" id="{BAEAE22F-39EA-FBC5-2617-079BB9C1DEA1}"/>
              </a:ext>
            </a:extLst>
          </p:cNvPr>
          <p:cNvSpPr>
            <a:spLocks noGrp="1"/>
          </p:cNvSpPr>
          <p:nvPr>
            <p:ph type="body" sz="quarter" idx="13"/>
          </p:nvPr>
        </p:nvSpPr>
        <p:spPr>
          <a:xfrm>
            <a:off x="172528" y="2363637"/>
            <a:ext cx="9920378" cy="4031891"/>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Husband argued,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inter alia</a:t>
            </a:r>
            <a:r>
              <a:rPr lang="en-US" sz="1800" dirty="0">
                <a:effectLst/>
                <a:latin typeface="Calibri" panose="020F0502020204030204" pitchFamily="34" charset="0"/>
                <a:ea typeface="Calibri" panose="020F0502020204030204" pitchFamily="34" charset="0"/>
                <a:cs typeface="Times New Roman" panose="02020603050405020304" pitchFamily="18" charset="0"/>
              </a:rPr>
              <a:t>, that certain financial accounts were not “marital” property; were in fact his separate property; and therefore, not subject to dissipation.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of Appeals held marital property “includes all property owned by married persons, whether described in K.S.A. 23-2601 or acquired by either spouse after marriage, and whether held individually or by the spouses in some form of co-ownership.</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Therefore, even if the account from which it was alleged funds were dissipated by husband was “Separate Property” under the terms of the premarital agreement, it would still be considered “marital property” under K.S.A. 23-2801(a), which is not the same as joint property under the terms of the premarital agreement. </a:t>
            </a: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The court did not divide the account in question (thus did not divide property which was not divisible under the terms of the agreement) but considered husband’s dissipation of it in making its division of property.</a:t>
            </a:r>
            <a:endParaRPr lang="en-US" sz="1800" b="1"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Such was not an abuse of discretion. </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49EC393A-5A6A-4574-D435-5EDB90B7A9F1}"/>
              </a:ext>
            </a:extLst>
          </p:cNvPr>
          <p:cNvSpPr>
            <a:spLocks noGrp="1"/>
          </p:cNvSpPr>
          <p:nvPr>
            <p:ph type="sldNum" sz="quarter" idx="12"/>
          </p:nvPr>
        </p:nvSpPr>
        <p:spPr/>
        <p:txBody>
          <a:bodyPr/>
          <a:lstStyle/>
          <a:p>
            <a:fld id="{C263D6C4-4840-40CC-AC84-17E24B3B7BDE}" type="slidenum">
              <a:rPr lang="en-US" smtClean="0"/>
              <a:pPr/>
              <a:t>47</a:t>
            </a:fld>
            <a:endParaRPr lang="en-US" dirty="0"/>
          </a:p>
        </p:txBody>
      </p:sp>
    </p:spTree>
    <p:extLst>
      <p:ext uri="{BB962C8B-B14F-4D97-AF65-F5344CB8AC3E}">
        <p14:creationId xmlns:p14="http://schemas.microsoft.com/office/powerpoint/2010/main" val="12429896"/>
      </p:ext>
    </p:extLst>
  </p:cSld>
  <p:clrMapOvr>
    <a:masterClrMapping/>
  </p:clrMapOvr>
  <p:transition spd="slow">
    <p:wheel spokes="1"/>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46E1E-7161-1EE6-70DF-CE222BDA28C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919F2C2-5BB5-3B11-6706-458C48CB1426}"/>
              </a:ext>
            </a:extLst>
          </p:cNvPr>
          <p:cNvSpPr>
            <a:spLocks noGrp="1"/>
          </p:cNvSpPr>
          <p:nvPr>
            <p:ph type="title"/>
          </p:nvPr>
        </p:nvSpPr>
        <p:spPr>
          <a:xfrm>
            <a:off x="448574" y="3722298"/>
            <a:ext cx="8729931" cy="859055"/>
          </a:xfrm>
        </p:spPr>
        <p:txBody>
          <a:bodyPr>
            <a:normAutofit/>
          </a:bodyPr>
          <a:lstStyle/>
          <a:p>
            <a:r>
              <a:rPr lang="en-US" dirty="0"/>
              <a:t>PROPERTY DIVISION</a:t>
            </a:r>
          </a:p>
        </p:txBody>
      </p:sp>
      <p:sp>
        <p:nvSpPr>
          <p:cNvPr id="5" name="Text Placeholder 4">
            <a:extLst>
              <a:ext uri="{FF2B5EF4-FFF2-40B4-BE49-F238E27FC236}">
                <a16:creationId xmlns:a16="http://schemas.microsoft.com/office/drawing/2014/main" id="{0CF3491C-897B-D4CE-8F13-53585B28A29E}"/>
              </a:ext>
            </a:extLst>
          </p:cNvPr>
          <p:cNvSpPr>
            <a:spLocks noGrp="1"/>
          </p:cNvSpPr>
          <p:nvPr>
            <p:ph type="body" idx="1"/>
          </p:nvPr>
        </p:nvSpPr>
        <p:spPr>
          <a:xfrm>
            <a:off x="549634" y="4659989"/>
            <a:ext cx="8527810" cy="365760"/>
          </a:xfrm>
        </p:spPr>
        <p:txBody>
          <a:bodyPr>
            <a:normAutofit/>
          </a:bodyPr>
          <a:lstStyle/>
          <a:p>
            <a:r>
              <a:rPr lang="en-US" dirty="0"/>
              <a:t>Considerations – Dissipation of Assets.</a:t>
            </a:r>
          </a:p>
        </p:txBody>
      </p:sp>
      <p:sp>
        <p:nvSpPr>
          <p:cNvPr id="2" name="Slide Number Placeholder 1">
            <a:extLst>
              <a:ext uri="{FF2B5EF4-FFF2-40B4-BE49-F238E27FC236}">
                <a16:creationId xmlns:a16="http://schemas.microsoft.com/office/drawing/2014/main" id="{23D50959-4EA8-56F7-AE0F-319FD8A09D87}"/>
              </a:ext>
            </a:extLst>
          </p:cNvPr>
          <p:cNvSpPr>
            <a:spLocks noGrp="1"/>
          </p:cNvSpPr>
          <p:nvPr>
            <p:ph type="sldNum" sz="quarter" idx="12"/>
          </p:nvPr>
        </p:nvSpPr>
        <p:spPr/>
        <p:txBody>
          <a:bodyPr/>
          <a:lstStyle/>
          <a:p>
            <a:fld id="{C263D6C4-4840-40CC-AC84-17E24B3B7BDE}" type="slidenum">
              <a:rPr lang="en-US" smtClean="0"/>
              <a:pPr/>
              <a:t>48</a:t>
            </a:fld>
            <a:endParaRPr lang="en-US" dirty="0"/>
          </a:p>
        </p:txBody>
      </p:sp>
    </p:spTree>
    <p:extLst>
      <p:ext uri="{BB962C8B-B14F-4D97-AF65-F5344CB8AC3E}">
        <p14:creationId xmlns:p14="http://schemas.microsoft.com/office/powerpoint/2010/main" val="315444885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244EB-60FF-6878-C9DB-8238210AA1A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9F4B296-75D6-D6B3-0471-425CDF82F215}"/>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PROPERTY DIVISION – Considerations – Dissipation of Assets.</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Marriage of Bean and Johnson</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124,478,</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2023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Kan. Ct. of Appeals Jan. 27, 2023—Ellis—J. Braun, affirmed).</a:t>
            </a:r>
            <a:endParaRPr lang="en-US" dirty="0"/>
          </a:p>
        </p:txBody>
      </p:sp>
      <p:sp>
        <p:nvSpPr>
          <p:cNvPr id="10" name="Text Placeholder 9">
            <a:extLst>
              <a:ext uri="{FF2B5EF4-FFF2-40B4-BE49-F238E27FC236}">
                <a16:creationId xmlns:a16="http://schemas.microsoft.com/office/drawing/2014/main" id="{2974F58F-1677-45BF-61F6-6B0AF73E92B1}"/>
              </a:ext>
            </a:extLst>
          </p:cNvPr>
          <p:cNvSpPr>
            <a:spLocks noGrp="1"/>
          </p:cNvSpPr>
          <p:nvPr>
            <p:ph type="body" sz="quarter" idx="13"/>
          </p:nvPr>
        </p:nvSpPr>
        <p:spPr>
          <a:xfrm>
            <a:off x="38100" y="2749010"/>
            <a:ext cx="10506973" cy="4031891"/>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K.S.A. 23-2801 et seq. Governs a division of property in divorce actions. The district court’s division of property is reviewed for an abuse of discretion.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Under K.S.A. 23-2801(a) marital property is all of the property owned by married persons at the time of the marriage, as well as all of the property acquired by either spouse during the marriage.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factors to be considered by the court appear at K.S.A. 23-2802(c).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Although a District Court must divide marital property in a just and reasonable manner, the division need not be equal.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 re Marriage of Vandenberg</a:t>
            </a:r>
            <a:r>
              <a:rPr lang="en-US" sz="1800" dirty="0">
                <a:effectLst/>
                <a:latin typeface="Calibri" panose="020F0502020204030204" pitchFamily="34" charset="0"/>
                <a:ea typeface="Calibri" panose="020F0502020204030204" pitchFamily="34" charset="0"/>
                <a:cs typeface="Times New Roman" panose="02020603050405020304" pitchFamily="18" charset="0"/>
              </a:rPr>
              <a:t>, 43 Kan. App. 2d 697, 715, 229 P. 3d 1187 (2010).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Dissipation of assets</a:t>
            </a:r>
            <a:r>
              <a:rPr lang="en-US" sz="1800" dirty="0">
                <a:effectLst/>
                <a:latin typeface="Calibri" panose="020F0502020204030204" pitchFamily="34" charset="0"/>
                <a:ea typeface="Calibri" panose="020F0502020204030204" pitchFamily="34" charset="0"/>
                <a:cs typeface="Times New Roman" panose="02020603050405020304" pitchFamily="18" charset="0"/>
              </a:rPr>
              <a:t>:  Courts may properly consider a party’s dissipation of assets when dividing property. K.S.A. 23-2802(c).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 re Marriage of Rodriguez</a:t>
            </a:r>
            <a:r>
              <a:rPr lang="en-US" sz="1800" dirty="0">
                <a:effectLst/>
                <a:latin typeface="Calibri" panose="020F0502020204030204" pitchFamily="34" charset="0"/>
                <a:ea typeface="Calibri" panose="020F0502020204030204" pitchFamily="34" charset="0"/>
                <a:cs typeface="Times New Roman" panose="02020603050405020304" pitchFamily="18" charset="0"/>
              </a:rPr>
              <a:t>, 266 Kan. 347, 350-52, 969 P. 2d 880 (1998). </a:t>
            </a:r>
          </a:p>
        </p:txBody>
      </p:sp>
      <p:sp>
        <p:nvSpPr>
          <p:cNvPr id="2" name="Slide Number Placeholder 1">
            <a:extLst>
              <a:ext uri="{FF2B5EF4-FFF2-40B4-BE49-F238E27FC236}">
                <a16:creationId xmlns:a16="http://schemas.microsoft.com/office/drawing/2014/main" id="{A6B3D055-0270-FBA8-B809-FD581388188F}"/>
              </a:ext>
            </a:extLst>
          </p:cNvPr>
          <p:cNvSpPr>
            <a:spLocks noGrp="1"/>
          </p:cNvSpPr>
          <p:nvPr>
            <p:ph type="sldNum" sz="quarter" idx="12"/>
          </p:nvPr>
        </p:nvSpPr>
        <p:spPr/>
        <p:txBody>
          <a:bodyPr/>
          <a:lstStyle/>
          <a:p>
            <a:fld id="{C263D6C4-4840-40CC-AC84-17E24B3B7BDE}" type="slidenum">
              <a:rPr lang="en-US" smtClean="0"/>
              <a:pPr/>
              <a:t>49</a:t>
            </a:fld>
            <a:endParaRPr lang="en-US" dirty="0"/>
          </a:p>
        </p:txBody>
      </p:sp>
    </p:spTree>
    <p:extLst>
      <p:ext uri="{BB962C8B-B14F-4D97-AF65-F5344CB8AC3E}">
        <p14:creationId xmlns:p14="http://schemas.microsoft.com/office/powerpoint/2010/main" val="171698202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687B0-FE60-F71A-68E9-DEFE400F1CB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61B2470-E79E-8D28-FA51-7F92CB934F10}"/>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PROPERTY DIVISION – Considerations – Dissipation of Assets.</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Marriage of Bean and Johnson</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124,478,</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2023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Kan. Ct. of Appeals Jan. 27, 2023—Ellis—J. Braun, affirmed).</a:t>
            </a:r>
            <a:endParaRPr lang="en-US" dirty="0"/>
          </a:p>
        </p:txBody>
      </p:sp>
      <p:sp>
        <p:nvSpPr>
          <p:cNvPr id="10" name="Text Placeholder 9">
            <a:extLst>
              <a:ext uri="{FF2B5EF4-FFF2-40B4-BE49-F238E27FC236}">
                <a16:creationId xmlns:a16="http://schemas.microsoft.com/office/drawing/2014/main" id="{8BE454EB-2064-EA14-D08F-7A48DA8A194A}"/>
              </a:ext>
            </a:extLst>
          </p:cNvPr>
          <p:cNvSpPr>
            <a:spLocks noGrp="1"/>
          </p:cNvSpPr>
          <p:nvPr>
            <p:ph type="body" sz="quarter" idx="13"/>
          </p:nvPr>
        </p:nvSpPr>
        <p:spPr>
          <a:xfrm>
            <a:off x="448574" y="2826109"/>
            <a:ext cx="8824823" cy="4031891"/>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A District Court has wide latitude to divide marital property and at this latitude provides the judge with discretion to consider whether marital assets were lost as a result of the wrongful conduct of one of the parties to the marriage. 266 Kan. 352. </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This seems to run contrary to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Marriage of Sommers, </a:t>
            </a:r>
            <a:r>
              <a:rPr lang="en-US" sz="1800" dirty="0">
                <a:effectLst/>
                <a:latin typeface="Calibri" panose="020F0502020204030204" pitchFamily="34" charset="0"/>
                <a:ea typeface="Calibri" panose="020F0502020204030204" pitchFamily="34" charset="0"/>
                <a:cs typeface="Times New Roman" panose="02020603050405020304" pitchFamily="18" charset="0"/>
              </a:rPr>
              <a:t>246 Kan. 652, 792 P. 2d 1005 (1990), decided 8 years earlier, which held “in domestic relations actions it was the legislative intent that, in all but extremely gross and rare situations, financial penalties are not to be imposed by a trial court on a party on the basis of fault.”</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While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Sommers</a:t>
            </a:r>
            <a:r>
              <a:rPr lang="en-US" sz="1800" dirty="0">
                <a:effectLst/>
                <a:latin typeface="Calibri" panose="020F0502020204030204" pitchFamily="34" charset="0"/>
                <a:ea typeface="Calibri" panose="020F0502020204030204" pitchFamily="34" charset="0"/>
                <a:cs typeface="Times New Roman" panose="02020603050405020304" pitchFamily="18" charset="0"/>
              </a:rPr>
              <a:t> primary consideration was husband’s alleged infidelity as the fault not to be considered by the court,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Sommers </a:t>
            </a:r>
            <a:r>
              <a:rPr lang="en-US" sz="1800" dirty="0">
                <a:effectLst/>
                <a:latin typeface="Calibri" panose="020F0502020204030204" pitchFamily="34" charset="0"/>
                <a:ea typeface="Calibri" panose="020F0502020204030204" pitchFamily="34" charset="0"/>
                <a:cs typeface="Times New Roman" panose="02020603050405020304" pitchFamily="18" charset="0"/>
              </a:rPr>
              <a:t>did not so hold</a:t>
            </a:r>
            <a:r>
              <a:rPr lang="en-US" sz="1800" dirty="0">
                <a:latin typeface="Calibri" panose="020F0502020204030204" pitchFamily="34" charset="0"/>
                <a:ea typeface="Calibri" panose="020F0502020204030204" pitchFamily="34" charset="0"/>
                <a:cs typeface="Times New Roman" panose="02020603050405020304" pitchFamily="18" charset="0"/>
              </a:rPr>
              <a:t>.</a:t>
            </a: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However</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instant case specifically allows consideration of dissipation. </a:t>
            </a:r>
          </a:p>
          <a:p>
            <a:endParaRPr lang="en-US" sz="1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1CBE196F-828A-201A-EDB7-AFB0A7FD2B4F}"/>
              </a:ext>
            </a:extLst>
          </p:cNvPr>
          <p:cNvSpPr>
            <a:spLocks noGrp="1"/>
          </p:cNvSpPr>
          <p:nvPr>
            <p:ph type="sldNum" sz="quarter" idx="12"/>
          </p:nvPr>
        </p:nvSpPr>
        <p:spPr/>
        <p:txBody>
          <a:bodyPr/>
          <a:lstStyle/>
          <a:p>
            <a:fld id="{C263D6C4-4840-40CC-AC84-17E24B3B7BDE}" type="slidenum">
              <a:rPr lang="en-US" smtClean="0"/>
              <a:pPr/>
              <a:t>50</a:t>
            </a:fld>
            <a:endParaRPr lang="en-US" dirty="0"/>
          </a:p>
        </p:txBody>
      </p:sp>
    </p:spTree>
    <p:extLst>
      <p:ext uri="{BB962C8B-B14F-4D97-AF65-F5344CB8AC3E}">
        <p14:creationId xmlns:p14="http://schemas.microsoft.com/office/powerpoint/2010/main" val="4670304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87D43-56FA-74A7-EB3B-4DB961F8B3C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2A76686-EC3D-4685-FD50-A3FDA7232A07}"/>
              </a:ext>
            </a:extLst>
          </p:cNvPr>
          <p:cNvSpPr>
            <a:spLocks noGrp="1"/>
          </p:cNvSpPr>
          <p:nvPr>
            <p:ph type="title"/>
          </p:nvPr>
        </p:nvSpPr>
        <p:spPr>
          <a:xfrm>
            <a:off x="448574" y="3722298"/>
            <a:ext cx="8729931" cy="859055"/>
          </a:xfrm>
        </p:spPr>
        <p:txBody>
          <a:bodyPr>
            <a:normAutofit/>
          </a:bodyPr>
          <a:lstStyle/>
          <a:p>
            <a:r>
              <a:rPr lang="en-US" dirty="0"/>
              <a:t>PROPERTY DIVISION</a:t>
            </a:r>
          </a:p>
        </p:txBody>
      </p:sp>
      <p:sp>
        <p:nvSpPr>
          <p:cNvPr id="5" name="Text Placeholder 4">
            <a:extLst>
              <a:ext uri="{FF2B5EF4-FFF2-40B4-BE49-F238E27FC236}">
                <a16:creationId xmlns:a16="http://schemas.microsoft.com/office/drawing/2014/main" id="{E88D2A75-E38A-B1B3-831B-57B1E1843459}"/>
              </a:ext>
            </a:extLst>
          </p:cNvPr>
          <p:cNvSpPr>
            <a:spLocks noGrp="1"/>
          </p:cNvSpPr>
          <p:nvPr>
            <p:ph type="body" idx="1"/>
          </p:nvPr>
        </p:nvSpPr>
        <p:spPr>
          <a:xfrm>
            <a:off x="549634" y="4659989"/>
            <a:ext cx="8527810" cy="365760"/>
          </a:xfrm>
        </p:spPr>
        <p:txBody>
          <a:bodyPr>
            <a:normAutofit/>
          </a:bodyPr>
          <a:lstStyle/>
          <a:p>
            <a:r>
              <a:rPr lang="en-US" dirty="0"/>
              <a:t>Equitable Distribution.</a:t>
            </a:r>
          </a:p>
        </p:txBody>
      </p:sp>
      <p:sp>
        <p:nvSpPr>
          <p:cNvPr id="2" name="Slide Number Placeholder 1">
            <a:extLst>
              <a:ext uri="{FF2B5EF4-FFF2-40B4-BE49-F238E27FC236}">
                <a16:creationId xmlns:a16="http://schemas.microsoft.com/office/drawing/2014/main" id="{39A803FA-CE6C-E949-B798-420A37846658}"/>
              </a:ext>
            </a:extLst>
          </p:cNvPr>
          <p:cNvSpPr>
            <a:spLocks noGrp="1"/>
          </p:cNvSpPr>
          <p:nvPr>
            <p:ph type="sldNum" sz="quarter" idx="12"/>
          </p:nvPr>
        </p:nvSpPr>
        <p:spPr/>
        <p:txBody>
          <a:bodyPr/>
          <a:lstStyle/>
          <a:p>
            <a:fld id="{C263D6C4-4840-40CC-AC84-17E24B3B7BDE}" type="slidenum">
              <a:rPr lang="en-US" smtClean="0"/>
              <a:pPr/>
              <a:t>51</a:t>
            </a:fld>
            <a:endParaRPr lang="en-US" dirty="0"/>
          </a:p>
        </p:txBody>
      </p:sp>
    </p:spTree>
    <p:extLst>
      <p:ext uri="{BB962C8B-B14F-4D97-AF65-F5344CB8AC3E}">
        <p14:creationId xmlns:p14="http://schemas.microsoft.com/office/powerpoint/2010/main" val="130286697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FF5B6-1F9E-F605-C940-3E5C8A7868E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457C98E-741C-83A6-A726-A0A1022A1520}"/>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PROPERTY DIVISION – Equitable Distribution.</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Marriage of S.P. and R. P.,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126,858,</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2024 WL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(Unpublished K. Ct. of App. 8.16.24, Ford, J. Lewis, affirmed). </a:t>
            </a:r>
            <a:endParaRPr lang="en-US" dirty="0"/>
          </a:p>
        </p:txBody>
      </p:sp>
      <p:sp>
        <p:nvSpPr>
          <p:cNvPr id="10" name="Text Placeholder 9">
            <a:extLst>
              <a:ext uri="{FF2B5EF4-FFF2-40B4-BE49-F238E27FC236}">
                <a16:creationId xmlns:a16="http://schemas.microsoft.com/office/drawing/2014/main" id="{799D6EAC-0007-BE5D-AFEE-04E5BE946A51}"/>
              </a:ext>
            </a:extLst>
          </p:cNvPr>
          <p:cNvSpPr>
            <a:spLocks noGrp="1"/>
          </p:cNvSpPr>
          <p:nvPr>
            <p:ph type="body" sz="quarter" idx="13"/>
          </p:nvPr>
        </p:nvSpPr>
        <p:spPr>
          <a:xfrm>
            <a:off x="836763" y="2911651"/>
            <a:ext cx="7556740" cy="4031891"/>
          </a:xfrm>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standard for review of a division of property in a divorce case is abuse of discretion.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In re Marriage of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Wherrell</a:t>
            </a:r>
            <a:r>
              <a:rPr lang="en-US" sz="1800" dirty="0">
                <a:effectLst/>
                <a:latin typeface="Calibri" panose="020F0502020204030204" pitchFamily="34" charset="0"/>
                <a:ea typeface="Calibri" panose="020F0502020204030204" pitchFamily="34" charset="0"/>
                <a:cs typeface="Times New Roman" panose="02020603050405020304" pitchFamily="18" charset="0"/>
              </a:rPr>
              <a:t>, 274 Kan. 984, 58 P.3d 734 (2002). </a:t>
            </a:r>
          </a:p>
        </p:txBody>
      </p:sp>
      <p:sp>
        <p:nvSpPr>
          <p:cNvPr id="2" name="Slide Number Placeholder 1">
            <a:extLst>
              <a:ext uri="{FF2B5EF4-FFF2-40B4-BE49-F238E27FC236}">
                <a16:creationId xmlns:a16="http://schemas.microsoft.com/office/drawing/2014/main" id="{0EFD8208-C154-3C52-7BF7-BA8E169EE561}"/>
              </a:ext>
            </a:extLst>
          </p:cNvPr>
          <p:cNvSpPr>
            <a:spLocks noGrp="1"/>
          </p:cNvSpPr>
          <p:nvPr>
            <p:ph type="sldNum" sz="quarter" idx="12"/>
          </p:nvPr>
        </p:nvSpPr>
        <p:spPr/>
        <p:txBody>
          <a:bodyPr/>
          <a:lstStyle/>
          <a:p>
            <a:fld id="{C263D6C4-4840-40CC-AC84-17E24B3B7BDE}" type="slidenum">
              <a:rPr lang="en-US" smtClean="0"/>
              <a:pPr/>
              <a:t>52</a:t>
            </a:fld>
            <a:endParaRPr lang="en-US" dirty="0"/>
          </a:p>
        </p:txBody>
      </p:sp>
    </p:spTree>
    <p:extLst>
      <p:ext uri="{BB962C8B-B14F-4D97-AF65-F5344CB8AC3E}">
        <p14:creationId xmlns:p14="http://schemas.microsoft.com/office/powerpoint/2010/main" val="2239844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45D51-087C-7765-24D6-D527DDA7BE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D0BEB64-65AF-7154-57C9-D7ED7B22F616}"/>
              </a:ext>
            </a:extLst>
          </p:cNvPr>
          <p:cNvSpPr>
            <a:spLocks noGrp="1"/>
          </p:cNvSpPr>
          <p:nvPr>
            <p:ph type="title"/>
          </p:nvPr>
        </p:nvSpPr>
        <p:spPr>
          <a:xfrm>
            <a:off x="448574" y="3722298"/>
            <a:ext cx="8729931" cy="859055"/>
          </a:xfrm>
        </p:spPr>
        <p:txBody>
          <a:bodyPr>
            <a:normAutofit fontScale="90000"/>
          </a:bodyPr>
          <a:lstStyle/>
          <a:p>
            <a:r>
              <a:rPr lang="en-US" dirty="0"/>
              <a:t>PROTECTION FROM STALKING</a:t>
            </a:r>
          </a:p>
        </p:txBody>
      </p:sp>
      <p:sp>
        <p:nvSpPr>
          <p:cNvPr id="5" name="Text Placeholder 4">
            <a:extLst>
              <a:ext uri="{FF2B5EF4-FFF2-40B4-BE49-F238E27FC236}">
                <a16:creationId xmlns:a16="http://schemas.microsoft.com/office/drawing/2014/main" id="{F356C9A1-E518-B3C1-3FCB-4A9C1AF7EA3B}"/>
              </a:ext>
            </a:extLst>
          </p:cNvPr>
          <p:cNvSpPr>
            <a:spLocks noGrp="1"/>
          </p:cNvSpPr>
          <p:nvPr>
            <p:ph type="body" idx="1"/>
          </p:nvPr>
        </p:nvSpPr>
        <p:spPr>
          <a:xfrm>
            <a:off x="549634" y="4659989"/>
            <a:ext cx="8527810" cy="365760"/>
          </a:xfrm>
        </p:spPr>
        <p:txBody>
          <a:bodyPr>
            <a:normAutofit fontScale="92500"/>
          </a:bodyPr>
          <a:lstStyle/>
          <a:p>
            <a:r>
              <a:rPr lang="en-US" dirty="0"/>
              <a:t>Burden of Proof, Negative Finding, Right to Travel, Right to Loiter.</a:t>
            </a:r>
          </a:p>
        </p:txBody>
      </p:sp>
      <p:sp>
        <p:nvSpPr>
          <p:cNvPr id="2" name="Slide Number Placeholder 1">
            <a:extLst>
              <a:ext uri="{FF2B5EF4-FFF2-40B4-BE49-F238E27FC236}">
                <a16:creationId xmlns:a16="http://schemas.microsoft.com/office/drawing/2014/main" id="{FB105F8F-7AA0-A6F5-6A0E-34326EF3235F}"/>
              </a:ext>
            </a:extLst>
          </p:cNvPr>
          <p:cNvSpPr>
            <a:spLocks noGrp="1"/>
          </p:cNvSpPr>
          <p:nvPr>
            <p:ph type="sldNum" sz="quarter" idx="12"/>
          </p:nvPr>
        </p:nvSpPr>
        <p:spPr/>
        <p:txBody>
          <a:bodyPr/>
          <a:lstStyle/>
          <a:p>
            <a:fld id="{C263D6C4-4840-40CC-AC84-17E24B3B7BDE}" type="slidenum">
              <a:rPr lang="en-US" smtClean="0"/>
              <a:pPr/>
              <a:t>53</a:t>
            </a:fld>
            <a:endParaRPr lang="en-US" dirty="0"/>
          </a:p>
        </p:txBody>
      </p:sp>
    </p:spTree>
    <p:extLst>
      <p:ext uri="{BB962C8B-B14F-4D97-AF65-F5344CB8AC3E}">
        <p14:creationId xmlns:p14="http://schemas.microsoft.com/office/powerpoint/2010/main" val="328259531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C393E-6392-2402-8D6D-8D94B3DF855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B3B30CA-980C-2C50-E1F6-169F562F7C2A}"/>
              </a:ext>
            </a:extLst>
          </p:cNvPr>
          <p:cNvSpPr>
            <a:spLocks noGrp="1"/>
          </p:cNvSpPr>
          <p:nvPr>
            <p:ph type="title"/>
          </p:nvPr>
        </p:nvSpPr>
        <p:spPr>
          <a:xfrm>
            <a:off x="38100" y="840875"/>
            <a:ext cx="11214100" cy="1089529"/>
          </a:xfrm>
        </p:spPr>
        <p:txBody>
          <a:bodyPr/>
          <a:lstStyle/>
          <a:p>
            <a:r>
              <a:rPr lang="en-US" sz="18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PROTECTION FROM STALKING – Burden of Proof, Negative Finding, Right to Travel, Right to Loiter.</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M.G. v. C.H.,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124,450,</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Kan. Ct. of App. Sept. 1, 2023 Johnson Dist. Ct.- J. Scott, reversed and remanded). </a:t>
            </a:r>
            <a:endParaRPr lang="en-US" dirty="0"/>
          </a:p>
        </p:txBody>
      </p:sp>
      <p:sp>
        <p:nvSpPr>
          <p:cNvPr id="10" name="Text Placeholder 9">
            <a:extLst>
              <a:ext uri="{FF2B5EF4-FFF2-40B4-BE49-F238E27FC236}">
                <a16:creationId xmlns:a16="http://schemas.microsoft.com/office/drawing/2014/main" id="{DAAEADAB-0449-0E2E-E4B9-53B79E5AD655}"/>
              </a:ext>
            </a:extLst>
          </p:cNvPr>
          <p:cNvSpPr>
            <a:spLocks noGrp="1"/>
          </p:cNvSpPr>
          <p:nvPr>
            <p:ph type="body" sz="quarter" idx="13"/>
          </p:nvPr>
        </p:nvSpPr>
        <p:spPr>
          <a:xfrm>
            <a:off x="607323" y="2169780"/>
            <a:ext cx="10075653" cy="4031891"/>
          </a:xfrm>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Judge found M.G. failed to meet her burden of proof and dismissed her petition.  Judge found C.H. had a legitimate purpose for sending hundreds of pages of unwanted letters and postcards to M.G.; dozens of unwanted voicemails; and driving by M.G.’s residence repeatedly, taking photos of her house and the vehicles in her driveway—because M.G.’s husband had written C.H.’s husband (all according to the decision of the Court of Appeals).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of Appeals finds: “The effect of a negative finding by a trial court is that the party upon whom the burden of proof is cast did not sustain the requisite burden.  Absent arbitrary disregard of undisputed evidence or some extrinsic consideration such as bias, passion or prejudice the finding of the trial judge cannot be disturbed.”</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of Appeals finds the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allegations made at trial met the definition of stalking, and only arbitrary disregard of the undisputed evidence could support the court’s finding the M.G. failed to meet her burden unless C.H.’s activities were constitutionally protected.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34848545-6B75-D316-DBF0-F42011524DAA}"/>
              </a:ext>
            </a:extLst>
          </p:cNvPr>
          <p:cNvSpPr>
            <a:spLocks noGrp="1"/>
          </p:cNvSpPr>
          <p:nvPr>
            <p:ph type="sldNum" sz="quarter" idx="12"/>
          </p:nvPr>
        </p:nvSpPr>
        <p:spPr/>
        <p:txBody>
          <a:bodyPr/>
          <a:lstStyle/>
          <a:p>
            <a:fld id="{C263D6C4-4840-40CC-AC84-17E24B3B7BDE}" type="slidenum">
              <a:rPr lang="en-US" smtClean="0"/>
              <a:pPr/>
              <a:t>54</a:t>
            </a:fld>
            <a:endParaRPr lang="en-US" dirty="0"/>
          </a:p>
        </p:txBody>
      </p:sp>
    </p:spTree>
    <p:extLst>
      <p:ext uri="{BB962C8B-B14F-4D97-AF65-F5344CB8AC3E}">
        <p14:creationId xmlns:p14="http://schemas.microsoft.com/office/powerpoint/2010/main" val="1572900719"/>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90703-E1D2-25F8-1802-4F7899227B7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884C400-1CA8-8611-3693-FBA9F2C78CB8}"/>
              </a:ext>
            </a:extLst>
          </p:cNvPr>
          <p:cNvSpPr>
            <a:spLocks noGrp="1"/>
          </p:cNvSpPr>
          <p:nvPr>
            <p:ph type="title"/>
          </p:nvPr>
        </p:nvSpPr>
        <p:spPr>
          <a:xfrm>
            <a:off x="38100" y="840875"/>
            <a:ext cx="11214100" cy="1089529"/>
          </a:xfrm>
        </p:spPr>
        <p:txBody>
          <a:bodyPr/>
          <a:lstStyle/>
          <a:p>
            <a:r>
              <a:rPr lang="en-US" sz="18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PROTECTION FROM STALKING – Burden of Proof, Negative Finding, Right to Travel, Right to Loiter.</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M.G. v. C.H.,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124,450,</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Kan. Ct. of App. Sept. 1, 2023 Johnson Dist. Ct.- J. Scott, reversed and remanded). </a:t>
            </a:r>
            <a:endParaRPr lang="en-US" dirty="0"/>
          </a:p>
        </p:txBody>
      </p:sp>
      <p:sp>
        <p:nvSpPr>
          <p:cNvPr id="10" name="Text Placeholder 9">
            <a:extLst>
              <a:ext uri="{FF2B5EF4-FFF2-40B4-BE49-F238E27FC236}">
                <a16:creationId xmlns:a16="http://schemas.microsoft.com/office/drawing/2014/main" id="{C1A2FBAD-C5C8-413D-4A09-B25CA1DABBB8}"/>
              </a:ext>
            </a:extLst>
          </p:cNvPr>
          <p:cNvSpPr>
            <a:spLocks noGrp="1"/>
          </p:cNvSpPr>
          <p:nvPr>
            <p:ph type="body" sz="quarter" idx="13"/>
          </p:nvPr>
        </p:nvSpPr>
        <p:spPr>
          <a:xfrm>
            <a:off x="633202" y="2283184"/>
            <a:ext cx="8321017" cy="4031891"/>
          </a:xfrm>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of Appeals holds that travel on a public roadway is not constitutionally protected.</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Neither the United States Supreme Court nor the Kansas Supreme Court have recognized an intrastate (v. interstate) right to drive a motor vehicle on a public roadway, even if done solely for personal pleasure.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Even if there was a right to travel within a particular city, there is no right to travel down and remain on the street where M.G. lives.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Further, the United States Supreme Court has recognized a right to “loiter” only in situations where doing so is entirely harmless in both purpose and effect.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of Appeals holds C.H.’s actions were only to harass M.G.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926F3379-F8B5-E08C-865B-22B6037C87DF}"/>
              </a:ext>
            </a:extLst>
          </p:cNvPr>
          <p:cNvSpPr>
            <a:spLocks noGrp="1"/>
          </p:cNvSpPr>
          <p:nvPr>
            <p:ph type="sldNum" sz="quarter" idx="12"/>
          </p:nvPr>
        </p:nvSpPr>
        <p:spPr/>
        <p:txBody>
          <a:bodyPr/>
          <a:lstStyle/>
          <a:p>
            <a:fld id="{C263D6C4-4840-40CC-AC84-17E24B3B7BDE}" type="slidenum">
              <a:rPr lang="en-US" smtClean="0"/>
              <a:pPr/>
              <a:t>55</a:t>
            </a:fld>
            <a:endParaRPr lang="en-US" dirty="0"/>
          </a:p>
        </p:txBody>
      </p:sp>
    </p:spTree>
    <p:extLst>
      <p:ext uri="{BB962C8B-B14F-4D97-AF65-F5344CB8AC3E}">
        <p14:creationId xmlns:p14="http://schemas.microsoft.com/office/powerpoint/2010/main" val="14247865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17407-7396-9AB6-CFBB-18CA6F01151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F9B37FB-684A-9C31-E9BF-A03004F95B3F}"/>
              </a:ext>
            </a:extLst>
          </p:cNvPr>
          <p:cNvSpPr>
            <a:spLocks noGrp="1"/>
          </p:cNvSpPr>
          <p:nvPr>
            <p:ph type="title"/>
          </p:nvPr>
        </p:nvSpPr>
        <p:spPr>
          <a:xfrm>
            <a:off x="448574" y="3722298"/>
            <a:ext cx="8729931" cy="859055"/>
          </a:xfrm>
        </p:spPr>
        <p:txBody>
          <a:bodyPr>
            <a:normAutofit/>
          </a:bodyPr>
          <a:lstStyle/>
          <a:p>
            <a:r>
              <a:rPr lang="en-US" dirty="0"/>
              <a:t>RETIREMENT ACCOUNT</a:t>
            </a:r>
          </a:p>
        </p:txBody>
      </p:sp>
      <p:sp>
        <p:nvSpPr>
          <p:cNvPr id="5" name="Text Placeholder 4">
            <a:extLst>
              <a:ext uri="{FF2B5EF4-FFF2-40B4-BE49-F238E27FC236}">
                <a16:creationId xmlns:a16="http://schemas.microsoft.com/office/drawing/2014/main" id="{90701CFC-770D-F474-0B19-43C0DB4B0163}"/>
              </a:ext>
            </a:extLst>
          </p:cNvPr>
          <p:cNvSpPr>
            <a:spLocks noGrp="1"/>
          </p:cNvSpPr>
          <p:nvPr>
            <p:ph type="body" idx="1"/>
          </p:nvPr>
        </p:nvSpPr>
        <p:spPr>
          <a:xfrm>
            <a:off x="549634" y="4659989"/>
            <a:ext cx="8527810" cy="365760"/>
          </a:xfrm>
        </p:spPr>
        <p:txBody>
          <a:bodyPr>
            <a:normAutofit/>
          </a:bodyPr>
          <a:lstStyle/>
          <a:p>
            <a:r>
              <a:rPr lang="en-US" dirty="0"/>
              <a:t>Division Subject to Dormancy.</a:t>
            </a:r>
          </a:p>
        </p:txBody>
      </p:sp>
      <p:sp>
        <p:nvSpPr>
          <p:cNvPr id="2" name="Slide Number Placeholder 1">
            <a:extLst>
              <a:ext uri="{FF2B5EF4-FFF2-40B4-BE49-F238E27FC236}">
                <a16:creationId xmlns:a16="http://schemas.microsoft.com/office/drawing/2014/main" id="{9E1B9875-A69C-FBB5-35B6-8F90867FEF8E}"/>
              </a:ext>
            </a:extLst>
          </p:cNvPr>
          <p:cNvSpPr>
            <a:spLocks noGrp="1"/>
          </p:cNvSpPr>
          <p:nvPr>
            <p:ph type="sldNum" sz="quarter" idx="12"/>
          </p:nvPr>
        </p:nvSpPr>
        <p:spPr/>
        <p:txBody>
          <a:bodyPr/>
          <a:lstStyle/>
          <a:p>
            <a:fld id="{C263D6C4-4840-40CC-AC84-17E24B3B7BDE}" type="slidenum">
              <a:rPr lang="en-US" smtClean="0"/>
              <a:pPr/>
              <a:t>56</a:t>
            </a:fld>
            <a:endParaRPr lang="en-US" dirty="0"/>
          </a:p>
        </p:txBody>
      </p:sp>
    </p:spTree>
    <p:extLst>
      <p:ext uri="{BB962C8B-B14F-4D97-AF65-F5344CB8AC3E}">
        <p14:creationId xmlns:p14="http://schemas.microsoft.com/office/powerpoint/2010/main" val="131518089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AFF74-FFEC-EB0D-429A-E9953866F81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DE2A0F9-8A00-CC68-AE6B-DF47756ADE4B}"/>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RETIREMENT ACCOUNT – Division Subject to Dormancy.</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Marriage of Holliday</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124,116,</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2023 WL ____, ____ Kan. ______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(June 30, 2023—Jackson County J. Etzel affirmed. Ct. of Appeals decision reversing Dist. Ct. is reversed). </a:t>
            </a:r>
            <a:endParaRPr lang="en-US" dirty="0"/>
          </a:p>
        </p:txBody>
      </p:sp>
      <p:sp>
        <p:nvSpPr>
          <p:cNvPr id="10" name="Text Placeholder 9">
            <a:extLst>
              <a:ext uri="{FF2B5EF4-FFF2-40B4-BE49-F238E27FC236}">
                <a16:creationId xmlns:a16="http://schemas.microsoft.com/office/drawing/2014/main" id="{77F8D61E-C665-4FF2-3B41-A3027ED4C624}"/>
              </a:ext>
            </a:extLst>
          </p:cNvPr>
          <p:cNvSpPr>
            <a:spLocks noGrp="1"/>
          </p:cNvSpPr>
          <p:nvPr>
            <p:ph type="body" sz="quarter" idx="13"/>
          </p:nvPr>
        </p:nvSpPr>
        <p:spPr>
          <a:xfrm>
            <a:off x="200923" y="2589873"/>
            <a:ext cx="11051277" cy="4031891"/>
          </a:xfrm>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district court’s division of a retirement account in a divorce proceeding constitutes a judgment subject to dormancy.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K.S.A. 60-2403 when the division order qualifies under K.S.A. 60-254(a) as a final determination.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dormancy period does not run “during any period in which enforcement of the judgment by legal process is stayed or prohibited.”  K.S.A. 60-2403(c).</a:t>
            </a: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This tolling provision prevents a divorce decree  dividing a KPERS account from becoming dormant until the benefits become payable to a plan member</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Thus, the dormancy period starts when the benefits become payable to the plan member.  This differs from plans governed by ERISA, because KPERS is a state governmental pension system controlled by Kansas law.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Filing the divorce decree with the court clerk was equivalent to filing a QDRO with KPERS.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Therefore, “a QDRO was timely filed and rights to receive a portion of the retirement benefits was preserved.”</a:t>
            </a: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79CD40A8-B26A-DD09-605B-6AC25533131E}"/>
              </a:ext>
            </a:extLst>
          </p:cNvPr>
          <p:cNvSpPr>
            <a:spLocks noGrp="1"/>
          </p:cNvSpPr>
          <p:nvPr>
            <p:ph type="sldNum" sz="quarter" idx="12"/>
          </p:nvPr>
        </p:nvSpPr>
        <p:spPr/>
        <p:txBody>
          <a:bodyPr/>
          <a:lstStyle/>
          <a:p>
            <a:fld id="{C263D6C4-4840-40CC-AC84-17E24B3B7BDE}" type="slidenum">
              <a:rPr lang="en-US" smtClean="0"/>
              <a:pPr/>
              <a:t>57</a:t>
            </a:fld>
            <a:endParaRPr lang="en-US" dirty="0"/>
          </a:p>
        </p:txBody>
      </p:sp>
    </p:spTree>
    <p:extLst>
      <p:ext uri="{BB962C8B-B14F-4D97-AF65-F5344CB8AC3E}">
        <p14:creationId xmlns:p14="http://schemas.microsoft.com/office/powerpoint/2010/main" val="21266470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F2175-8784-7440-7C69-9648CE3292E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BD9DE11-E483-92D0-1E53-AEF753C1476B}"/>
              </a:ext>
            </a:extLst>
          </p:cNvPr>
          <p:cNvSpPr>
            <a:spLocks noGrp="1"/>
          </p:cNvSpPr>
          <p:nvPr>
            <p:ph type="title"/>
          </p:nvPr>
        </p:nvSpPr>
        <p:spPr>
          <a:xfrm>
            <a:off x="448574" y="3722298"/>
            <a:ext cx="8729931" cy="859055"/>
          </a:xfrm>
        </p:spPr>
        <p:txBody>
          <a:bodyPr>
            <a:normAutofit fontScale="90000"/>
          </a:bodyPr>
          <a:lstStyle/>
          <a:p>
            <a:r>
              <a:rPr lang="en-US" dirty="0"/>
              <a:t>SANCTIONS AGAINST ATTORNEY AND CLIENT</a:t>
            </a:r>
          </a:p>
        </p:txBody>
      </p:sp>
      <p:sp>
        <p:nvSpPr>
          <p:cNvPr id="2" name="Slide Number Placeholder 1">
            <a:extLst>
              <a:ext uri="{FF2B5EF4-FFF2-40B4-BE49-F238E27FC236}">
                <a16:creationId xmlns:a16="http://schemas.microsoft.com/office/drawing/2014/main" id="{C9CA4940-9AB6-BE32-9C10-BF4593047255}"/>
              </a:ext>
            </a:extLst>
          </p:cNvPr>
          <p:cNvSpPr>
            <a:spLocks noGrp="1"/>
          </p:cNvSpPr>
          <p:nvPr>
            <p:ph type="sldNum" sz="quarter" idx="12"/>
          </p:nvPr>
        </p:nvSpPr>
        <p:spPr/>
        <p:txBody>
          <a:bodyPr/>
          <a:lstStyle/>
          <a:p>
            <a:fld id="{C263D6C4-4840-40CC-AC84-17E24B3B7BDE}" type="slidenum">
              <a:rPr lang="en-US" smtClean="0"/>
              <a:pPr/>
              <a:t>58</a:t>
            </a:fld>
            <a:endParaRPr lang="en-US" dirty="0"/>
          </a:p>
        </p:txBody>
      </p:sp>
    </p:spTree>
    <p:extLst>
      <p:ext uri="{BB962C8B-B14F-4D97-AF65-F5344CB8AC3E}">
        <p14:creationId xmlns:p14="http://schemas.microsoft.com/office/powerpoint/2010/main" val="391117032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C2BE0-4AC5-F980-0E46-12501C777BF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7A0FECC-F3B1-5F00-40B2-BCACF2848F30}"/>
              </a:ext>
            </a:extLst>
          </p:cNvPr>
          <p:cNvSpPr>
            <a:spLocks noGrp="1"/>
          </p:cNvSpPr>
          <p:nvPr>
            <p:ph type="title"/>
          </p:nvPr>
        </p:nvSpPr>
        <p:spPr>
          <a:xfrm>
            <a:off x="38100" y="54292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SANCTIONS AGAINST ATTORNEY AND CLIENT</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Marriage of Lucas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125,233,</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2022 WL 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 Ct. of App. December 16, 2022.  Johnson Dist. Ct.  J. Gurney, affirmed). </a:t>
            </a:r>
            <a:endParaRPr lang="en-US" dirty="0"/>
          </a:p>
        </p:txBody>
      </p:sp>
      <p:sp>
        <p:nvSpPr>
          <p:cNvPr id="10" name="Text Placeholder 9">
            <a:extLst>
              <a:ext uri="{FF2B5EF4-FFF2-40B4-BE49-F238E27FC236}">
                <a16:creationId xmlns:a16="http://schemas.microsoft.com/office/drawing/2014/main" id="{64588DCC-EE38-3791-30C0-F02C6ACB033C}"/>
              </a:ext>
            </a:extLst>
          </p:cNvPr>
          <p:cNvSpPr>
            <a:spLocks noGrp="1"/>
          </p:cNvSpPr>
          <p:nvPr>
            <p:ph type="body" sz="quarter" idx="13"/>
          </p:nvPr>
        </p:nvSpPr>
        <p:spPr>
          <a:xfrm>
            <a:off x="119511" y="2283184"/>
            <a:ext cx="11051277" cy="4031891"/>
          </a:xfrm>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Husband appealed the District Court’s decision denying his motions seeking sanctions under K.S.A. 60-211(a) against his ex-wife and her attorney.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of Appeals concluded the District Court did not err in determining that husband’s request for sanctions </a:t>
            </a:r>
            <a:r>
              <a:rPr lang="en-US" sz="1800" dirty="0">
                <a:latin typeface="Calibri" panose="020F0502020204030204" pitchFamily="34" charset="0"/>
                <a:ea typeface="Calibri" panose="020F0502020204030204" pitchFamily="34" charset="0"/>
                <a:cs typeface="Times New Roman" panose="02020603050405020304" pitchFamily="18" charset="0"/>
              </a:rPr>
              <a:t> was untimely.</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District Court did not abuse its discretion in granting wife’s request for sanctions.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District Court’s decision whether to award sanctions is only to be reversed on appeal for an abuse of discretion.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deadline for husband to seek sanctions against his ex-wife and her attorney expired 14 days after the District Court entered its judgment in the divorce action. K.S.A. 60 – 211 (c).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Wife’s seeking to enforce a judgment previously entered by a District Court does not “open the door” for the other party to seek sanctions for acts that allegedly occurred before the entry of judgment.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One of husband’s complaints concerned an email husband received from wife’s attorney, which was meant for one of her staff but was misdirected to the husband. Wife’s lawyer’s reference to him in the email was “This a--- wasn’t sick!”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44244D86-D97B-8857-AB7A-A71EC3646458}"/>
              </a:ext>
            </a:extLst>
          </p:cNvPr>
          <p:cNvSpPr>
            <a:spLocks noGrp="1"/>
          </p:cNvSpPr>
          <p:nvPr>
            <p:ph type="sldNum" sz="quarter" idx="12"/>
          </p:nvPr>
        </p:nvSpPr>
        <p:spPr/>
        <p:txBody>
          <a:bodyPr/>
          <a:lstStyle/>
          <a:p>
            <a:fld id="{C263D6C4-4840-40CC-AC84-17E24B3B7BDE}" type="slidenum">
              <a:rPr lang="en-US" smtClean="0"/>
              <a:pPr/>
              <a:t>59</a:t>
            </a:fld>
            <a:endParaRPr lang="en-US" dirty="0"/>
          </a:p>
        </p:txBody>
      </p:sp>
    </p:spTree>
    <p:extLst>
      <p:ext uri="{BB962C8B-B14F-4D97-AF65-F5344CB8AC3E}">
        <p14:creationId xmlns:p14="http://schemas.microsoft.com/office/powerpoint/2010/main" val="87954832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BCA58-CE17-4E23-1FBD-872DACEDD12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B62C0C2-5608-6A93-CDE3-8ED665A6031E}"/>
              </a:ext>
            </a:extLst>
          </p:cNvPr>
          <p:cNvSpPr>
            <a:spLocks noGrp="1"/>
          </p:cNvSpPr>
          <p:nvPr>
            <p:ph type="title"/>
          </p:nvPr>
        </p:nvSpPr>
        <p:spPr>
          <a:xfrm>
            <a:off x="0" y="521697"/>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SANCTIONS AGAINST ATTORNEY AND CLIENT</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Marriage of Lucas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125,233,</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2022 WL 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 Ct. of App. December 16, 2022.  Johnson Dist. Ct.  J. Gurney, affirmed). </a:t>
            </a:r>
            <a:endParaRPr lang="en-US" dirty="0"/>
          </a:p>
        </p:txBody>
      </p:sp>
      <p:sp>
        <p:nvSpPr>
          <p:cNvPr id="10" name="Text Placeholder 9">
            <a:extLst>
              <a:ext uri="{FF2B5EF4-FFF2-40B4-BE49-F238E27FC236}">
                <a16:creationId xmlns:a16="http://schemas.microsoft.com/office/drawing/2014/main" id="{EEBC39CD-923F-8264-E58F-DA0EB79A7B35}"/>
              </a:ext>
            </a:extLst>
          </p:cNvPr>
          <p:cNvSpPr>
            <a:spLocks noGrp="1"/>
          </p:cNvSpPr>
          <p:nvPr>
            <p:ph type="body" sz="quarter" idx="13"/>
          </p:nvPr>
        </p:nvSpPr>
        <p:spPr>
          <a:xfrm>
            <a:off x="119511" y="2119282"/>
            <a:ext cx="11051277" cy="4031891"/>
          </a:xfrm>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As an email is not a pleading, written motion, or other document presented by wife or her lawyer to the court, within the ambit of K.S.A. 60 – 211 (c).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Highly summarized, the District Court found that husband’s motion for sanctions against is wife was filed “without a reasonable basis in fact… and a good faith basis did not exist for the filing….”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As a result, the District Court found that husband had violated K.S.A. 60-211 and ordered him to pay wife just over $1000 to compensate her for the amount of attorney fees she incurred as a result of defending against the motion for sanctions.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also offered K.S.A. 23-2715 as justification for an award of attorney fees, in that such statute allows an award of attorney fees as justice and equity warrant.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 husband failed to establish that the District Court made a mistake in denying his motion for sanctions against his wife and her lawyer.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He failed to establish that the District Court made a mistake in granting</a:t>
            </a:r>
            <a:r>
              <a:rPr lang="en-US" sz="1800" dirty="0">
                <a:latin typeface="Calibri" panose="020F0502020204030204" pitchFamily="34" charset="0"/>
                <a:ea typeface="Calibri" panose="020F0502020204030204" pitchFamily="34" charset="0"/>
                <a:cs typeface="Times New Roman" panose="02020603050405020304" pitchFamily="18" charset="0"/>
              </a:rPr>
              <a:t> wife’s request for sanctions against him.</a:t>
            </a:r>
          </a:p>
          <a:p>
            <a:pPr mar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District Court’s decisions were affirmed.</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CCFE22CB-5C9A-D27E-A611-61BEBEBCE8D6}"/>
              </a:ext>
            </a:extLst>
          </p:cNvPr>
          <p:cNvSpPr>
            <a:spLocks noGrp="1"/>
          </p:cNvSpPr>
          <p:nvPr>
            <p:ph type="sldNum" sz="quarter" idx="12"/>
          </p:nvPr>
        </p:nvSpPr>
        <p:spPr/>
        <p:txBody>
          <a:bodyPr/>
          <a:lstStyle/>
          <a:p>
            <a:fld id="{C263D6C4-4840-40CC-AC84-17E24B3B7BDE}" type="slidenum">
              <a:rPr lang="en-US" smtClean="0"/>
              <a:pPr/>
              <a:t>60</a:t>
            </a:fld>
            <a:endParaRPr lang="en-US" dirty="0"/>
          </a:p>
        </p:txBody>
      </p:sp>
    </p:spTree>
    <p:extLst>
      <p:ext uri="{BB962C8B-B14F-4D97-AF65-F5344CB8AC3E}">
        <p14:creationId xmlns:p14="http://schemas.microsoft.com/office/powerpoint/2010/main" val="288250623"/>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D2262-CCD5-5CC2-EDFA-0BA64FEEAB4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517DD28-A034-748F-7296-9756AC00C38F}"/>
              </a:ext>
            </a:extLst>
          </p:cNvPr>
          <p:cNvSpPr>
            <a:spLocks noGrp="1"/>
          </p:cNvSpPr>
          <p:nvPr>
            <p:ph type="title"/>
          </p:nvPr>
        </p:nvSpPr>
        <p:spPr>
          <a:xfrm>
            <a:off x="448574" y="3722298"/>
            <a:ext cx="8729931" cy="859055"/>
          </a:xfrm>
        </p:spPr>
        <p:txBody>
          <a:bodyPr>
            <a:normAutofit/>
          </a:bodyPr>
          <a:lstStyle/>
          <a:p>
            <a:r>
              <a:rPr lang="en-US" dirty="0"/>
              <a:t>SETTLEMENT</a:t>
            </a:r>
          </a:p>
        </p:txBody>
      </p:sp>
      <p:sp>
        <p:nvSpPr>
          <p:cNvPr id="5" name="Text Placeholder 4">
            <a:extLst>
              <a:ext uri="{FF2B5EF4-FFF2-40B4-BE49-F238E27FC236}">
                <a16:creationId xmlns:a16="http://schemas.microsoft.com/office/drawing/2014/main" id="{74AF3D56-9FBF-6AF5-AC26-7A51503F23A3}"/>
              </a:ext>
            </a:extLst>
          </p:cNvPr>
          <p:cNvSpPr>
            <a:spLocks noGrp="1"/>
          </p:cNvSpPr>
          <p:nvPr>
            <p:ph type="body" idx="1"/>
          </p:nvPr>
        </p:nvSpPr>
        <p:spPr>
          <a:xfrm>
            <a:off x="549634" y="4659989"/>
            <a:ext cx="8527810" cy="365760"/>
          </a:xfrm>
        </p:spPr>
        <p:txBody>
          <a:bodyPr>
            <a:normAutofit/>
          </a:bodyPr>
          <a:lstStyle/>
          <a:p>
            <a:r>
              <a:rPr lang="en-US" dirty="0"/>
              <a:t>Set Aside for Failure to Disclose Assets.</a:t>
            </a:r>
          </a:p>
        </p:txBody>
      </p:sp>
      <p:sp>
        <p:nvSpPr>
          <p:cNvPr id="2" name="Slide Number Placeholder 1">
            <a:extLst>
              <a:ext uri="{FF2B5EF4-FFF2-40B4-BE49-F238E27FC236}">
                <a16:creationId xmlns:a16="http://schemas.microsoft.com/office/drawing/2014/main" id="{24EBF272-3430-356C-716C-595443258EBA}"/>
              </a:ext>
            </a:extLst>
          </p:cNvPr>
          <p:cNvSpPr>
            <a:spLocks noGrp="1"/>
          </p:cNvSpPr>
          <p:nvPr>
            <p:ph type="sldNum" sz="quarter" idx="12"/>
          </p:nvPr>
        </p:nvSpPr>
        <p:spPr/>
        <p:txBody>
          <a:bodyPr/>
          <a:lstStyle/>
          <a:p>
            <a:fld id="{C263D6C4-4840-40CC-AC84-17E24B3B7BDE}" type="slidenum">
              <a:rPr lang="en-US" smtClean="0"/>
              <a:pPr/>
              <a:t>61</a:t>
            </a:fld>
            <a:endParaRPr lang="en-US" dirty="0"/>
          </a:p>
        </p:txBody>
      </p:sp>
    </p:spTree>
    <p:extLst>
      <p:ext uri="{BB962C8B-B14F-4D97-AF65-F5344CB8AC3E}">
        <p14:creationId xmlns:p14="http://schemas.microsoft.com/office/powerpoint/2010/main" val="166871430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73B89-0415-2151-663A-244ADCB2988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48806A7-5C12-DD6F-538F-74BAC9D3A755}"/>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SETTLEMENT – Set Aside for Failure to Disclose Assets.</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Marriage of Lozada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124,235,</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2023 WL 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 Ct. of App. July 21, 2023—Johnson County J.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Wonnell</a:t>
            </a:r>
            <a:r>
              <a:rPr lang="en-US" sz="1800" dirty="0">
                <a:effectLst/>
                <a:latin typeface="Calibri" panose="020F0502020204030204" pitchFamily="34" charset="0"/>
                <a:ea typeface="Calibri" panose="020F0502020204030204" pitchFamily="34" charset="0"/>
                <a:cs typeface="Times New Roman" panose="02020603050405020304" pitchFamily="18" charset="0"/>
              </a:rPr>
              <a:t>, affirmed). </a:t>
            </a:r>
            <a:endParaRPr lang="en-US" dirty="0"/>
          </a:p>
        </p:txBody>
      </p:sp>
      <p:sp>
        <p:nvSpPr>
          <p:cNvPr id="10" name="Text Placeholder 9">
            <a:extLst>
              <a:ext uri="{FF2B5EF4-FFF2-40B4-BE49-F238E27FC236}">
                <a16:creationId xmlns:a16="http://schemas.microsoft.com/office/drawing/2014/main" id="{7EFA11EB-C954-91E8-52EA-34A737350563}"/>
              </a:ext>
            </a:extLst>
          </p:cNvPr>
          <p:cNvSpPr>
            <a:spLocks noGrp="1"/>
          </p:cNvSpPr>
          <p:nvPr>
            <p:ph type="body" sz="quarter" idx="13"/>
          </p:nvPr>
        </p:nvSpPr>
        <p:spPr>
          <a:xfrm>
            <a:off x="119511" y="2465746"/>
            <a:ext cx="11051277" cy="4031891"/>
          </a:xfrm>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parties tried their case in district court. The court did not at that time issue a final order.  The parties shortly thereafter placed a “purported” settlement on the record.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Wife shortly thereafter moved to set aside the settlement on the grounds that she learned new information about the parties’ assets that “undercut the ability to have a true meeting of the minds in arriving at their agreement.”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after hearing, sustained wife’s motion, finding the purported agreement was not binding.</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second trial was conducted</a:t>
            </a:r>
            <a:r>
              <a:rPr lang="en-US" sz="1800" dirty="0">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Husband moved for a new trial thereafter, which motion was denied.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Husband appealed the court’s –(a) setting aside the purported agreement and (b) failure to tax treat a retirement account.</a:t>
            </a:r>
          </a:p>
          <a:p>
            <a:pPr mar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of Appeals determined the alleged agreement was invalid and therefore properly set aside because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many assets were absent from the agreement (about $669,000 worth)</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that a settlement agreement is not final until the court signs the journal entry so indicating,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 re Marriage of Towle and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Legard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56 Kan. App. 2d 857 (2019).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473564D0-E75B-53F9-67B1-B894DDC8C66E}"/>
              </a:ext>
            </a:extLst>
          </p:cNvPr>
          <p:cNvSpPr>
            <a:spLocks noGrp="1"/>
          </p:cNvSpPr>
          <p:nvPr>
            <p:ph type="sldNum" sz="quarter" idx="12"/>
          </p:nvPr>
        </p:nvSpPr>
        <p:spPr/>
        <p:txBody>
          <a:bodyPr/>
          <a:lstStyle/>
          <a:p>
            <a:fld id="{C263D6C4-4840-40CC-AC84-17E24B3B7BDE}" type="slidenum">
              <a:rPr lang="en-US" smtClean="0"/>
              <a:pPr/>
              <a:t>62</a:t>
            </a:fld>
            <a:endParaRPr lang="en-US" dirty="0"/>
          </a:p>
        </p:txBody>
      </p:sp>
    </p:spTree>
    <p:extLst>
      <p:ext uri="{BB962C8B-B14F-4D97-AF65-F5344CB8AC3E}">
        <p14:creationId xmlns:p14="http://schemas.microsoft.com/office/powerpoint/2010/main" val="603505838"/>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6B9A0-0941-47DB-C57F-F8BC8DE5E9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6DAC4CB-D018-2FFB-6497-2DBB50799913}"/>
              </a:ext>
            </a:extLst>
          </p:cNvPr>
          <p:cNvSpPr>
            <a:spLocks noGrp="1"/>
          </p:cNvSpPr>
          <p:nvPr>
            <p:ph type="title"/>
          </p:nvPr>
        </p:nvSpPr>
        <p:spPr>
          <a:xfrm>
            <a:off x="448574" y="3722298"/>
            <a:ext cx="8729931" cy="859055"/>
          </a:xfrm>
        </p:spPr>
        <p:txBody>
          <a:bodyPr>
            <a:normAutofit/>
          </a:bodyPr>
          <a:lstStyle/>
          <a:p>
            <a:r>
              <a:rPr lang="en-US" dirty="0"/>
              <a:t>STEPPARENT ADOPTION</a:t>
            </a:r>
          </a:p>
        </p:txBody>
      </p:sp>
      <p:sp>
        <p:nvSpPr>
          <p:cNvPr id="5" name="Text Placeholder 4">
            <a:extLst>
              <a:ext uri="{FF2B5EF4-FFF2-40B4-BE49-F238E27FC236}">
                <a16:creationId xmlns:a16="http://schemas.microsoft.com/office/drawing/2014/main" id="{ED151394-FADF-2CA6-DEB2-A1A829B72447}"/>
              </a:ext>
            </a:extLst>
          </p:cNvPr>
          <p:cNvSpPr>
            <a:spLocks noGrp="1"/>
          </p:cNvSpPr>
          <p:nvPr>
            <p:ph type="body" idx="1"/>
          </p:nvPr>
        </p:nvSpPr>
        <p:spPr>
          <a:xfrm>
            <a:off x="549634" y="4659989"/>
            <a:ext cx="8527810" cy="365760"/>
          </a:xfrm>
        </p:spPr>
        <p:txBody>
          <a:bodyPr>
            <a:normAutofit/>
          </a:bodyPr>
          <a:lstStyle/>
          <a:p>
            <a:r>
              <a:rPr lang="en-US" dirty="0"/>
              <a:t>What Constitutes Failure to Assume Duties of Natural Parent.</a:t>
            </a:r>
          </a:p>
        </p:txBody>
      </p:sp>
      <p:sp>
        <p:nvSpPr>
          <p:cNvPr id="2" name="Slide Number Placeholder 1">
            <a:extLst>
              <a:ext uri="{FF2B5EF4-FFF2-40B4-BE49-F238E27FC236}">
                <a16:creationId xmlns:a16="http://schemas.microsoft.com/office/drawing/2014/main" id="{E5FDE03D-ECC3-43DA-CEDA-BE18578E73D6}"/>
              </a:ext>
            </a:extLst>
          </p:cNvPr>
          <p:cNvSpPr>
            <a:spLocks noGrp="1"/>
          </p:cNvSpPr>
          <p:nvPr>
            <p:ph type="sldNum" sz="quarter" idx="12"/>
          </p:nvPr>
        </p:nvSpPr>
        <p:spPr/>
        <p:txBody>
          <a:bodyPr/>
          <a:lstStyle/>
          <a:p>
            <a:fld id="{C263D6C4-4840-40CC-AC84-17E24B3B7BDE}" type="slidenum">
              <a:rPr lang="en-US" smtClean="0"/>
              <a:pPr/>
              <a:t>63</a:t>
            </a:fld>
            <a:endParaRPr lang="en-US" dirty="0"/>
          </a:p>
        </p:txBody>
      </p:sp>
    </p:spTree>
    <p:extLst>
      <p:ext uri="{BB962C8B-B14F-4D97-AF65-F5344CB8AC3E}">
        <p14:creationId xmlns:p14="http://schemas.microsoft.com/office/powerpoint/2010/main" val="87646042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70BAB-6F20-85A3-2DDE-E4C2A056AC6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D5CB65E-0E3E-128F-BAEC-1AD616FB2B30}"/>
              </a:ext>
            </a:extLst>
          </p:cNvPr>
          <p:cNvSpPr>
            <a:spLocks noGrp="1"/>
          </p:cNvSpPr>
          <p:nvPr>
            <p:ph type="title"/>
          </p:nvPr>
        </p:nvSpPr>
        <p:spPr>
          <a:xfrm>
            <a:off x="38100" y="840875"/>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STEPPARENT ADOPTION – What Constitutes Failure to Assume Duties of Natural Parent.</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Adoption of R.H., a minor child,</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125,525,</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2023 WL 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Unpub</a:t>
            </a:r>
            <a:r>
              <a:rPr lang="en-US" sz="1800" dirty="0">
                <a:effectLst/>
                <a:latin typeface="Calibri" panose="020F0502020204030204" pitchFamily="34" charset="0"/>
                <a:ea typeface="Calibri" panose="020F0502020204030204" pitchFamily="34" charset="0"/>
                <a:cs typeface="Times New Roman" panose="02020603050405020304" pitchFamily="18" charset="0"/>
              </a:rPr>
              <a:t>. K. Ct. of App. August 18, 2023.  Geary Dist. Ct. J. Coppola, reversed and remanded with directions). </a:t>
            </a:r>
            <a:endParaRPr lang="en-US" dirty="0"/>
          </a:p>
        </p:txBody>
      </p:sp>
      <p:sp>
        <p:nvSpPr>
          <p:cNvPr id="10" name="Text Placeholder 9">
            <a:extLst>
              <a:ext uri="{FF2B5EF4-FFF2-40B4-BE49-F238E27FC236}">
                <a16:creationId xmlns:a16="http://schemas.microsoft.com/office/drawing/2014/main" id="{D6701AFC-4A6F-3FA4-FFFA-AD8A83EE4C2F}"/>
              </a:ext>
            </a:extLst>
          </p:cNvPr>
          <p:cNvSpPr>
            <a:spLocks noGrp="1"/>
          </p:cNvSpPr>
          <p:nvPr>
            <p:ph type="body" sz="quarter" idx="13"/>
          </p:nvPr>
        </p:nvSpPr>
        <p:spPr>
          <a:xfrm>
            <a:off x="119511" y="2465746"/>
            <a:ext cx="11051277" cy="4031891"/>
          </a:xfrm>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District Court denied stepparent adoption petition because the boy’s natural father, who opposed the petition, had regularly paid child support.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He had not regularly communicated with his son.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of Appeals found the “district court construed the statutory grounds for termination of a natural parent’s rights too narrowly and gave too much weight to the payment of support as a singular factor defeating the adoption request.”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of Appeals reversed and remanded for further proceedings that “at a minimum require revised findings and conclusions comporting with the governing law and may include reopening the record to receive evidence on the parties’ present circumstances.”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47D0A198-2322-20E5-DB41-53EB39E7ED78}"/>
              </a:ext>
            </a:extLst>
          </p:cNvPr>
          <p:cNvSpPr>
            <a:spLocks noGrp="1"/>
          </p:cNvSpPr>
          <p:nvPr>
            <p:ph type="sldNum" sz="quarter" idx="12"/>
          </p:nvPr>
        </p:nvSpPr>
        <p:spPr/>
        <p:txBody>
          <a:bodyPr/>
          <a:lstStyle/>
          <a:p>
            <a:fld id="{C263D6C4-4840-40CC-AC84-17E24B3B7BDE}" type="slidenum">
              <a:rPr lang="en-US" smtClean="0"/>
              <a:pPr/>
              <a:t>64</a:t>
            </a:fld>
            <a:endParaRPr lang="en-US" dirty="0"/>
          </a:p>
        </p:txBody>
      </p:sp>
    </p:spTree>
    <p:extLst>
      <p:ext uri="{BB962C8B-B14F-4D97-AF65-F5344CB8AC3E}">
        <p14:creationId xmlns:p14="http://schemas.microsoft.com/office/powerpoint/2010/main" val="2620464886"/>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E9E03-4FA2-1BFA-CE75-825956F5B56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505F47D-79D3-B0CC-7028-F56D6BAFB5AD}"/>
              </a:ext>
            </a:extLst>
          </p:cNvPr>
          <p:cNvSpPr>
            <a:spLocks noGrp="1"/>
          </p:cNvSpPr>
          <p:nvPr>
            <p:ph type="title"/>
          </p:nvPr>
        </p:nvSpPr>
        <p:spPr>
          <a:xfrm>
            <a:off x="448574" y="3722298"/>
            <a:ext cx="8729931" cy="859055"/>
          </a:xfrm>
        </p:spPr>
        <p:txBody>
          <a:bodyPr>
            <a:normAutofit fontScale="90000"/>
          </a:bodyPr>
          <a:lstStyle/>
          <a:p>
            <a:r>
              <a:rPr lang="en-US" dirty="0"/>
              <a:t>THIRD PARTY INTERVENORS</a:t>
            </a:r>
          </a:p>
        </p:txBody>
      </p:sp>
      <p:sp>
        <p:nvSpPr>
          <p:cNvPr id="5" name="Text Placeholder 4">
            <a:extLst>
              <a:ext uri="{FF2B5EF4-FFF2-40B4-BE49-F238E27FC236}">
                <a16:creationId xmlns:a16="http://schemas.microsoft.com/office/drawing/2014/main" id="{84FF9A0C-7471-9FA1-F9D9-D99C6D50207E}"/>
              </a:ext>
            </a:extLst>
          </p:cNvPr>
          <p:cNvSpPr>
            <a:spLocks noGrp="1"/>
          </p:cNvSpPr>
          <p:nvPr>
            <p:ph type="body" idx="1"/>
          </p:nvPr>
        </p:nvSpPr>
        <p:spPr>
          <a:xfrm>
            <a:off x="549634" y="4659989"/>
            <a:ext cx="8527810" cy="365760"/>
          </a:xfrm>
        </p:spPr>
        <p:txBody>
          <a:bodyPr>
            <a:normAutofit/>
          </a:bodyPr>
          <a:lstStyle/>
          <a:p>
            <a:r>
              <a:rPr lang="en-US" dirty="0"/>
              <a:t>“Victim” of Wife’s Embezzlement.</a:t>
            </a:r>
          </a:p>
        </p:txBody>
      </p:sp>
      <p:sp>
        <p:nvSpPr>
          <p:cNvPr id="2" name="Slide Number Placeholder 1">
            <a:extLst>
              <a:ext uri="{FF2B5EF4-FFF2-40B4-BE49-F238E27FC236}">
                <a16:creationId xmlns:a16="http://schemas.microsoft.com/office/drawing/2014/main" id="{129CF374-5060-51BC-1572-6E344ED1F9B3}"/>
              </a:ext>
            </a:extLst>
          </p:cNvPr>
          <p:cNvSpPr>
            <a:spLocks noGrp="1"/>
          </p:cNvSpPr>
          <p:nvPr>
            <p:ph type="sldNum" sz="quarter" idx="12"/>
          </p:nvPr>
        </p:nvSpPr>
        <p:spPr/>
        <p:txBody>
          <a:bodyPr/>
          <a:lstStyle/>
          <a:p>
            <a:fld id="{C263D6C4-4840-40CC-AC84-17E24B3B7BDE}" type="slidenum">
              <a:rPr lang="en-US" smtClean="0"/>
              <a:pPr/>
              <a:t>65</a:t>
            </a:fld>
            <a:endParaRPr lang="en-US" dirty="0"/>
          </a:p>
        </p:txBody>
      </p:sp>
    </p:spTree>
    <p:extLst>
      <p:ext uri="{BB962C8B-B14F-4D97-AF65-F5344CB8AC3E}">
        <p14:creationId xmlns:p14="http://schemas.microsoft.com/office/powerpoint/2010/main" val="201561916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58A1E-2965-FA51-1CB1-EC9053CFEAB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0E606E7-A82E-4E09-AA11-A3F193A8CBF6}"/>
              </a:ext>
            </a:extLst>
          </p:cNvPr>
          <p:cNvSpPr>
            <a:spLocks noGrp="1"/>
          </p:cNvSpPr>
          <p:nvPr>
            <p:ph type="title"/>
          </p:nvPr>
        </p:nvSpPr>
        <p:spPr>
          <a:xfrm>
            <a:off x="119511" y="610529"/>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THIRD PARTY INTERVENORS – “Victim” of Wife’s Embezzlement.</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Marriage of Martin,</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125,827,</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____ Kan. App. 2d 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(June 16, 2023.  Sedgwick Dist. Ct., J. Goering, affirmed).</a:t>
            </a:r>
            <a:endParaRPr lang="en-US" dirty="0"/>
          </a:p>
        </p:txBody>
      </p:sp>
      <p:sp>
        <p:nvSpPr>
          <p:cNvPr id="10" name="Text Placeholder 9">
            <a:extLst>
              <a:ext uri="{FF2B5EF4-FFF2-40B4-BE49-F238E27FC236}">
                <a16:creationId xmlns:a16="http://schemas.microsoft.com/office/drawing/2014/main" id="{65EBF60D-8D08-36B2-48E9-191CE5DA8E27}"/>
              </a:ext>
            </a:extLst>
          </p:cNvPr>
          <p:cNvSpPr>
            <a:spLocks noGrp="1"/>
          </p:cNvSpPr>
          <p:nvPr>
            <p:ph type="body" sz="quarter" idx="13"/>
          </p:nvPr>
        </p:nvSpPr>
        <p:spPr>
          <a:xfrm>
            <a:off x="119511" y="2215580"/>
            <a:ext cx="11051277" cy="4031891"/>
          </a:xfrm>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“Third parties asserting an interest in property of a marital estate can intervene or be joined as parties in a divorce action.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divorce court’s exclusive jurisdiction over the marital estate includes not only the power to equitably divide the marital property between the spouses, but it also includes the power to determine the third party’s interest in the marital property and to what extent that interest may be superior to the interest held by either spouse.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District Court granted Wife’s  former employer equitable liens against property in the marital estate resulting from the husband’s pending divorce from his wife.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District Court did not make a mistake. The court granted intervenor’s request for equitable liens against specific assets in the marital estate while the divorce was still pending and before the marital property had been divided between husband and wife.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intervenors asked for liens upon property traced to that which had been purchased with funds embezzled from Wife’s former employer, the intervenors.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52960F0F-1BC5-478C-DCFA-2CEF2EEB5063}"/>
              </a:ext>
            </a:extLst>
          </p:cNvPr>
          <p:cNvSpPr>
            <a:spLocks noGrp="1"/>
          </p:cNvSpPr>
          <p:nvPr>
            <p:ph type="sldNum" sz="quarter" idx="12"/>
          </p:nvPr>
        </p:nvSpPr>
        <p:spPr/>
        <p:txBody>
          <a:bodyPr/>
          <a:lstStyle/>
          <a:p>
            <a:fld id="{C263D6C4-4840-40CC-AC84-17E24B3B7BDE}" type="slidenum">
              <a:rPr lang="en-US" smtClean="0"/>
              <a:pPr/>
              <a:t>66</a:t>
            </a:fld>
            <a:endParaRPr lang="en-US" dirty="0"/>
          </a:p>
        </p:txBody>
      </p:sp>
    </p:spTree>
    <p:extLst>
      <p:ext uri="{BB962C8B-B14F-4D97-AF65-F5344CB8AC3E}">
        <p14:creationId xmlns:p14="http://schemas.microsoft.com/office/powerpoint/2010/main" val="3486788785"/>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20EF0-BDB7-36BE-3985-DC4DBB339E2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3AE888C-6D0E-3AA4-0995-C679BEA72225}"/>
              </a:ext>
            </a:extLst>
          </p:cNvPr>
          <p:cNvSpPr>
            <a:spLocks noGrp="1"/>
          </p:cNvSpPr>
          <p:nvPr>
            <p:ph type="title"/>
          </p:nvPr>
        </p:nvSpPr>
        <p:spPr>
          <a:xfrm>
            <a:off x="119511" y="507012"/>
            <a:ext cx="11214100" cy="1338828"/>
          </a:xfrm>
        </p:spPr>
        <p:txBody>
          <a:bodyPr/>
          <a:lstStyle/>
          <a:p>
            <a:r>
              <a:rPr lang="en-US" sz="1800" i="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THIRD PARTY INTERVENORS – “Victim” of Wife’s Embezzlement.</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In the Matter of the Marriage of Martin,</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Docket No. 125,827,</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____ Kan. App. 2d _____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(June 16, 2023.  Sedgwick Dist. Ct., J. Goering, affirmed).</a:t>
            </a:r>
            <a:endParaRPr lang="en-US" dirty="0"/>
          </a:p>
        </p:txBody>
      </p:sp>
      <p:sp>
        <p:nvSpPr>
          <p:cNvPr id="10" name="Text Placeholder 9">
            <a:extLst>
              <a:ext uri="{FF2B5EF4-FFF2-40B4-BE49-F238E27FC236}">
                <a16:creationId xmlns:a16="http://schemas.microsoft.com/office/drawing/2014/main" id="{E953A44D-04CF-EF9B-3F18-AE4C08E53DEA}"/>
              </a:ext>
            </a:extLst>
          </p:cNvPr>
          <p:cNvSpPr>
            <a:spLocks noGrp="1"/>
          </p:cNvSpPr>
          <p:nvPr>
            <p:ph type="body" sz="quarter" idx="13"/>
          </p:nvPr>
        </p:nvSpPr>
        <p:spPr>
          <a:xfrm>
            <a:off x="119511" y="2215580"/>
            <a:ext cx="11051277" cy="4031891"/>
          </a:xfrm>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court, according to the Court of Appeals, erred when it removed such property from the marital estate, thus putting it beyond the reach of this intervening creditor of wife. </a:t>
            </a:r>
          </a:p>
          <a:p>
            <a:pPr mar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Assets of husband and wife purchased with stolen money are part of the marital estate. The district court had authority to grant the equitable lien against the assets purchased with stolen money.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District Court's judgment granting  interveners’ request for equitable liens against specific assets traced to funds wife embezzled from interveners is affirmed.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district court’s judgment removing this property from the marita</a:t>
            </a:r>
            <a:r>
              <a:rPr lang="en-US" sz="1800" dirty="0">
                <a:latin typeface="Calibri" panose="020F0502020204030204" pitchFamily="34" charset="0"/>
                <a:ea typeface="Calibri" panose="020F0502020204030204" pitchFamily="34" charset="0"/>
                <a:cs typeface="Times New Roman" panose="02020603050405020304" pitchFamily="18" charset="0"/>
              </a:rPr>
              <a:t>l estate is reversed.  All marital </a:t>
            </a:r>
            <a:r>
              <a:rPr lang="en-US" sz="1800" dirty="0">
                <a:effectLst/>
                <a:latin typeface="Calibri" panose="020F0502020204030204" pitchFamily="34" charset="0"/>
                <a:ea typeface="Calibri" panose="020F0502020204030204" pitchFamily="34" charset="0"/>
                <a:cs typeface="Times New Roman" panose="02020603050405020304" pitchFamily="18" charset="0"/>
              </a:rPr>
              <a:t>property when the divorce action commenced must be divided between the spouses. By decree under KSA 23-2802, Net proceeds of any marital property that may have been sold has to be paid to the clerk of the District Court, and they are marital property which must be divided.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Any marital property awarded to husband in the property division that the District Court has traced to stolen funds is subject to interveners, equitable liens, and the amounts determined by the District Court.</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the marital property is divided, intervenors may execute on their money judgment against wife.</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F31C43A7-8CBE-F26A-5280-737B929756BD}"/>
              </a:ext>
            </a:extLst>
          </p:cNvPr>
          <p:cNvSpPr>
            <a:spLocks noGrp="1"/>
          </p:cNvSpPr>
          <p:nvPr>
            <p:ph type="sldNum" sz="quarter" idx="12"/>
          </p:nvPr>
        </p:nvSpPr>
        <p:spPr/>
        <p:txBody>
          <a:bodyPr/>
          <a:lstStyle/>
          <a:p>
            <a:fld id="{C263D6C4-4840-40CC-AC84-17E24B3B7BDE}" type="slidenum">
              <a:rPr lang="en-US" smtClean="0"/>
              <a:pPr/>
              <a:t>67</a:t>
            </a:fld>
            <a:endParaRPr lang="en-US" dirty="0"/>
          </a:p>
        </p:txBody>
      </p:sp>
    </p:spTree>
    <p:extLst>
      <p:ext uri="{BB962C8B-B14F-4D97-AF65-F5344CB8AC3E}">
        <p14:creationId xmlns:p14="http://schemas.microsoft.com/office/powerpoint/2010/main" val="443484841"/>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E5BF-9922-45FB-8F3F-4446D40A051B}"/>
              </a:ext>
            </a:extLst>
          </p:cNvPr>
          <p:cNvSpPr>
            <a:spLocks noGrp="1"/>
          </p:cNvSpPr>
          <p:nvPr>
            <p:ph type="ctrTitle"/>
          </p:nvPr>
        </p:nvSpPr>
        <p:spPr>
          <a:xfrm>
            <a:off x="5814204" y="3429000"/>
            <a:ext cx="5491636" cy="1243584"/>
          </a:xfrm>
        </p:spPr>
        <p:txBody>
          <a:bodyPr/>
          <a:lstStyle/>
          <a:p>
            <a:r>
              <a:rPr lang="en-US" dirty="0"/>
              <a:t>Thank You!</a:t>
            </a:r>
            <a:br>
              <a:rPr lang="en-US" dirty="0"/>
            </a:br>
            <a:endParaRPr lang="en-GB" dirty="0"/>
          </a:p>
        </p:txBody>
      </p:sp>
    </p:spTree>
    <p:extLst>
      <p:ext uri="{BB962C8B-B14F-4D97-AF65-F5344CB8AC3E}">
        <p14:creationId xmlns:p14="http://schemas.microsoft.com/office/powerpoint/2010/main" val="4406968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theme/theme1.xml><?xml version="1.0" encoding="utf-8"?>
<a:theme xmlns:a="http://schemas.openxmlformats.org/drawingml/2006/main" name="Office Theme">
  <a:themeElements>
    <a:clrScheme name="Custom 12">
      <a:dk1>
        <a:srgbClr val="000000"/>
      </a:dk1>
      <a:lt1>
        <a:srgbClr val="FFFFFF"/>
      </a:lt1>
      <a:dk2>
        <a:srgbClr val="6D6E71"/>
      </a:dk2>
      <a:lt2>
        <a:srgbClr val="58595B"/>
      </a:lt2>
      <a:accent1>
        <a:srgbClr val="0065A4"/>
      </a:accent1>
      <a:accent2>
        <a:srgbClr val="47C3D3"/>
      </a:accent2>
      <a:accent3>
        <a:srgbClr val="8F2D63"/>
      </a:accent3>
      <a:accent4>
        <a:srgbClr val="1A6871"/>
      </a:accent4>
      <a:accent5>
        <a:srgbClr val="0C4360"/>
      </a:accent5>
      <a:accent6>
        <a:srgbClr val="F47735"/>
      </a:accent6>
      <a:hlink>
        <a:srgbClr val="00559A"/>
      </a:hlink>
      <a:folHlink>
        <a:srgbClr val="595851"/>
      </a:folHlink>
    </a:clrScheme>
    <a:fontScheme name="Custom 3">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66687569_Modern blue presentation_AAS_v5" id="{C7B59113-CD15-4341-96CA-86E715D5BE98}" vid="{5A8FDAEB-3DF3-4B3C-A708-49813F8D6F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26E0C9-B2AA-42E6-97B6-E1B7D9EAF129}">
  <ds:schemaRefs>
    <ds:schemaRef ds:uri="http://schemas.microsoft.com/sharepoint/v3/contenttype/forms"/>
  </ds:schemaRefs>
</ds:datastoreItem>
</file>

<file path=customXml/itemProps2.xml><?xml version="1.0" encoding="utf-8"?>
<ds:datastoreItem xmlns:ds="http://schemas.openxmlformats.org/officeDocument/2006/customXml" ds:itemID="{F5757914-1161-4661-9696-421FD6935CDD}">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C103400-4A22-4E35-B588-4C4D426389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Modern blue presentation</Template>
  <TotalTime>375</TotalTime>
  <Words>8938</Words>
  <Application>Microsoft Office PowerPoint</Application>
  <PresentationFormat>Widescreen</PresentationFormat>
  <Paragraphs>359</Paragraphs>
  <Slides>68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68</vt:i4>
      </vt:variant>
    </vt:vector>
  </HeadingPairs>
  <TitlesOfParts>
    <vt:vector size="73" baseType="lpstr">
      <vt:lpstr>Arial</vt:lpstr>
      <vt:lpstr>Calibri</vt:lpstr>
      <vt:lpstr>Trade Gothic LT Pro</vt:lpstr>
      <vt:lpstr>Trebuchet MS</vt:lpstr>
      <vt:lpstr>Office Theme</vt:lpstr>
      <vt:lpstr>RECENT DEVELOPMENTS IN KANSAS APPELLATE CASES</vt:lpstr>
      <vt:lpstr>ADOPTION </vt:lpstr>
      <vt:lpstr>ADOPTION – Child’s Best Interests. In the Matter of the Adoption of V.A., Docket No. 126,006, 2023 WL ______ , (Unpublished Kan. Ct. of Appeals October 20, 2023. Seward Dist. Ct., J. Ambrosier, Affirmed).</vt:lpstr>
      <vt:lpstr>ADOPTION </vt:lpstr>
      <vt:lpstr>ADOPTION – Grandparent Due Process Rights. In the Matter of the Adoption of E.A., Docket No. 125,944, 2024 WL ______ , (Unpublished Kan. Ct. of Appeals April 5, 2024. Shawnee Dist. Ct.,  R. Pickering, reversed, decree vacated, and case remanded with directions). </vt:lpstr>
      <vt:lpstr>ADOPTION – Grandparent Due Process Rights. In the Matter of the Adoption of E.A., Docket No. 125,944, 2024 WL ______ , (Unpublished Kan. Ct. of Appeals April 5, 2024. Shawnee Dist. Ct.,  R. Pickering, reversed, decree vacated, and case remanded with directions). </vt:lpstr>
      <vt:lpstr>CHILD CUSTODY </vt:lpstr>
      <vt:lpstr>CHILD CUSTODY – Changed Circumstances. C.D. and S.T.,  Docket No. 126,302, 2024 WL ______ , (Unpub. Kan. Ct. of App. 4.19.24  Harper Dist. Ct., J. Wood, affirmed).</vt:lpstr>
      <vt:lpstr>CHILD CUSTODY </vt:lpstr>
      <vt:lpstr>CHILD CUSTODY – Hearsay Exception. Marriage of J.H. and K.H.,  Docket No. 125,823, 2023 WL ______ , (Unpub. Ct. of App. Sept. 1, 2023 Franklin Dist. Ct.  J. Witteman reversed and remanded). </vt:lpstr>
      <vt:lpstr>CHILD CUSTODY – Hearsay Exception. Marriage of J.H. and K.H.,  Docket No. 125,823, 2023 WL ______ , (Unpub. Ct. of App. Sept. 1, 2023 Franklin Dist. Ct.  J. Witteman reversed and remanded). </vt:lpstr>
      <vt:lpstr>CHILD CUSTODY </vt:lpstr>
      <vt:lpstr>CHILD CUSTODY – Standards of Analysis. In the Matter of the Marriage of S.P. and R. P.,  Docket No. 126,858, 2024 WL ______ , (Unpublished K. Ct. of App. 8.16.24, Ford, J. Lewis, affirmed). </vt:lpstr>
      <vt:lpstr>CHILD SUPPORT </vt:lpstr>
      <vt:lpstr>CHILD SUPPORT – Material Change of Circumstances. In the Matter of Pretz and Pretz,  Docket No. 125,000, 2023 WL ______ , (Unpub. Ct. of App. 1.20.2023  Johnson-Judge Jayaram affirmed). </vt:lpstr>
      <vt:lpstr>CHILD SUPPORT – Material Change of Circumstances. In the Matter of Pretz and Pretz,  Docket No. 125,000, 2023 WL ______ , (Unpub. Ct. of App. 1.20.2023  Johnson-Judge Jayaram affirmed). </vt:lpstr>
      <vt:lpstr>CHILD SUPPORT </vt:lpstr>
      <vt:lpstr>CHILD SUPPORT – Calculation using Extended Income Formula and “Income Shares Model”. In the Matter of the Marriage of Obembe and Grammatikopoulou, Docket No. 124,097, 2023 WL ______ , (Unpub. Ct. of App. 3/3/2023. Judge Luedke, affirmed). </vt:lpstr>
      <vt:lpstr>CHILD SUPPORT – Calculation using Extended Income Formula and “Income Shares Model”. In the Matter of the Marriage of Obembe and Grammatikopoulou, Docket No. 124,097, 2023 WL ______ , (Unpub. Ct. of App. 3/3/2023. Judge Luedke, affirmed). </vt:lpstr>
      <vt:lpstr>CHILD SUPPORT GUIDELINES </vt:lpstr>
      <vt:lpstr>CHILD SUPPORT MODIFCATION ORDER IN PFA CASE</vt:lpstr>
      <vt:lpstr>CHILD SUPPORT MODIFICATION ORDER IN PFA CASE – Jurisdiction. In the Matter of the Marriage of S.W. and M.W., Docket No. 126,234, 2024 WL ______ , (Unpublished K. Ct. of App. 8.16.2024, Johnson, J. O’Grady, affirmed).</vt:lpstr>
      <vt:lpstr>CHILD SUPPORT MODIFICATION ORDER IN PFA CASE – Jurisdiction. In the Matter of the Marriage of S.W. and M.W., Docket No. 126,234, 2024 WL ______ , (Unpublished K. Ct. of App. 8.16.2024, Johnson, J. O’Grady, affirmed).</vt:lpstr>
      <vt:lpstr>DECREE INTERPRETATION</vt:lpstr>
      <vt:lpstr>DECREE INTERPRETATION – Parol Evidence. In the Matter of the Marriage of Wessley and Wessley,  Docket No. 125,358, 2023 WL ______ , (Unpub. Kan. Ct. of App. 9.15.23. Johnson County Dist. Ct.—J. Gurney, affirmed). </vt:lpstr>
      <vt:lpstr>ENFORCEMENT OF SETTLEMENT AGREEMENT</vt:lpstr>
      <vt:lpstr>ENFORCEMENT OF SETTLEMENT AGREEMENT In re the Matter of the Marriage of Rrapaj and Rrapaj,  Docket No. 126,386, 2024 WL ______ , (Unpublished Kansas Ct. of App. 8.9.24 . Johnson County Dist. Ct.—J. Mason, affirmed). </vt:lpstr>
      <vt:lpstr>ENFORCEMENT OF SETTLEMENT AGREEMENT In re the Matter of the Marriage of Rrapaj and Rrapaj,  Docket No. 126,386, 2024 WL ______ , (Unpublished Kansas Ct. of App. 8.9.24 . Johnson County Dist. Ct.—J. Mason, affirmed). </vt:lpstr>
      <vt:lpstr>GRANDPARENT VISITATION RIGHTS</vt:lpstr>
      <vt:lpstr>GRANDPARENT VISITATION RIGHTS – How They Work. K.S. v. D.C.,  Docket No. 125,139, (Unpub. Kan. Ct. of App. February 10, 2023.  Leav. Dist. Ct.  J. Wiley, rev. and remanded). </vt:lpstr>
      <vt:lpstr>GRANDPARENT VISITATION RIGHTS – How They Work. K.S. v. D.C.,  Docket No. 125,139, (Unpub. Kan. Ct. of App. February 10, 2023.  Leav. Dist. Ct.  J. Wiley, rev. and remanded). </vt:lpstr>
      <vt:lpstr>GRANDPARENT VISITATION RIGHTS – How They Work. K.S. v. D.C.,  Docket No. 125,139, (Unpub. Kan. Ct. of App. February 10, 2023.  Leav. Dist. Ct.  J. Wiley, rev. and remanded). </vt:lpstr>
      <vt:lpstr>GRANDPARENT VISITATION RIGHTS – How They Work. K.S. v. D.C.,  Docket No. 125,139, (Unpub. Kan. Ct. of App. February 10, 2023.  Leav. Dist. Ct.  J. Wiley, rev. and remanded). </vt:lpstr>
      <vt:lpstr>MAINTENANCE MODIFICATION</vt:lpstr>
      <vt:lpstr>MAINTENANCE MODIFICATION – Material Change in Circumstances. In the Matter of the   Marriage of Holmes and Gagel,  Docket No. 125,035, 2022 WL ______ , (Unpub. Ct. of App. 11.18.22- Johnson.  Judge Rokusek, affirmed).</vt:lpstr>
      <vt:lpstr>MAINTENANCE MODIFICATION – Material Change in Circumstances. In the Matter of the   Marriage of Holmes and Gagel,  Docket No. 125,035, 2022 WL ______ , (Unpub. Ct. of App. 11.18.22- Johnson.  Judge Rokusek, affirmed).</vt:lpstr>
      <vt:lpstr>MAINTENANCE MODIFICATION – Material Change in Circumstances. In the Matter of the   Marriage of Holmes and Gagel,  Docket No. 125,035, 2022 WL ______ , (Unpub. Ct. of App. 11.18.22- Johnson.  Judge Rokusek, affirmed).</vt:lpstr>
      <vt:lpstr>MAINTENANCE MODIFICATION – Material Change in Circumstances. In the Matter of the   Marriage of Holmes and Gagel,  Docket No. 125,035, 2022 WL ______ , (Unpub. Ct. of App. 11.18.22- Johnson.  Judge Rokusek, affirmed).</vt:lpstr>
      <vt:lpstr>MAINTENANCE</vt:lpstr>
      <vt:lpstr>MAINTENANCE – Considerations. Marriage of Bean and Johnson,  Docket No. 124,478, 2023 WL ______ , (Unpub. Kan. Ct. of Appeals Jan. 27, 2023—Ellis—J. Braun, affirmed). </vt:lpstr>
      <vt:lpstr>PATERNITY PRESUMPTIONS</vt:lpstr>
      <vt:lpstr>PATERNITY PRESUMPTIONS – Resolution When They Compete. In the Matter of the Parentage of W.L. and G.L., Docket No. 125,304, ____Kan. App. 2d ____  (June 16, 2023  Crawford District Court, J. Sunby, affirmed.)</vt:lpstr>
      <vt:lpstr>PATERNITY PRESUMPTIONS – Resolution When They Compete. In the Matter of the Parentage of W.L. and G.L., Docket No. 125,304, ____Kan. App. 2d ____  (June 16, 2023  Crawford District Court, J. Sunby, affirmed.)</vt:lpstr>
      <vt:lpstr>PREMARITAL AGREEMENT INTERPRETATION</vt:lpstr>
      <vt:lpstr>PREMARITAL AGREEMENT INTERPRETATION – Covered and Uncovered Property; Dissipation of Financial Accounts. In re Marriage of Bowers and Potts,  Docket No. 124,040, 2023 WL ______ , (Unpub. K. Ct. of App. February 10, 2023. Johnson County District Court, J. Gurney, Affirmed). </vt:lpstr>
      <vt:lpstr>PREMARITAL AGREEMENT INTERPRETATION – Covered and Uncovered Property; Dissipation of Financial Accounts. In re Marriage of Bowers and Potts,  Docket No. 124,040, 2023 WL ______ , (Unpub. K. Ct. of App. February 10, 2023. Johnson County District Court, J. Gurney, Affirmed). </vt:lpstr>
      <vt:lpstr>PREMARITAL AGREEMENT INTERPRETATION – Covered and Uncovered Property; Dissipation of Financial Accounts. In re Marriage of Bowers and Potts,  Docket No. 124,040, 2023 WL ______ , (Unpub. K. Ct. of App. February 10, 2023. Johnson County District Court, J. Gurney, Affirmed). </vt:lpstr>
      <vt:lpstr>PROPERTY DIVISION</vt:lpstr>
      <vt:lpstr>PROPERTY DIVISION – Considerations – Dissipation of Assets. Marriage of Bean and Johnson,  Docket No. 124,478, 2023 WL ______ , (Unpub. Kan. Ct. of Appeals Jan. 27, 2023—Ellis—J. Braun, affirmed).</vt:lpstr>
      <vt:lpstr>PROPERTY DIVISION – Considerations – Dissipation of Assets. Marriage of Bean and Johnson,  Docket No. 124,478, 2023 WL ______ , (Unpub. Kan. Ct. of Appeals Jan. 27, 2023—Ellis—J. Braun, affirmed).</vt:lpstr>
      <vt:lpstr>PROPERTY DIVISION</vt:lpstr>
      <vt:lpstr>PROPERTY DIVISION – Equitable Distribution. In the Matter of the Marriage of S.P. and R. P.,  Docket No. 126,858, 2024 WL ______ , (Unpublished K. Ct. of App. 8.16.24, Ford, J. Lewis, affirmed). </vt:lpstr>
      <vt:lpstr>PROTECTION FROM STALKING</vt:lpstr>
      <vt:lpstr>PROTECTION FROM STALKING – Burden of Proof, Negative Finding, Right to Travel, Right to Loiter. M.G. v. C.H.,  Docket No. 124,450, (Unpub. Kan. Ct. of App. Sept. 1, 2023 Johnson Dist. Ct.- J. Scott, reversed and remanded). </vt:lpstr>
      <vt:lpstr>PROTECTION FROM STALKING – Burden of Proof, Negative Finding, Right to Travel, Right to Loiter. M.G. v. C.H.,  Docket No. 124,450, (Unpub. Kan. Ct. of App. Sept. 1, 2023 Johnson Dist. Ct.- J. Scott, reversed and remanded). </vt:lpstr>
      <vt:lpstr>RETIREMENT ACCOUNT</vt:lpstr>
      <vt:lpstr>RETIREMENT ACCOUNT – Division Subject to Dormancy. Marriage of Holliday,  Docket No. 124,116, 2023 WL ____, ____ Kan. ______  (June 30, 2023—Jackson County J. Etzel affirmed. Ct. of Appeals decision reversing Dist. Ct. is reversed). </vt:lpstr>
      <vt:lpstr>SANCTIONS AGAINST ATTORNEY AND CLIENT</vt:lpstr>
      <vt:lpstr>SANCTIONS AGAINST ATTORNEY AND CLIENT Marriage of Lucas,  Docket No. 125,233, 2022 WL ____,  (Unpub. K. Ct. of App. December 16, 2022.  Johnson Dist. Ct.  J. Gurney, affirmed). </vt:lpstr>
      <vt:lpstr>SANCTIONS AGAINST ATTORNEY AND CLIENT Marriage of Lucas,  Docket No. 125,233, 2022 WL ____,  (Unpub. K. Ct. of App. December 16, 2022.  Johnson Dist. Ct.  J. Gurney, affirmed). </vt:lpstr>
      <vt:lpstr>SETTLEMENT</vt:lpstr>
      <vt:lpstr>SETTLEMENT – Set Aside for Failure to Disclose Assets. Marriage of Lozada,  Docket No. 124,235, 2023 WL ____,  (Unpub. K. Ct. of App. July 21, 2023—Johnson County J. Wonnell, affirmed). </vt:lpstr>
      <vt:lpstr>STEPPARENT ADOPTION</vt:lpstr>
      <vt:lpstr>STEPPARENT ADOPTION – What Constitutes Failure to Assume Duties of Natural Parent. In the Matter of the Adoption of R.H., a minor child, Docket No. 125,525, 2023 WL ____,  (Unpub. K. Ct. of App. August 18, 2023.  Geary Dist. Ct. J. Coppola, reversed and remanded with directions). </vt:lpstr>
      <vt:lpstr>THIRD PARTY INTERVENORS</vt:lpstr>
      <vt:lpstr>THIRD PARTY INTERVENORS – “Victim” of Wife’s Embezzlement. In the Matter of the Marriage of Martin, Docket No. 125,827, ____ Kan. App. 2d _____  (June 16, 2023.  Sedgwick Dist. Ct., J. Goering, affirmed).</vt:lpstr>
      <vt:lpstr>THIRD PARTY INTERVENORS – “Victim” of Wife’s Embezzlement. In the Matter of the Marriage of Martin, Docket No. 125,827, ____ Kan. App. 2d _____  (June 16, 2023.  Sedgwick Dist. Ct., J. Goering, affirmed).</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Rebecca McLaughlin</dc:creator>
  <cp:lastModifiedBy>Rebecca McLaughlin</cp:lastModifiedBy>
  <cp:revision>2</cp:revision>
  <dcterms:created xsi:type="dcterms:W3CDTF">2024-10-17T00:41:06Z</dcterms:created>
  <dcterms:modified xsi:type="dcterms:W3CDTF">2024-10-17T19:37:35Z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