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5"/>
  </p:notesMasterIdLst>
  <p:handoutMasterIdLst>
    <p:handoutMasterId r:id="rId26"/>
  </p:handoutMasterIdLst>
  <p:sldIdLst>
    <p:sldId id="256" r:id="rId5"/>
    <p:sldId id="257" r:id="rId6"/>
    <p:sldId id="258" r:id="rId7"/>
    <p:sldId id="272" r:id="rId8"/>
    <p:sldId id="273" r:id="rId9"/>
    <p:sldId id="262" r:id="rId10"/>
    <p:sldId id="274" r:id="rId11"/>
    <p:sldId id="268" r:id="rId12"/>
    <p:sldId id="275" r:id="rId13"/>
    <p:sldId id="276" r:id="rId14"/>
    <p:sldId id="277" r:id="rId15"/>
    <p:sldId id="265" r:id="rId16"/>
    <p:sldId id="264" r:id="rId17"/>
    <p:sldId id="263" r:id="rId18"/>
    <p:sldId id="270" r:id="rId19"/>
    <p:sldId id="278" r:id="rId20"/>
    <p:sldId id="259" r:id="rId21"/>
    <p:sldId id="279" r:id="rId22"/>
    <p:sldId id="281" r:id="rId23"/>
    <p:sldId id="27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0704"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5/17/2023</a:t>
            </a:fld>
            <a:endParaRPr lang="en-US" dirty="0"/>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dirty="0"/>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5/17/2023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dirty="0"/>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16040" y="4434840"/>
            <a:ext cx="4941771" cy="1122202"/>
          </a:xfrm>
        </p:spPr>
        <p:txBody>
          <a:bodyPr anchor="b">
            <a:noAutofit/>
          </a:bodyPr>
          <a:lstStyle>
            <a:lvl1pPr algn="l">
              <a:defRPr sz="3600" spc="150" baseline="0"/>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416041" y="5586890"/>
            <a:ext cx="4941770" cy="396660"/>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8" name="Graphic 7">
            <a:extLst>
              <a:ext uri="{FF2B5EF4-FFF2-40B4-BE49-F238E27FC236}">
                <a16:creationId xmlns:a16="http://schemas.microsoft.com/office/drawing/2014/main" id="{A04F1E16-9A84-4D0E-9706-79C396AF6AE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28341" b="23071"/>
          <a:stretch/>
        </p:blipFill>
        <p:spPr>
          <a:xfrm>
            <a:off x="5488815" y="0"/>
            <a:ext cx="6703185"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500" y="1020445"/>
            <a:ext cx="2895600" cy="1325563"/>
          </a:xfrm>
        </p:spPr>
        <p:txBody>
          <a:bodyPr anchor="b">
            <a:normAutofit/>
          </a:bodyPr>
          <a:lstStyle>
            <a:lvl1pPr>
              <a:defRPr sz="2800" spc="150"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p:nvPr>
        </p:nvSpPr>
        <p:spPr>
          <a:xfrm>
            <a:off x="1333500" y="2924175"/>
            <a:ext cx="2895600" cy="2519363"/>
          </a:xfrm>
        </p:spPr>
        <p:txBody>
          <a:bodyPr>
            <a:normAutofit/>
          </a:bodyPr>
          <a:lstStyle>
            <a:lvl1pPr marL="0" indent="0">
              <a:lnSpc>
                <a:spcPct val="150000"/>
              </a:lnSpc>
              <a:buNone/>
              <a:defRPr sz="1400">
                <a:solidFill>
                  <a:schemeClr val="bg1"/>
                </a:solidFill>
              </a:defRPr>
            </a:lvl1pPr>
            <a:lvl2pPr marL="457200" indent="0">
              <a:lnSpc>
                <a:spcPct val="150000"/>
              </a:lnSpc>
              <a:buNone/>
              <a:defRPr sz="1400">
                <a:solidFill>
                  <a:schemeClr val="bg1"/>
                </a:solidFill>
              </a:defRPr>
            </a:lvl2pPr>
            <a:lvl3pPr marL="914400" indent="0">
              <a:lnSpc>
                <a:spcPct val="150000"/>
              </a:lnSpc>
              <a:buNone/>
              <a:defRPr sz="1400">
                <a:solidFill>
                  <a:schemeClr val="bg1"/>
                </a:solidFill>
              </a:defRPr>
            </a:lvl3pPr>
            <a:lvl4pPr marL="1371600" indent="0">
              <a:lnSpc>
                <a:spcPct val="150000"/>
              </a:lnSpc>
              <a:buNone/>
              <a:defRPr sz="1400">
                <a:solidFill>
                  <a:schemeClr val="bg1"/>
                </a:solidFill>
              </a:defRPr>
            </a:lvl4pPr>
            <a:lvl5pPr marL="1828800" indent="0">
              <a:lnSpc>
                <a:spcPct val="150000"/>
              </a:lnSpc>
              <a:buNone/>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9F5093-3C53-4152-B8FE-0522E0795269}"/>
              </a:ext>
            </a:extLst>
          </p:cNvPr>
          <p:cNvSpPr>
            <a:spLocks noGrp="1"/>
          </p:cNvSpPr>
          <p:nvPr>
            <p:ph type="dt" sz="half" idx="10"/>
          </p:nvPr>
        </p:nvSpPr>
        <p:spPr>
          <a:xfrm>
            <a:off x="1333500" y="6356350"/>
            <a:ext cx="985157" cy="365125"/>
          </a:xfrm>
        </p:spPr>
        <p:txBody>
          <a:bodyPr/>
          <a:lstStyle>
            <a:lvl1pPr>
              <a:defRPr sz="900"/>
            </a:lvl1pPr>
          </a:lstStyle>
          <a:p>
            <a:r>
              <a:rPr lang="en-US" dirty="0"/>
              <a:t>2023</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2669886" y="6356349"/>
            <a:ext cx="2482842" cy="365125"/>
          </a:xfrm>
        </p:spPr>
        <p:txBody>
          <a:bodyPr/>
          <a:lstStyle>
            <a:lvl1pPr>
              <a:defRPr sz="900"/>
            </a:lvl1pPr>
          </a:lstStyle>
          <a:p>
            <a:r>
              <a:rPr lang="en-US" dirty="0"/>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5536305" y="6356350"/>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8212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62075" y="1671639"/>
            <a:ext cx="5111750"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1362075" y="3660774"/>
            <a:ext cx="5111750" cy="1525588"/>
          </a:xfrm>
        </p:spPr>
        <p:txBody>
          <a:bodyPr>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11EBF9-6826-475B-8079-C11128991BAE}"/>
              </a:ext>
            </a:extLst>
          </p:cNvPr>
          <p:cNvSpPr>
            <a:spLocks noGrp="1"/>
          </p:cNvSpPr>
          <p:nvPr>
            <p:ph type="dt" sz="half" idx="10"/>
          </p:nvPr>
        </p:nvSpPr>
        <p:spPr>
          <a:xfrm>
            <a:off x="838200" y="6356350"/>
            <a:ext cx="1219200" cy="365125"/>
          </a:xfrm>
        </p:spPr>
        <p:txBody>
          <a:bodyPr/>
          <a:lstStyle>
            <a:lvl1pPr>
              <a:defRPr sz="900"/>
            </a:lvl1pPr>
          </a:lstStyle>
          <a:p>
            <a:r>
              <a:rPr lang="en-US" dirty="0"/>
              <a:t>2023</a:t>
            </a:r>
          </a:p>
        </p:txBody>
      </p:sp>
      <p:sp>
        <p:nvSpPr>
          <p:cNvPr id="5" name="Footer Placeholder 4">
            <a:extLst>
              <a:ext uri="{FF2B5EF4-FFF2-40B4-BE49-F238E27FC236}">
                <a16:creationId xmlns:a16="http://schemas.microsoft.com/office/drawing/2014/main" id="{3FB726A3-DF54-47D2-8C3A-34FD43A19E8E}"/>
              </a:ext>
            </a:extLst>
          </p:cNvPr>
          <p:cNvSpPr>
            <a:spLocks noGrp="1"/>
          </p:cNvSpPr>
          <p:nvPr>
            <p:ph type="ftr" sz="quarter" idx="11"/>
          </p:nvPr>
        </p:nvSpPr>
        <p:spPr>
          <a:xfrm>
            <a:off x="2463800" y="6356350"/>
            <a:ext cx="3479800" cy="365125"/>
          </a:xfrm>
        </p:spPr>
        <p:txBody>
          <a:bodyPr/>
          <a:lstStyle>
            <a:lvl1pPr>
              <a:defRPr sz="900"/>
            </a:lvl1pPr>
          </a:lstStyle>
          <a:p>
            <a:r>
              <a:rPr lang="en-US" dirty="0"/>
              <a:t>PRESENTATION TITLE</a:t>
            </a:r>
          </a:p>
        </p:txBody>
      </p:sp>
      <p:sp>
        <p:nvSpPr>
          <p:cNvPr id="6" name="Slide Number Placeholder 5">
            <a:extLst>
              <a:ext uri="{FF2B5EF4-FFF2-40B4-BE49-F238E27FC236}">
                <a16:creationId xmlns:a16="http://schemas.microsoft.com/office/drawing/2014/main" id="{D0CD125A-4493-4967-9146-841D0EF3BC63}"/>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grpSp>
        <p:nvGrpSpPr>
          <p:cNvPr id="7" name="Group 6">
            <a:extLst>
              <a:ext uri="{FF2B5EF4-FFF2-40B4-BE49-F238E27FC236}">
                <a16:creationId xmlns:a16="http://schemas.microsoft.com/office/drawing/2014/main" id="{D7A1CF8B-3479-49A3-A30E-2F2ECE962075}"/>
              </a:ext>
            </a:extLst>
          </p:cNvPr>
          <p:cNvGrpSpPr/>
          <p:nvPr userDrawn="1"/>
        </p:nvGrpSpPr>
        <p:grpSpPr>
          <a:xfrm>
            <a:off x="6953250" y="-25401"/>
            <a:ext cx="5238750" cy="6902451"/>
            <a:chOff x="6953250" y="-25401"/>
            <a:chExt cx="5238750" cy="6902451"/>
          </a:xfrm>
        </p:grpSpPr>
        <p:cxnSp>
          <p:nvCxnSpPr>
            <p:cNvPr id="14" name="Straight Connector 13">
              <a:extLst>
                <a:ext uri="{FF2B5EF4-FFF2-40B4-BE49-F238E27FC236}">
                  <a16:creationId xmlns:a16="http://schemas.microsoft.com/office/drawing/2014/main" id="{49FBD260-5143-4B12-B9F8-33E48D548909}"/>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7F08D6-2CA7-4A5A-BE34-07113DCA535D}"/>
                </a:ext>
              </a:extLst>
            </p:cNvPr>
            <p:cNvCxnSpPr/>
            <p:nvPr userDrawn="1"/>
          </p:nvCxnSpPr>
          <p:spPr>
            <a:xfrm flipH="1">
              <a:off x="6953250" y="-25401"/>
              <a:ext cx="3790950" cy="6902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49735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Brea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2148840"/>
            <a:ext cx="4179570" cy="1715531"/>
          </a:xfrm>
        </p:spPr>
        <p:txBody>
          <a:bodyPr anchor="b">
            <a:noAutofit/>
          </a:bodyPr>
          <a:lstStyle>
            <a:lvl1pPr algn="l">
              <a:defRPr sz="3600" spc="150" baseline="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991350" y="3962003"/>
            <a:ext cx="4179570" cy="365125"/>
          </a:xfrm>
        </p:spPr>
        <p:txBody>
          <a:bodyPr>
            <a:norm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Graphic 4">
            <a:extLst>
              <a:ext uri="{FF2B5EF4-FFF2-40B4-BE49-F238E27FC236}">
                <a16:creationId xmlns:a16="http://schemas.microsoft.com/office/drawing/2014/main" id="{F05D2CCB-CCFC-4A8A-ADA9-C1E4D13B96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2699512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dirty="0"/>
              <a:t>2023</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
        <p:nvSpPr>
          <p:cNvPr id="7" name="Chart Placeholder 6">
            <a:extLst>
              <a:ext uri="{FF2B5EF4-FFF2-40B4-BE49-F238E27FC236}">
                <a16:creationId xmlns:a16="http://schemas.microsoft.com/office/drawing/2014/main" id="{08AF2DB4-A973-4307-B59C-6058A138835C}"/>
              </a:ext>
            </a:extLst>
          </p:cNvPr>
          <p:cNvSpPr>
            <a:spLocks noGrp="1"/>
          </p:cNvSpPr>
          <p:nvPr>
            <p:ph type="chart" sz="quarter" idx="13"/>
          </p:nvPr>
        </p:nvSpPr>
        <p:spPr>
          <a:xfrm>
            <a:off x="838200" y="2111608"/>
            <a:ext cx="10515600" cy="3744912"/>
          </a:xfrm>
        </p:spPr>
        <p:txBody>
          <a:bodyPr/>
          <a:lstStyle/>
          <a:p>
            <a:r>
              <a:rPr lang="en-US"/>
              <a:t>Click icon to add chart</a:t>
            </a:r>
            <a:endParaRPr lang="en-US" dirty="0"/>
          </a:p>
        </p:txBody>
      </p:sp>
    </p:spTree>
    <p:extLst>
      <p:ext uri="{BB962C8B-B14F-4D97-AF65-F5344CB8AC3E}">
        <p14:creationId xmlns:p14="http://schemas.microsoft.com/office/powerpoint/2010/main" val="1485277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744913"/>
          </a:xfrm>
        </p:spPr>
        <p:txBody>
          <a:bodyPr/>
          <a:lstStyle/>
          <a:p>
            <a:r>
              <a:rPr lang="en-US"/>
              <a:t>Click icon to add table</a:t>
            </a:r>
            <a:endParaRPr lang="en-US" dirty="0"/>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dirty="0"/>
              <a:t>2023</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EE644D4-F9A4-4237-BD5C-4B97ABA9337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5581650" cy="6858000"/>
          </a:xfrm>
          <a:prstGeom prst="rect">
            <a:avLst/>
          </a:prstGeom>
        </p:spPr>
      </p:pic>
      <p:sp>
        <p:nvSpPr>
          <p:cNvPr id="2" name="Title 1">
            <a:extLst>
              <a:ext uri="{FF2B5EF4-FFF2-40B4-BE49-F238E27FC236}">
                <a16:creationId xmlns:a16="http://schemas.microsoft.com/office/drawing/2014/main" id="{C2FF67A8-55FA-435D-A18C-96D63D22B53E}"/>
              </a:ext>
            </a:extLst>
          </p:cNvPr>
          <p:cNvSpPr>
            <a:spLocks noGrp="1"/>
          </p:cNvSpPr>
          <p:nvPr>
            <p:ph type="title" hasCustomPrompt="1"/>
          </p:nvPr>
        </p:nvSpPr>
        <p:spPr>
          <a:xfrm>
            <a:off x="4657724" y="2809875"/>
            <a:ext cx="6696075" cy="1909763"/>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10" name="Subtitle 2">
            <a:extLst>
              <a:ext uri="{FF2B5EF4-FFF2-40B4-BE49-F238E27FC236}">
                <a16:creationId xmlns:a16="http://schemas.microsoft.com/office/drawing/2014/main" id="{104828DA-5EC5-4A00-9A7B-CD9668EF24D1}"/>
              </a:ext>
            </a:extLst>
          </p:cNvPr>
          <p:cNvSpPr>
            <a:spLocks noGrp="1"/>
          </p:cNvSpPr>
          <p:nvPr>
            <p:ph type="subTitle" idx="1"/>
          </p:nvPr>
        </p:nvSpPr>
        <p:spPr>
          <a:xfrm>
            <a:off x="4657725" y="5028803"/>
            <a:ext cx="6696074" cy="365125"/>
          </a:xfrm>
        </p:spPr>
        <p:txBody>
          <a:bodyPr anchor="b">
            <a:normAutofit/>
          </a:bodyPr>
          <a:lstStyle>
            <a:lvl1pPr marL="0" indent="0" algn="l">
              <a:buNone/>
              <a:defRPr sz="16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 name="Date Placeholder 2">
            <a:extLst>
              <a:ext uri="{FF2B5EF4-FFF2-40B4-BE49-F238E27FC236}">
                <a16:creationId xmlns:a16="http://schemas.microsoft.com/office/drawing/2014/main" id="{D9303E9A-96BC-4283-A6E1-5948AEB119F4}"/>
              </a:ext>
            </a:extLst>
          </p:cNvPr>
          <p:cNvSpPr>
            <a:spLocks noGrp="1"/>
          </p:cNvSpPr>
          <p:nvPr>
            <p:ph type="dt" sz="half" idx="10"/>
          </p:nvPr>
        </p:nvSpPr>
        <p:spPr>
          <a:xfrm>
            <a:off x="4676774" y="6356350"/>
            <a:ext cx="1695450" cy="365125"/>
          </a:xfrm>
        </p:spPr>
        <p:txBody>
          <a:bodyPr/>
          <a:lstStyle>
            <a:lvl1pPr>
              <a:defRPr sz="900"/>
            </a:lvl1pPr>
          </a:lstStyle>
          <a:p>
            <a:r>
              <a:rPr lang="en-US" dirty="0"/>
              <a:t>2023</a:t>
            </a:r>
          </a:p>
        </p:txBody>
      </p:sp>
      <p:sp>
        <p:nvSpPr>
          <p:cNvPr id="4" name="Footer Placeholder 3">
            <a:extLst>
              <a:ext uri="{FF2B5EF4-FFF2-40B4-BE49-F238E27FC236}">
                <a16:creationId xmlns:a16="http://schemas.microsoft.com/office/drawing/2014/main" id="{45A19C49-052B-4D3E-B227-1D787463CE96}"/>
              </a:ext>
            </a:extLst>
          </p:cNvPr>
          <p:cNvSpPr>
            <a:spLocks noGrp="1"/>
          </p:cNvSpPr>
          <p:nvPr>
            <p:ph type="ftr" sz="quarter" idx="11"/>
          </p:nvPr>
        </p:nvSpPr>
        <p:spPr>
          <a:xfrm>
            <a:off x="6743699" y="6356350"/>
            <a:ext cx="2543175" cy="365125"/>
          </a:xfrm>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4E5E724A-95F0-41B6-A77E-EDD067272C27}"/>
              </a:ext>
            </a:extLst>
          </p:cNvPr>
          <p:cNvSpPr>
            <a:spLocks noGrp="1"/>
          </p:cNvSpPr>
          <p:nvPr>
            <p:ph type="sldNum" sz="quarter" idx="12"/>
          </p:nvPr>
        </p:nvSpPr>
        <p:spPr>
          <a:xfrm>
            <a:off x="9658350" y="6356350"/>
            <a:ext cx="1695450" cy="365125"/>
          </a:xfrm>
        </p:spPr>
        <p:txBody>
          <a:bodyPr/>
          <a:lstStyle>
            <a:lvl1pPr>
              <a:defRPr sz="900"/>
            </a:lvl1pPr>
          </a:lstStyle>
          <a:p>
            <a:fld id="{A49DFD55-3C28-40EF-9E31-A92D2E4017FF}" type="slidenum">
              <a:rPr lang="en-US" smtClean="0"/>
              <a:pPr/>
              <a:t>‹#›</a:t>
            </a:fld>
            <a:endParaRPr lang="en-US" dirty="0"/>
          </a:p>
        </p:txBody>
      </p:sp>
      <p:cxnSp>
        <p:nvCxnSpPr>
          <p:cNvPr id="9" name="Straight Connector 8">
            <a:extLst>
              <a:ext uri="{FF2B5EF4-FFF2-40B4-BE49-F238E27FC236}">
                <a16:creationId xmlns:a16="http://schemas.microsoft.com/office/drawing/2014/main" id="{BDAC7E4E-FE06-4E90-8107-6B543E5515ED}"/>
              </a:ext>
              <a:ext uri="{C183D7F6-B498-43B3-948B-1728B52AA6E4}">
                <adec:decorative xmlns:adec="http://schemas.microsoft.com/office/drawing/2017/decorative" val="1"/>
              </a:ext>
            </a:extLst>
          </p:cNvPr>
          <p:cNvCxnSpPr/>
          <p:nvPr userDrawn="1"/>
        </p:nvCxnSpPr>
        <p:spPr>
          <a:xfrm flipV="1">
            <a:off x="2209800" y="0"/>
            <a:ext cx="243840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3065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Slide 4 Peop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487181" y="2886074"/>
            <a:ext cx="1845511" cy="1845511"/>
          </a:xfrm>
          <a:solidFill>
            <a:schemeClr val="bg1">
              <a:lumMod val="95000"/>
            </a:schemeClr>
          </a:solidFill>
        </p:spPr>
        <p:txBody>
          <a:bodyPr/>
          <a:lstStyle/>
          <a:p>
            <a:r>
              <a:rPr lang="en-US"/>
              <a:t>Click icon to add picture</a:t>
            </a:r>
            <a:endParaRPr lang="en-US" dirty="0"/>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28568" y="5084524"/>
            <a:ext cx="2317707"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487181" y="5464114"/>
            <a:ext cx="1845511"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3836914" y="2886074"/>
            <a:ext cx="1845511" cy="1845511"/>
          </a:xfrm>
          <a:solidFill>
            <a:schemeClr val="bg1">
              <a:lumMod val="95000"/>
            </a:schemeClr>
          </a:solidFill>
        </p:spPr>
        <p:txBody>
          <a:bodyPr/>
          <a:lstStyle/>
          <a:p>
            <a:r>
              <a:rPr lang="en-US"/>
              <a:t>Click icon to add picture</a:t>
            </a:r>
            <a:endParaRPr lang="en-US" dirty="0"/>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578300" y="5084524"/>
            <a:ext cx="2330816"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836913" y="5478796"/>
            <a:ext cx="1855949"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8" name="Picture Placeholder 10">
            <a:extLst>
              <a:ext uri="{FF2B5EF4-FFF2-40B4-BE49-F238E27FC236}">
                <a16:creationId xmlns:a16="http://schemas.microsoft.com/office/drawing/2014/main" id="{4EBC7D6F-397D-4C5A-AA62-F683F88531A2}"/>
              </a:ext>
            </a:extLst>
          </p:cNvPr>
          <p:cNvSpPr>
            <a:spLocks noGrp="1"/>
          </p:cNvSpPr>
          <p:nvPr>
            <p:ph type="pic" sz="quarter" idx="16"/>
          </p:nvPr>
        </p:nvSpPr>
        <p:spPr>
          <a:xfrm>
            <a:off x="6327578" y="2886074"/>
            <a:ext cx="1845511" cy="1845511"/>
          </a:xfrm>
          <a:solidFill>
            <a:schemeClr val="bg1">
              <a:lumMod val="95000"/>
            </a:schemeClr>
          </a:solidFill>
        </p:spPr>
        <p:txBody>
          <a:bodyPr/>
          <a:lstStyle/>
          <a:p>
            <a:pPr lvl="1"/>
            <a:r>
              <a:rPr lang="en-US"/>
              <a:t>Click icon to add picture</a:t>
            </a:r>
            <a:endParaRPr lang="en-US" dirty="0"/>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068964" y="5084524"/>
            <a:ext cx="2317707"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327577" y="5478796"/>
            <a:ext cx="1845511"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8747458" y="2886074"/>
            <a:ext cx="1845511" cy="1845511"/>
          </a:xfrm>
          <a:solidFill>
            <a:schemeClr val="bg1">
              <a:lumMod val="95000"/>
            </a:schemeClr>
          </a:solidFill>
        </p:spPr>
        <p:txBody>
          <a:bodyPr/>
          <a:lstStyle/>
          <a:p>
            <a:r>
              <a:rPr lang="en-US"/>
              <a:t>Click icon to add picture</a:t>
            </a:r>
            <a:endParaRPr lang="en-US" dirty="0"/>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488845" y="5084524"/>
            <a:ext cx="2317706"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747458" y="5464114"/>
            <a:ext cx="1845510"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2023</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grpSp>
        <p:nvGrpSpPr>
          <p:cNvPr id="4" name="Group 3">
            <a:extLst>
              <a:ext uri="{FF2B5EF4-FFF2-40B4-BE49-F238E27FC236}">
                <a16:creationId xmlns:a16="http://schemas.microsoft.com/office/drawing/2014/main" id="{73C911F2-9041-416A-B83C-F23B354E063B}"/>
              </a:ext>
              <a:ext uri="{C183D7F6-B498-43B3-948B-1728B52AA6E4}">
                <adec:decorative xmlns:adec="http://schemas.microsoft.com/office/drawing/2017/decorative" val="1"/>
              </a:ext>
            </a:extLst>
          </p:cNvPr>
          <p:cNvGrpSpPr/>
          <p:nvPr userDrawn="1"/>
        </p:nvGrpSpPr>
        <p:grpSpPr>
          <a:xfrm>
            <a:off x="7334250" y="0"/>
            <a:ext cx="4857750" cy="1724025"/>
            <a:chOff x="7334250" y="0"/>
            <a:chExt cx="4857750" cy="1724025"/>
          </a:xfrm>
        </p:grpSpPr>
        <p:cxnSp>
          <p:nvCxnSpPr>
            <p:cNvPr id="10" name="Straight Connector 9">
              <a:extLst>
                <a:ext uri="{FF2B5EF4-FFF2-40B4-BE49-F238E27FC236}">
                  <a16:creationId xmlns:a16="http://schemas.microsoft.com/office/drawing/2014/main" id="{4E4B72DA-52CB-4D39-A342-8857B4D959B2}"/>
                </a:ext>
              </a:extLst>
            </p:cNvPr>
            <p:cNvCxnSpPr/>
            <p:nvPr userDrawn="1"/>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1D9BCDA-DFB7-41A4-A7C7-CEE86CEDCBE5}"/>
                </a:ext>
              </a:extLst>
            </p:cNvPr>
            <p:cNvCxnSpPr>
              <a:cxnSpLocks/>
            </p:cNvCxnSpPr>
            <p:nvPr userDrawn="1"/>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51227852"/>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Slide 8 People">
    <p:bg>
      <p:bgPr>
        <a:solidFill>
          <a:schemeClr val="bg1"/>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87AAB93-862D-455E-9E73-3D0DAEFDEDB4}"/>
              </a:ext>
              <a:ext uri="{C183D7F6-B498-43B3-948B-1728B52AA6E4}">
                <adec:decorative xmlns:adec="http://schemas.microsoft.com/office/drawing/2017/decorative" val="1"/>
              </a:ext>
            </a:extLst>
          </p:cNvPr>
          <p:cNvGrpSpPr/>
          <p:nvPr userDrawn="1"/>
        </p:nvGrpSpPr>
        <p:grpSpPr>
          <a:xfrm>
            <a:off x="0" y="473953"/>
            <a:ext cx="12192000" cy="5621336"/>
            <a:chOff x="0" y="473953"/>
            <a:chExt cx="12192000" cy="5621336"/>
          </a:xfrm>
        </p:grpSpPr>
        <p:pic>
          <p:nvPicPr>
            <p:cNvPr id="13" name="Graphic 12">
              <a:extLst>
                <a:ext uri="{FF2B5EF4-FFF2-40B4-BE49-F238E27FC236}">
                  <a16:creationId xmlns:a16="http://schemas.microsoft.com/office/drawing/2014/main" id="{B0DFD584-E5CF-41EF-B51E-679CE22DDF9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473953"/>
              <a:ext cx="2057400" cy="1647825"/>
            </a:xfrm>
            <a:prstGeom prst="rect">
              <a:avLst/>
            </a:prstGeom>
          </p:spPr>
        </p:pic>
        <p:pic>
          <p:nvPicPr>
            <p:cNvPr id="14" name="Graphic 13">
              <a:extLst>
                <a:ext uri="{FF2B5EF4-FFF2-40B4-BE49-F238E27FC236}">
                  <a16:creationId xmlns:a16="http://schemas.microsoft.com/office/drawing/2014/main" id="{E5C02DDF-25A6-42C7-9525-F279CE2095C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049000" y="5180889"/>
              <a:ext cx="1143000" cy="914400"/>
            </a:xfrm>
            <a:prstGeom prst="rect">
              <a:avLst/>
            </a:prstGeom>
          </p:spPr>
        </p:pic>
      </p:grpSp>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877176" y="2428875"/>
            <a:ext cx="1066800" cy="1066800"/>
          </a:xfrm>
          <a:solidFill>
            <a:schemeClr val="tx1"/>
          </a:solidFill>
        </p:spPr>
        <p:txBody>
          <a:bodyPr>
            <a:normAutofit/>
          </a:bodyPr>
          <a:lstStyle>
            <a:lvl1pPr marL="0" indent="0" algn="l">
              <a:lnSpc>
                <a:spcPct val="100000"/>
              </a:lnSpc>
              <a:buFont typeface="Arial" panose="020B0604020202020204" pitchFamily="34" charset="0"/>
              <a:buNone/>
              <a:defRPr sz="900">
                <a:solidFill>
                  <a:sysClr val="windowText" lastClr="000000"/>
                </a:solidFill>
              </a:defRPr>
            </a:lvl1pPr>
          </a:lstStyle>
          <a:p>
            <a:r>
              <a:rPr lang="en-US"/>
              <a:t>Click icon to add picture</a:t>
            </a:r>
            <a:endParaRPr lang="en-US" dirty="0"/>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500168"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500168" y="3809747"/>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4226270" y="2428875"/>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849262"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849262" y="3809747"/>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32" name="Picture Placeholder 10">
            <a:extLst>
              <a:ext uri="{FF2B5EF4-FFF2-40B4-BE49-F238E27FC236}">
                <a16:creationId xmlns:a16="http://schemas.microsoft.com/office/drawing/2014/main" id="{1938DB4D-239F-4E8E-8802-0470B0131189}"/>
              </a:ext>
            </a:extLst>
          </p:cNvPr>
          <p:cNvSpPr>
            <a:spLocks noGrp="1"/>
          </p:cNvSpPr>
          <p:nvPr>
            <p:ph type="pic" sz="quarter" idx="37"/>
          </p:nvPr>
        </p:nvSpPr>
        <p:spPr>
          <a:xfrm>
            <a:off x="6655584" y="2428875"/>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198355" y="3654378"/>
            <a:ext cx="2105135"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095999" y="3809747"/>
            <a:ext cx="2299855"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9136814" y="2428875"/>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759806"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744480" y="3809747"/>
            <a:ext cx="1844126"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5" name="Picture Placeholder 10">
            <a:extLst>
              <a:ext uri="{FF2B5EF4-FFF2-40B4-BE49-F238E27FC236}">
                <a16:creationId xmlns:a16="http://schemas.microsoft.com/office/drawing/2014/main" id="{1EBAEB1D-A7F9-4F90-B642-4277D3802BAB}"/>
              </a:ext>
            </a:extLst>
          </p:cNvPr>
          <p:cNvSpPr>
            <a:spLocks noGrp="1"/>
          </p:cNvSpPr>
          <p:nvPr>
            <p:ph type="pic" sz="quarter" idx="26"/>
          </p:nvPr>
        </p:nvSpPr>
        <p:spPr>
          <a:xfrm>
            <a:off x="1877176"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54" name="Text Placeholder 2">
            <a:extLst>
              <a:ext uri="{FF2B5EF4-FFF2-40B4-BE49-F238E27FC236}">
                <a16:creationId xmlns:a16="http://schemas.microsoft.com/office/drawing/2014/main" id="{22930C5B-603C-494E-A467-8B394D01D406}"/>
              </a:ext>
            </a:extLst>
          </p:cNvPr>
          <p:cNvSpPr>
            <a:spLocks noGrp="1"/>
          </p:cNvSpPr>
          <p:nvPr>
            <p:ph type="body" idx="25" hasCustomPrompt="1"/>
          </p:nvPr>
        </p:nvSpPr>
        <p:spPr>
          <a:xfrm>
            <a:off x="1500168"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2" name="Text Placeholder 2">
            <a:extLst>
              <a:ext uri="{FF2B5EF4-FFF2-40B4-BE49-F238E27FC236}">
                <a16:creationId xmlns:a16="http://schemas.microsoft.com/office/drawing/2014/main" id="{540C455F-A23B-493F-B95E-AB485D91DA6A}"/>
              </a:ext>
            </a:extLst>
          </p:cNvPr>
          <p:cNvSpPr>
            <a:spLocks noGrp="1"/>
          </p:cNvSpPr>
          <p:nvPr>
            <p:ph type="body" idx="33" hasCustomPrompt="1"/>
          </p:nvPr>
        </p:nvSpPr>
        <p:spPr>
          <a:xfrm>
            <a:off x="1500168" y="5668583"/>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6" name="Picture Placeholder 10">
            <a:extLst>
              <a:ext uri="{FF2B5EF4-FFF2-40B4-BE49-F238E27FC236}">
                <a16:creationId xmlns:a16="http://schemas.microsoft.com/office/drawing/2014/main" id="{9461A69E-14C8-4325-89AF-D4257C1C05BA}"/>
              </a:ext>
            </a:extLst>
          </p:cNvPr>
          <p:cNvSpPr>
            <a:spLocks noGrp="1"/>
          </p:cNvSpPr>
          <p:nvPr>
            <p:ph type="pic" sz="quarter" idx="27"/>
          </p:nvPr>
        </p:nvSpPr>
        <p:spPr>
          <a:xfrm>
            <a:off x="4226270"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59" name="Text Placeholder 2">
            <a:extLst>
              <a:ext uri="{FF2B5EF4-FFF2-40B4-BE49-F238E27FC236}">
                <a16:creationId xmlns:a16="http://schemas.microsoft.com/office/drawing/2014/main" id="{6D1C374C-DAF7-40EF-B279-4EC7A2AFE6A2}"/>
              </a:ext>
            </a:extLst>
          </p:cNvPr>
          <p:cNvSpPr>
            <a:spLocks noGrp="1"/>
          </p:cNvSpPr>
          <p:nvPr>
            <p:ph type="body" idx="30" hasCustomPrompt="1"/>
          </p:nvPr>
        </p:nvSpPr>
        <p:spPr>
          <a:xfrm>
            <a:off x="3849262"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3" name="Text Placeholder 2">
            <a:extLst>
              <a:ext uri="{FF2B5EF4-FFF2-40B4-BE49-F238E27FC236}">
                <a16:creationId xmlns:a16="http://schemas.microsoft.com/office/drawing/2014/main" id="{421FF438-E4E8-4643-BCB3-4A1C12429042}"/>
              </a:ext>
            </a:extLst>
          </p:cNvPr>
          <p:cNvSpPr>
            <a:spLocks noGrp="1"/>
          </p:cNvSpPr>
          <p:nvPr>
            <p:ph type="body" idx="34" hasCustomPrompt="1"/>
          </p:nvPr>
        </p:nvSpPr>
        <p:spPr>
          <a:xfrm>
            <a:off x="3849262" y="5668583"/>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33" name="Picture Placeholder 10">
            <a:extLst>
              <a:ext uri="{FF2B5EF4-FFF2-40B4-BE49-F238E27FC236}">
                <a16:creationId xmlns:a16="http://schemas.microsoft.com/office/drawing/2014/main" id="{E029C5CA-EDDA-4BF9-9051-8B09E98EE1E2}"/>
              </a:ext>
            </a:extLst>
          </p:cNvPr>
          <p:cNvSpPr>
            <a:spLocks noGrp="1"/>
          </p:cNvSpPr>
          <p:nvPr>
            <p:ph type="pic" sz="quarter" idx="38"/>
          </p:nvPr>
        </p:nvSpPr>
        <p:spPr>
          <a:xfrm>
            <a:off x="6655584"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60" name="Text Placeholder 2">
            <a:extLst>
              <a:ext uri="{FF2B5EF4-FFF2-40B4-BE49-F238E27FC236}">
                <a16:creationId xmlns:a16="http://schemas.microsoft.com/office/drawing/2014/main" id="{D4FEDD19-A7BA-45BB-93A0-F1E896C9F26D}"/>
              </a:ext>
            </a:extLst>
          </p:cNvPr>
          <p:cNvSpPr>
            <a:spLocks noGrp="1"/>
          </p:cNvSpPr>
          <p:nvPr>
            <p:ph type="body" idx="31" hasCustomPrompt="1"/>
          </p:nvPr>
        </p:nvSpPr>
        <p:spPr>
          <a:xfrm>
            <a:off x="6339926"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4" name="Text Placeholder 2">
            <a:extLst>
              <a:ext uri="{FF2B5EF4-FFF2-40B4-BE49-F238E27FC236}">
                <a16:creationId xmlns:a16="http://schemas.microsoft.com/office/drawing/2014/main" id="{A12F0175-7AEE-46B1-9590-D4A427680DC7}"/>
              </a:ext>
            </a:extLst>
          </p:cNvPr>
          <p:cNvSpPr>
            <a:spLocks noGrp="1"/>
          </p:cNvSpPr>
          <p:nvPr>
            <p:ph type="body" idx="35" hasCustomPrompt="1"/>
          </p:nvPr>
        </p:nvSpPr>
        <p:spPr>
          <a:xfrm>
            <a:off x="6339926" y="5668583"/>
            <a:ext cx="1813474"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58" name="Picture Placeholder 10">
            <a:extLst>
              <a:ext uri="{FF2B5EF4-FFF2-40B4-BE49-F238E27FC236}">
                <a16:creationId xmlns:a16="http://schemas.microsoft.com/office/drawing/2014/main" id="{622ED9F4-EB9B-4588-8501-BFECB846EE73}"/>
              </a:ext>
            </a:extLst>
          </p:cNvPr>
          <p:cNvSpPr>
            <a:spLocks noGrp="1"/>
          </p:cNvSpPr>
          <p:nvPr>
            <p:ph type="pic" sz="quarter" idx="29"/>
          </p:nvPr>
        </p:nvSpPr>
        <p:spPr>
          <a:xfrm>
            <a:off x="9136814"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61" name="Text Placeholder 2">
            <a:extLst>
              <a:ext uri="{FF2B5EF4-FFF2-40B4-BE49-F238E27FC236}">
                <a16:creationId xmlns:a16="http://schemas.microsoft.com/office/drawing/2014/main" id="{5026D39F-46AB-4680-9A52-F367344A3531}"/>
              </a:ext>
            </a:extLst>
          </p:cNvPr>
          <p:cNvSpPr>
            <a:spLocks noGrp="1"/>
          </p:cNvSpPr>
          <p:nvPr>
            <p:ph type="body" idx="32" hasCustomPrompt="1"/>
          </p:nvPr>
        </p:nvSpPr>
        <p:spPr>
          <a:xfrm>
            <a:off x="8759806"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5" name="Text Placeholder 2">
            <a:extLst>
              <a:ext uri="{FF2B5EF4-FFF2-40B4-BE49-F238E27FC236}">
                <a16:creationId xmlns:a16="http://schemas.microsoft.com/office/drawing/2014/main" id="{04E11FE2-6320-4E8C-A5B3-8104AF329ADA}"/>
              </a:ext>
            </a:extLst>
          </p:cNvPr>
          <p:cNvSpPr>
            <a:spLocks noGrp="1"/>
          </p:cNvSpPr>
          <p:nvPr>
            <p:ph type="body" idx="36" hasCustomPrompt="1"/>
          </p:nvPr>
        </p:nvSpPr>
        <p:spPr>
          <a:xfrm>
            <a:off x="8744480" y="5668583"/>
            <a:ext cx="1844126"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solidFill>
                  <a:srgbClr val="898989"/>
                </a:solidFill>
              </a:defRPr>
            </a:lvl1pPr>
          </a:lstStyle>
          <a:p>
            <a:r>
              <a:rPr lang="en-US" dirty="0"/>
              <a:t>2023</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solidFill>
                  <a:srgbClr val="898989"/>
                </a:solidFill>
              </a:defRPr>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solidFill>
                  <a:srgbClr val="898989"/>
                </a:solidFill>
              </a:defRPr>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85712064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mart Art">
    <p:bg>
      <p:bgRef idx="1001">
        <a:schemeClr val="bg1"/>
      </p:bgRef>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786F69D-D4FA-4075-A7EC-8D31A184F630}"/>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0" name="Straight Connector 9">
              <a:extLst>
                <a:ext uri="{FF2B5EF4-FFF2-40B4-BE49-F238E27FC236}">
                  <a16:creationId xmlns:a16="http://schemas.microsoft.com/office/drawing/2014/main" id="{66988B2D-0240-4256-8268-4B9FF1E72363}"/>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EEAAE1-3D04-41C3-B2D2-B3BEF34C3B2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7" name="SmartArt Placeholder 6">
            <a:extLst>
              <a:ext uri="{FF2B5EF4-FFF2-40B4-BE49-F238E27FC236}">
                <a16:creationId xmlns:a16="http://schemas.microsoft.com/office/drawing/2014/main" id="{156CA116-0F6E-4EE9-B34F-03BA07161A7A}"/>
              </a:ext>
            </a:extLst>
          </p:cNvPr>
          <p:cNvSpPr>
            <a:spLocks noGrp="1"/>
          </p:cNvSpPr>
          <p:nvPr>
            <p:ph type="dgm" sz="quarter" idx="15"/>
          </p:nvPr>
        </p:nvSpPr>
        <p:spPr>
          <a:xfrm>
            <a:off x="838200" y="2111375"/>
            <a:ext cx="10515600" cy="3744913"/>
          </a:xfrm>
        </p:spPr>
        <p:txBody>
          <a:bodyPr/>
          <a:lstStyle/>
          <a:p>
            <a:r>
              <a:rPr lang="en-US"/>
              <a:t>Click icon to add SmartArt graphic</a:t>
            </a:r>
            <a:endParaRPr lang="en-US" dirty="0"/>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dirty="0"/>
              <a:t>2023</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6831155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12" name="Graphic 10">
            <a:extLst>
              <a:ext uri="{FF2B5EF4-FFF2-40B4-BE49-F238E27FC236}">
                <a16:creationId xmlns:a16="http://schemas.microsoft.com/office/drawing/2014/main" id="{9D2AF524-D4B4-4A3A-9CE4-EDAFE1D5A37B}"/>
              </a:ext>
              <a:ext uri="{C183D7F6-B498-43B3-948B-1728B52AA6E4}">
                <adec:decorative xmlns:adec="http://schemas.microsoft.com/office/drawing/2017/decorative" val="1"/>
              </a:ext>
            </a:extLst>
          </p:cNvPr>
          <p:cNvSpPr/>
          <p:nvPr/>
        </p:nvSpPr>
        <p:spPr>
          <a:xfrm>
            <a:off x="2113884" y="0"/>
            <a:ext cx="10078116" cy="6858000"/>
          </a:xfrm>
          <a:custGeom>
            <a:avLst/>
            <a:gdLst>
              <a:gd name="connsiteX0" fmla="*/ 3793236 w 10078116"/>
              <a:gd name="connsiteY0" fmla="*/ 6858000 h 6858000"/>
              <a:gd name="connsiteX1" fmla="*/ 0 w 10078116"/>
              <a:gd name="connsiteY1" fmla="*/ 0 h 6858000"/>
              <a:gd name="connsiteX2" fmla="*/ 10078116 w 10078116"/>
              <a:gd name="connsiteY2" fmla="*/ 0 h 6858000"/>
              <a:gd name="connsiteX3" fmla="*/ 10078116 w 1007811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078116" h="6858000">
                <a:moveTo>
                  <a:pt x="3793236" y="6858000"/>
                </a:moveTo>
                <a:lnTo>
                  <a:pt x="0" y="0"/>
                </a:lnTo>
                <a:lnTo>
                  <a:pt x="10078116" y="0"/>
                </a:lnTo>
                <a:lnTo>
                  <a:pt x="10078116" y="6858000"/>
                </a:lnTo>
                <a:close/>
              </a:path>
            </a:pathLst>
          </a:custGeom>
          <a:solidFill>
            <a:schemeClr val="accent1"/>
          </a:solid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E3987A5-99A6-4B33-BAAF-53159635382E}"/>
              </a:ext>
            </a:extLst>
          </p:cNvPr>
          <p:cNvSpPr>
            <a:spLocks noGrp="1"/>
          </p:cNvSpPr>
          <p:nvPr>
            <p:ph type="title" hasCustomPrompt="1"/>
          </p:nvPr>
        </p:nvSpPr>
        <p:spPr>
          <a:xfrm>
            <a:off x="838200" y="5509419"/>
            <a:ext cx="4082142" cy="585788"/>
          </a:xfrm>
        </p:spPr>
        <p:txBody>
          <a:bodyPr>
            <a:normAutofit/>
          </a:bodyPr>
          <a:lstStyle>
            <a:lvl1pPr>
              <a:defRPr lang="en-US" sz="2800" kern="1200" spc="150" baseline="0" dirty="0">
                <a:solidFill>
                  <a:schemeClr val="tx1"/>
                </a:solidFill>
                <a:latin typeface="+mj-lt"/>
                <a:ea typeface="+mj-ea"/>
                <a:cs typeface="+mj-cs"/>
              </a:defRPr>
            </a:lvl1pPr>
          </a:lstStyle>
          <a:p>
            <a:r>
              <a:rPr lang="en-US"/>
              <a:t>CLICK TO EDIT TITLE</a:t>
            </a:r>
          </a:p>
        </p:txBody>
      </p:sp>
      <p:sp>
        <p:nvSpPr>
          <p:cNvPr id="16" name="Text Placeholder 15">
            <a:extLst>
              <a:ext uri="{FF2B5EF4-FFF2-40B4-BE49-F238E27FC236}">
                <a16:creationId xmlns:a16="http://schemas.microsoft.com/office/drawing/2014/main" id="{3BABF6CA-407C-4BF0-8234-1321A676E756}"/>
              </a:ext>
            </a:extLst>
          </p:cNvPr>
          <p:cNvSpPr>
            <a:spLocks noGrp="1"/>
          </p:cNvSpPr>
          <p:nvPr>
            <p:ph type="body" sz="quarter" idx="13"/>
          </p:nvPr>
        </p:nvSpPr>
        <p:spPr>
          <a:xfrm>
            <a:off x="166074" y="1507772"/>
            <a:ext cx="2141764" cy="514350"/>
          </a:xfrm>
        </p:spPr>
        <p:txBody>
          <a:bodyPr anchor="ctr">
            <a:normAutofit/>
          </a:bodyPr>
          <a:lstStyle>
            <a:lvl1pPr marL="0" indent="0" algn="r">
              <a:buNone/>
              <a:defRPr sz="2000"/>
            </a:lvl1pPr>
          </a:lstStyle>
          <a:p>
            <a:pPr lvl="0"/>
            <a:r>
              <a:rPr lang="en-US"/>
              <a:t>Click to edit Master text styles</a:t>
            </a:r>
          </a:p>
        </p:txBody>
      </p:sp>
      <p:sp>
        <p:nvSpPr>
          <p:cNvPr id="17" name="Text Placeholder 15">
            <a:extLst>
              <a:ext uri="{FF2B5EF4-FFF2-40B4-BE49-F238E27FC236}">
                <a16:creationId xmlns:a16="http://schemas.microsoft.com/office/drawing/2014/main" id="{76D8129B-5B68-421C-968C-3663C86EFC7C}"/>
              </a:ext>
            </a:extLst>
          </p:cNvPr>
          <p:cNvSpPr>
            <a:spLocks noGrp="1"/>
          </p:cNvSpPr>
          <p:nvPr>
            <p:ph type="body" sz="quarter" idx="14"/>
          </p:nvPr>
        </p:nvSpPr>
        <p:spPr>
          <a:xfrm>
            <a:off x="732131" y="2584097"/>
            <a:ext cx="2141764" cy="514350"/>
          </a:xfrm>
        </p:spPr>
        <p:txBody>
          <a:bodyPr anchor="ctr">
            <a:normAutofit/>
          </a:bodyPr>
          <a:lstStyle>
            <a:lvl1pPr marL="0" indent="0" algn="r">
              <a:buNone/>
              <a:defRPr sz="2000"/>
            </a:lvl1pPr>
          </a:lstStyle>
          <a:p>
            <a:pPr lvl="0"/>
            <a:r>
              <a:rPr lang="en-US"/>
              <a:t>Click to edit Master text styles</a:t>
            </a:r>
          </a:p>
        </p:txBody>
      </p:sp>
      <p:sp>
        <p:nvSpPr>
          <p:cNvPr id="18" name="Text Placeholder 15">
            <a:extLst>
              <a:ext uri="{FF2B5EF4-FFF2-40B4-BE49-F238E27FC236}">
                <a16:creationId xmlns:a16="http://schemas.microsoft.com/office/drawing/2014/main" id="{6C741DCA-8EBD-44F5-9D38-E938A628ADCD}"/>
              </a:ext>
            </a:extLst>
          </p:cNvPr>
          <p:cNvSpPr>
            <a:spLocks noGrp="1"/>
          </p:cNvSpPr>
          <p:nvPr>
            <p:ph type="body" sz="quarter" idx="15"/>
          </p:nvPr>
        </p:nvSpPr>
        <p:spPr>
          <a:xfrm>
            <a:off x="1338556" y="3660422"/>
            <a:ext cx="2141764" cy="514350"/>
          </a:xfrm>
        </p:spPr>
        <p:txBody>
          <a:bodyPr anchor="ctr">
            <a:normAutofit/>
          </a:bodyPr>
          <a:lstStyle>
            <a:lvl1pPr marL="0" indent="0" algn="r">
              <a:buNone/>
              <a:defRPr sz="2000"/>
            </a:lvl1pPr>
          </a:lstStyle>
          <a:p>
            <a:pPr lvl="0"/>
            <a:r>
              <a:rPr lang="en-US"/>
              <a:t>Click to edit Master text styles</a:t>
            </a:r>
          </a:p>
        </p:txBody>
      </p:sp>
      <p:sp>
        <p:nvSpPr>
          <p:cNvPr id="19" name="Text Placeholder 15">
            <a:extLst>
              <a:ext uri="{FF2B5EF4-FFF2-40B4-BE49-F238E27FC236}">
                <a16:creationId xmlns:a16="http://schemas.microsoft.com/office/drawing/2014/main" id="{5C43C6B1-A1BD-4A90-8B4B-F361C1BEDD26}"/>
              </a:ext>
            </a:extLst>
          </p:cNvPr>
          <p:cNvSpPr>
            <a:spLocks noGrp="1"/>
          </p:cNvSpPr>
          <p:nvPr>
            <p:ph type="body" sz="quarter" idx="16"/>
          </p:nvPr>
        </p:nvSpPr>
        <p:spPr>
          <a:xfrm>
            <a:off x="1922756" y="4736748"/>
            <a:ext cx="2141764" cy="514350"/>
          </a:xfrm>
        </p:spPr>
        <p:txBody>
          <a:bodyPr anchor="ctr">
            <a:normAutofit/>
          </a:bodyPr>
          <a:lstStyle>
            <a:lvl1pPr marL="0" indent="0" algn="r">
              <a:buNone/>
              <a:defRPr sz="2000"/>
            </a:lvl1pPr>
          </a:lstStyle>
          <a:p>
            <a:pPr lvl="0"/>
            <a:r>
              <a:rPr lang="en-US"/>
              <a:t>Click to edit Master text styles</a:t>
            </a:r>
          </a:p>
        </p:txBody>
      </p:sp>
      <p:sp>
        <p:nvSpPr>
          <p:cNvPr id="34" name="Text Placeholder 15">
            <a:extLst>
              <a:ext uri="{FF2B5EF4-FFF2-40B4-BE49-F238E27FC236}">
                <a16:creationId xmlns:a16="http://schemas.microsoft.com/office/drawing/2014/main" id="{0C66E1BD-33F0-4B94-BF94-CD4698F85C3D}"/>
              </a:ext>
            </a:extLst>
          </p:cNvPr>
          <p:cNvSpPr>
            <a:spLocks noGrp="1"/>
          </p:cNvSpPr>
          <p:nvPr>
            <p:ph type="body" sz="quarter" idx="17" hasCustomPrompt="1"/>
          </p:nvPr>
        </p:nvSpPr>
        <p:spPr>
          <a:xfrm>
            <a:off x="4401536" y="1613528"/>
            <a:ext cx="5102680" cy="1010842"/>
          </a:xfrm>
        </p:spPr>
        <p:txBody>
          <a:bodyPr anchor="t">
            <a:normAutofit/>
          </a:bodyPr>
          <a:lstStyle>
            <a:lvl1pPr marL="0" indent="0" algn="l">
              <a:lnSpc>
                <a:spcPct val="100000"/>
              </a:lnSpc>
              <a:buNone/>
              <a:defRPr sz="1400" spc="50" baseline="0"/>
            </a:lvl1pPr>
          </a:lstStyle>
          <a:p>
            <a:pPr lvl="0"/>
            <a:r>
              <a:rPr lang="en-US" dirty="0"/>
              <a:t>Click to edit master text style</a:t>
            </a:r>
          </a:p>
        </p:txBody>
      </p:sp>
      <p:sp>
        <p:nvSpPr>
          <p:cNvPr id="35" name="Text Placeholder 15">
            <a:extLst>
              <a:ext uri="{FF2B5EF4-FFF2-40B4-BE49-F238E27FC236}">
                <a16:creationId xmlns:a16="http://schemas.microsoft.com/office/drawing/2014/main" id="{2D4661B1-6559-407A-9AEC-A46A0570AE8F}"/>
              </a:ext>
            </a:extLst>
          </p:cNvPr>
          <p:cNvSpPr>
            <a:spLocks noGrp="1"/>
          </p:cNvSpPr>
          <p:nvPr>
            <p:ph type="body" sz="quarter" idx="18" hasCustomPrompt="1"/>
          </p:nvPr>
        </p:nvSpPr>
        <p:spPr>
          <a:xfrm>
            <a:off x="4986029" y="2682564"/>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6" name="Text Placeholder 15">
            <a:extLst>
              <a:ext uri="{FF2B5EF4-FFF2-40B4-BE49-F238E27FC236}">
                <a16:creationId xmlns:a16="http://schemas.microsoft.com/office/drawing/2014/main" id="{DCC983F7-6A25-42C0-811C-EA32138C5B80}"/>
              </a:ext>
            </a:extLst>
          </p:cNvPr>
          <p:cNvSpPr>
            <a:spLocks noGrp="1"/>
          </p:cNvSpPr>
          <p:nvPr>
            <p:ph type="body" sz="quarter" idx="19" hasCustomPrompt="1"/>
          </p:nvPr>
        </p:nvSpPr>
        <p:spPr>
          <a:xfrm>
            <a:off x="5576938" y="3755394"/>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7" name="Text Placeholder 15">
            <a:extLst>
              <a:ext uri="{FF2B5EF4-FFF2-40B4-BE49-F238E27FC236}">
                <a16:creationId xmlns:a16="http://schemas.microsoft.com/office/drawing/2014/main" id="{E83DA0EB-27DD-416A-8DA5-4AFDC8587E5C}"/>
              </a:ext>
            </a:extLst>
          </p:cNvPr>
          <p:cNvSpPr>
            <a:spLocks noGrp="1"/>
          </p:cNvSpPr>
          <p:nvPr>
            <p:ph type="body" sz="quarter" idx="20" hasCustomPrompt="1"/>
          </p:nvPr>
        </p:nvSpPr>
        <p:spPr>
          <a:xfrm>
            <a:off x="6175280" y="4824430"/>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5" name="Date Placeholder 4">
            <a:extLst>
              <a:ext uri="{FF2B5EF4-FFF2-40B4-BE49-F238E27FC236}">
                <a16:creationId xmlns:a16="http://schemas.microsoft.com/office/drawing/2014/main" id="{874DC36F-5D3E-439D-80B5-32633FC34434}"/>
              </a:ext>
            </a:extLst>
          </p:cNvPr>
          <p:cNvSpPr>
            <a:spLocks noGrp="1"/>
          </p:cNvSpPr>
          <p:nvPr>
            <p:ph type="dt" sz="half" idx="10"/>
          </p:nvPr>
        </p:nvSpPr>
        <p:spPr/>
        <p:txBody>
          <a:bodyPr/>
          <a:lstStyle>
            <a:lvl1pPr>
              <a:defRPr sz="900">
                <a:solidFill>
                  <a:srgbClr val="898989"/>
                </a:solidFill>
              </a:defRPr>
            </a:lvl1pPr>
          </a:lstStyle>
          <a:p>
            <a:r>
              <a:rPr lang="en-US" dirty="0"/>
              <a:t>2023</a:t>
            </a:r>
          </a:p>
        </p:txBody>
      </p:sp>
      <p:sp>
        <p:nvSpPr>
          <p:cNvPr id="6" name="Footer Placeholder 5">
            <a:extLst>
              <a:ext uri="{FF2B5EF4-FFF2-40B4-BE49-F238E27FC236}">
                <a16:creationId xmlns:a16="http://schemas.microsoft.com/office/drawing/2014/main" id="{6C710A8A-CEC9-4787-A745-C28DD965F7DD}"/>
              </a:ext>
            </a:extLst>
          </p:cNvPr>
          <p:cNvSpPr>
            <a:spLocks noGrp="1"/>
          </p:cNvSpPr>
          <p:nvPr>
            <p:ph type="ftr" sz="quarter" idx="11"/>
          </p:nvPr>
        </p:nvSpPr>
        <p:spPr>
          <a:xfrm>
            <a:off x="6749143" y="6356350"/>
            <a:ext cx="3775981" cy="365125"/>
          </a:xfrm>
        </p:spPr>
        <p:txBody>
          <a:bodyPr/>
          <a:lstStyle>
            <a:lvl1pPr>
              <a:defRPr sz="900"/>
            </a:lvl1pPr>
          </a:lstStyle>
          <a:p>
            <a:r>
              <a:rPr lang="en-US" dirty="0"/>
              <a:t>PRESENTATION TITLE</a:t>
            </a:r>
          </a:p>
        </p:txBody>
      </p:sp>
      <p:sp>
        <p:nvSpPr>
          <p:cNvPr id="7" name="Slide Number Placeholder 6">
            <a:extLst>
              <a:ext uri="{FF2B5EF4-FFF2-40B4-BE49-F238E27FC236}">
                <a16:creationId xmlns:a16="http://schemas.microsoft.com/office/drawing/2014/main" id="{4162BD04-8F01-472A-9456-4702A2218BB5}"/>
              </a:ext>
            </a:extLst>
          </p:cNvPr>
          <p:cNvSpPr>
            <a:spLocks noGrp="1"/>
          </p:cNvSpPr>
          <p:nvPr>
            <p:ph type="sldNum" sz="quarter" idx="12"/>
          </p:nvPr>
        </p:nvSpPr>
        <p:spPr>
          <a:xfrm>
            <a:off x="10810874" y="6356350"/>
            <a:ext cx="542925" cy="365125"/>
          </a:xfrm>
        </p:spPr>
        <p:txBody>
          <a:bodyPr/>
          <a:lstStyle>
            <a:lvl1pPr>
              <a:defRPr sz="900"/>
            </a:lvl1pPr>
          </a:lstStyle>
          <a:p>
            <a:fld id="{A49DFD55-3C28-40EF-9E31-A92D2E4017FF}" type="slidenum">
              <a:rPr lang="en-US" smtClean="0"/>
              <a:pPr/>
              <a:t>‹#›</a:t>
            </a:fld>
            <a:endParaRPr lang="en-US" dirty="0"/>
          </a:p>
        </p:txBody>
      </p:sp>
      <p:cxnSp>
        <p:nvCxnSpPr>
          <p:cNvPr id="3" name="Straight Connector 2">
            <a:extLst>
              <a:ext uri="{FF2B5EF4-FFF2-40B4-BE49-F238E27FC236}">
                <a16:creationId xmlns:a16="http://schemas.microsoft.com/office/drawing/2014/main" id="{D3795F91-C721-4363-956D-756673AE7957}"/>
              </a:ext>
              <a:ext uri="{C183D7F6-B498-43B3-948B-1728B52AA6E4}">
                <adec:decorative xmlns:adec="http://schemas.microsoft.com/office/drawing/2017/decorative" val="1"/>
              </a:ext>
            </a:extLst>
          </p:cNvPr>
          <p:cNvCxnSpPr>
            <a:cxnSpLocks/>
          </p:cNvCxnSpPr>
          <p:nvPr userDrawn="1"/>
        </p:nvCxnSpPr>
        <p:spPr>
          <a:xfrm>
            <a:off x="4353515" y="502393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4" name="Straight Connector 3">
            <a:extLst>
              <a:ext uri="{FF2B5EF4-FFF2-40B4-BE49-F238E27FC236}">
                <a16:creationId xmlns:a16="http://schemas.microsoft.com/office/drawing/2014/main" id="{8AC14461-E27D-413D-B31A-47B74646AF25}"/>
              </a:ext>
              <a:ext uri="{C183D7F6-B498-43B3-948B-1728B52AA6E4}">
                <adec:decorative xmlns:adec="http://schemas.microsoft.com/office/drawing/2017/decorative" val="1"/>
              </a:ext>
            </a:extLst>
          </p:cNvPr>
          <p:cNvCxnSpPr>
            <a:cxnSpLocks/>
          </p:cNvCxnSpPr>
          <p:nvPr userDrawn="1"/>
        </p:nvCxnSpPr>
        <p:spPr>
          <a:xfrm>
            <a:off x="3759917" y="3948451"/>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8" name="Straight Connector 7">
            <a:extLst>
              <a:ext uri="{FF2B5EF4-FFF2-40B4-BE49-F238E27FC236}">
                <a16:creationId xmlns:a16="http://schemas.microsoft.com/office/drawing/2014/main" id="{4D6AEA4C-7710-4829-BA87-8DD77F15932C}"/>
              </a:ext>
              <a:ext uri="{C183D7F6-B498-43B3-948B-1728B52AA6E4}">
                <adec:decorative xmlns:adec="http://schemas.microsoft.com/office/drawing/2017/decorative" val="1"/>
              </a:ext>
            </a:extLst>
          </p:cNvPr>
          <p:cNvCxnSpPr>
            <a:cxnSpLocks/>
          </p:cNvCxnSpPr>
          <p:nvPr userDrawn="1"/>
        </p:nvCxnSpPr>
        <p:spPr>
          <a:xfrm>
            <a:off x="3173453" y="2872686"/>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9" name="Straight Connector 8">
            <a:extLst>
              <a:ext uri="{FF2B5EF4-FFF2-40B4-BE49-F238E27FC236}">
                <a16:creationId xmlns:a16="http://schemas.microsoft.com/office/drawing/2014/main" id="{E9BD473E-6203-491C-87AC-54AC0AB23333}"/>
              </a:ext>
              <a:ext uri="{C183D7F6-B498-43B3-948B-1728B52AA6E4}">
                <adec:decorative xmlns:adec="http://schemas.microsoft.com/office/drawing/2017/decorative" val="1"/>
              </a:ext>
            </a:extLst>
          </p:cNvPr>
          <p:cNvCxnSpPr>
            <a:cxnSpLocks/>
          </p:cNvCxnSpPr>
          <p:nvPr userDrawn="1"/>
        </p:nvCxnSpPr>
        <p:spPr>
          <a:xfrm>
            <a:off x="2586263" y="179608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165259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892177"/>
            <a:ext cx="8421688" cy="1325563"/>
          </a:xfrm>
        </p:spPr>
        <p:txBody>
          <a:bodyPr>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76936"/>
            <a:ext cx="3924300"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2933700" y="3834606"/>
            <a:ext cx="3924300"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76936"/>
            <a:ext cx="3943627"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7410173" y="3834606"/>
            <a:ext cx="3943627"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2023</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pic>
        <p:nvPicPr>
          <p:cNvPr id="11" name="Graphic 10">
            <a:extLst>
              <a:ext uri="{FF2B5EF4-FFF2-40B4-BE49-F238E27FC236}">
                <a16:creationId xmlns:a16="http://schemas.microsoft.com/office/drawing/2014/main" id="{EE24E1DB-1F20-4C28-8069-D9219D1F8BB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25785" y="0"/>
            <a:ext cx="4368030" cy="391239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43104" y="2776936"/>
            <a:ext cx="2882475"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1243104"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4647665" y="2776936"/>
            <a:ext cx="2896671"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4647665" y="3834606"/>
            <a:ext cx="2896671"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8066421" y="2776936"/>
            <a:ext cx="2882475"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8066421"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2023</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grpSp>
        <p:nvGrpSpPr>
          <p:cNvPr id="10" name="Group 9">
            <a:extLst>
              <a:ext uri="{FF2B5EF4-FFF2-40B4-BE49-F238E27FC236}">
                <a16:creationId xmlns:a16="http://schemas.microsoft.com/office/drawing/2014/main" id="{B2368EF4-1233-48C7-8DB5-75844BFCD594}"/>
              </a:ext>
              <a:ext uri="{C183D7F6-B498-43B3-948B-1728B52AA6E4}">
                <adec:decorative xmlns:adec="http://schemas.microsoft.com/office/drawing/2017/decorative" val="1"/>
              </a:ext>
            </a:extLst>
          </p:cNvPr>
          <p:cNvGrpSpPr/>
          <p:nvPr userDrawn="1"/>
        </p:nvGrpSpPr>
        <p:grpSpPr>
          <a:xfrm>
            <a:off x="0" y="0"/>
            <a:ext cx="2238376" cy="3105150"/>
            <a:chOff x="0" y="0"/>
            <a:chExt cx="2238376" cy="3105150"/>
          </a:xfrm>
        </p:grpSpPr>
        <p:cxnSp>
          <p:nvCxnSpPr>
            <p:cNvPr id="16" name="Straight Connector 15">
              <a:extLst>
                <a:ext uri="{FF2B5EF4-FFF2-40B4-BE49-F238E27FC236}">
                  <a16:creationId xmlns:a16="http://schemas.microsoft.com/office/drawing/2014/main" id="{463D7850-C2A6-43CE-BBE4-8E81A0A593BF}"/>
                </a:ext>
              </a:extLst>
            </p:cNvPr>
            <p:cNvCxnSpPr>
              <a:cxnSpLocks/>
            </p:cNvCxnSpPr>
            <p:nvPr userDrawn="1"/>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AD3E03-2E3B-440C-9105-6F9D33006D66}"/>
                </a:ext>
              </a:extLst>
            </p:cNvPr>
            <p:cNvCxnSpPr>
              <a:cxnSpLocks/>
            </p:cNvCxnSpPr>
            <p:nvPr userDrawn="1"/>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1889671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5" y="1671639"/>
            <a:ext cx="5111750"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5476875" y="3660774"/>
            <a:ext cx="5111750" cy="1525588"/>
          </a:xfrm>
        </p:spPr>
        <p:txBody>
          <a:bodyPr>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4" name="Group 3">
            <a:extLst>
              <a:ext uri="{FF2B5EF4-FFF2-40B4-BE49-F238E27FC236}">
                <a16:creationId xmlns:a16="http://schemas.microsoft.com/office/drawing/2014/main" id="{D74AA03A-263D-4B5F-B05B-7D6923A9A4D3}"/>
              </a:ext>
            </a:extLst>
          </p:cNvPr>
          <p:cNvGrpSpPr/>
          <p:nvPr userDrawn="1"/>
        </p:nvGrpSpPr>
        <p:grpSpPr>
          <a:xfrm>
            <a:off x="0" y="0"/>
            <a:ext cx="4762501" cy="5186363"/>
            <a:chOff x="0" y="0"/>
            <a:chExt cx="4762501" cy="5186363"/>
          </a:xfrm>
        </p:grpSpPr>
        <p:cxnSp>
          <p:nvCxnSpPr>
            <p:cNvPr id="23" name="Straight Connector 22">
              <a:extLst>
                <a:ext uri="{FF2B5EF4-FFF2-40B4-BE49-F238E27FC236}">
                  <a16:creationId xmlns:a16="http://schemas.microsoft.com/office/drawing/2014/main" id="{D87F08D6-2CA7-4A5A-BE34-07113DCA535D}"/>
                </a:ext>
              </a:extLst>
            </p:cNvPr>
            <p:cNvCxnSpPr>
              <a:cxnSpLocks/>
            </p:cNvCxnSpPr>
            <p:nvPr userDrawn="1"/>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768C87F-B9C3-4DFF-8454-F3F52CE4346B}"/>
                </a:ext>
              </a:extLst>
            </p:cNvPr>
            <p:cNvCxnSpPr>
              <a:cxnSpLocks/>
            </p:cNvCxnSpPr>
            <p:nvPr userDrawn="1"/>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Date Placehold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a:lstStyle>
            <a:lvl1pPr>
              <a:defRPr sz="900"/>
            </a:lvl1pPr>
          </a:lstStyle>
          <a:p>
            <a:r>
              <a:rPr lang="en-US" dirty="0"/>
              <a:t>2023</a:t>
            </a:r>
          </a:p>
        </p:txBody>
      </p:sp>
      <p:sp>
        <p:nvSpPr>
          <p:cNvPr id="22" name="Footer Placehold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a:lstStyle>
            <a:lvl1pPr>
              <a:defRPr sz="900"/>
            </a:lvl1pPr>
          </a:lstStyle>
          <a:p>
            <a:r>
              <a:rPr lang="en-US" dirty="0"/>
              <a:t>PRESENTATION TITLE</a:t>
            </a:r>
          </a:p>
        </p:txBody>
      </p:sp>
      <p:sp>
        <p:nvSpPr>
          <p:cNvPr id="24" name="Slide Number Placehold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600" spc="150" baseline="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4267200" y="3238103"/>
            <a:ext cx="4179570" cy="1371997"/>
          </a:xfrm>
        </p:spPr>
        <p:txBody>
          <a:bodyPr>
            <a:normAutofit/>
          </a:bodyPr>
          <a:lstStyle>
            <a:lvl1pPr marL="0" indent="0" algn="l">
              <a:lnSpc>
                <a:spcPct val="150000"/>
              </a:lnSpc>
              <a:buNone/>
              <a:defRPr sz="14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Graphic 5">
            <a:extLst>
              <a:ext uri="{FF2B5EF4-FFF2-40B4-BE49-F238E27FC236}">
                <a16:creationId xmlns:a16="http://schemas.microsoft.com/office/drawing/2014/main" id="{ED3361C9-310A-4255-A94E-B77588962DA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3176938" cy="6858000"/>
          </a:xfrm>
          <a:prstGeom prst="rect">
            <a:avLst/>
          </a:prstGeom>
        </p:spPr>
      </p:pic>
      <p:sp>
        <p:nvSpPr>
          <p:cNvPr id="9" name="Date Placeholder 6">
            <a:extLst>
              <a:ext uri="{FF2B5EF4-FFF2-40B4-BE49-F238E27FC236}">
                <a16:creationId xmlns:a16="http://schemas.microsoft.com/office/drawing/2014/main" id="{BF358517-D7B7-40D0-A9D0-B650C80898AC}"/>
              </a:ext>
            </a:extLst>
          </p:cNvPr>
          <p:cNvSpPr>
            <a:spLocks noGrp="1"/>
          </p:cNvSpPr>
          <p:nvPr>
            <p:ph type="dt" sz="half" idx="10"/>
          </p:nvPr>
        </p:nvSpPr>
        <p:spPr>
          <a:xfrm>
            <a:off x="4267200" y="6356350"/>
            <a:ext cx="1774371" cy="365125"/>
          </a:xfrm>
        </p:spPr>
        <p:txBody>
          <a:bodyPr/>
          <a:lstStyle>
            <a:lvl1pPr>
              <a:defRPr sz="900"/>
            </a:lvl1pPr>
          </a:lstStyle>
          <a:p>
            <a:r>
              <a:rPr lang="en-US" dirty="0"/>
              <a:t>2023</a:t>
            </a:r>
          </a:p>
        </p:txBody>
      </p:sp>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6479721" y="6356350"/>
            <a:ext cx="2661557" cy="365125"/>
          </a:xfrm>
        </p:spPr>
        <p:txBody>
          <a:bodyPr/>
          <a:lstStyle>
            <a:lvl1pPr>
              <a:defRPr sz="900"/>
            </a:lvl1pPr>
          </a:lstStyle>
          <a:p>
            <a:r>
              <a:rPr lang="en-US" dirty="0"/>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129114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2023</a:t>
            </a:r>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Cross Examining Expert Witnesses</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DFD55-3C28-40EF-9E31-A92D2E4017FF}" type="slidenum">
              <a:rPr lang="en-US" smtClean="0"/>
              <a:t>‹#›</a:t>
            </a:fld>
            <a:endParaRPr lang="en-US" dirty="0"/>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1" r:id="rId4"/>
    <p:sldLayoutId id="2147483666" r:id="rId5"/>
    <p:sldLayoutId id="2147483667" r:id="rId6"/>
    <p:sldLayoutId id="2147483654" r:id="rId7"/>
    <p:sldLayoutId id="2147483663" r:id="rId8"/>
    <p:sldLayoutId id="2147483662" r:id="rId9"/>
    <p:sldLayoutId id="2147483668" r:id="rId10"/>
    <p:sldLayoutId id="2147483652" r:id="rId11"/>
    <p:sldLayoutId id="2147483653" r:id="rId12"/>
    <p:sldLayoutId id="2147483660" r:id="rId13"/>
    <p:sldLayoutId id="2147483664" r:id="rId14"/>
    <p:sldLayoutId id="2147483665" r:id="rId15"/>
  </p:sldLayoutIdLst>
  <p:hf hdr="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75451-6A4B-484B-9ED1-353CCE25B0F4}"/>
              </a:ext>
            </a:extLst>
          </p:cNvPr>
          <p:cNvSpPr>
            <a:spLocks noGrp="1"/>
          </p:cNvSpPr>
          <p:nvPr>
            <p:ph type="ctrTitle"/>
          </p:nvPr>
        </p:nvSpPr>
        <p:spPr>
          <a:xfrm>
            <a:off x="6416040" y="4434840"/>
            <a:ext cx="4941771" cy="1122202"/>
          </a:xfrm>
        </p:spPr>
        <p:txBody>
          <a:bodyPr/>
          <a:lstStyle/>
          <a:p>
            <a:r>
              <a:rPr lang="en-US" dirty="0"/>
              <a:t>Cross-Examining Expert Witnesses</a:t>
            </a:r>
          </a:p>
        </p:txBody>
      </p:sp>
      <p:sp>
        <p:nvSpPr>
          <p:cNvPr id="3" name="Subtitle 2">
            <a:extLst>
              <a:ext uri="{FF2B5EF4-FFF2-40B4-BE49-F238E27FC236}">
                <a16:creationId xmlns:a16="http://schemas.microsoft.com/office/drawing/2014/main" id="{0236A1B4-B8D1-4A72-8E20-0703F54BF1FE}"/>
              </a:ext>
            </a:extLst>
          </p:cNvPr>
          <p:cNvSpPr>
            <a:spLocks noGrp="1"/>
          </p:cNvSpPr>
          <p:nvPr>
            <p:ph type="subTitle" idx="1"/>
          </p:nvPr>
        </p:nvSpPr>
        <p:spPr>
          <a:xfrm>
            <a:off x="6416041" y="5586890"/>
            <a:ext cx="4941770" cy="622524"/>
          </a:xfrm>
        </p:spPr>
        <p:txBody>
          <a:bodyPr>
            <a:normAutofit lnSpcReduction="10000"/>
          </a:bodyPr>
          <a:lstStyle/>
          <a:p>
            <a:r>
              <a:rPr lang="en-US" dirty="0"/>
              <a:t>Gerald M. Jackson</a:t>
            </a:r>
          </a:p>
          <a:p>
            <a:r>
              <a:rPr lang="en-US" dirty="0"/>
              <a:t>Jackson County Prosecutor’s Office</a:t>
            </a:r>
          </a:p>
        </p:txBody>
      </p:sp>
    </p:spTree>
    <p:extLst>
      <p:ext uri="{BB962C8B-B14F-4D97-AF65-F5344CB8AC3E}">
        <p14:creationId xmlns:p14="http://schemas.microsoft.com/office/powerpoint/2010/main" val="258605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F5859-10C9-4588-9727-B9362E26C29D}"/>
              </a:ext>
            </a:extLst>
          </p:cNvPr>
          <p:cNvSpPr>
            <a:spLocks noGrp="1"/>
          </p:cNvSpPr>
          <p:nvPr>
            <p:ph type="title"/>
          </p:nvPr>
        </p:nvSpPr>
        <p:spPr>
          <a:xfrm>
            <a:off x="1333500" y="1020445"/>
            <a:ext cx="2895600" cy="1325563"/>
          </a:xfrm>
        </p:spPr>
        <p:txBody>
          <a:bodyPr/>
          <a:lstStyle/>
          <a:p>
            <a:r>
              <a:rPr lang="en-US" dirty="0"/>
              <a:t>AGENDA</a:t>
            </a:r>
          </a:p>
        </p:txBody>
      </p:sp>
      <p:sp>
        <p:nvSpPr>
          <p:cNvPr id="3" name="Content Placeholder 2">
            <a:extLst>
              <a:ext uri="{FF2B5EF4-FFF2-40B4-BE49-F238E27FC236}">
                <a16:creationId xmlns:a16="http://schemas.microsoft.com/office/drawing/2014/main" id="{5671D7E5-EF66-4BCD-8DAA-E9061157F0BE}"/>
              </a:ext>
            </a:extLst>
          </p:cNvPr>
          <p:cNvSpPr>
            <a:spLocks noGrp="1"/>
          </p:cNvSpPr>
          <p:nvPr>
            <p:ph idx="1"/>
          </p:nvPr>
        </p:nvSpPr>
        <p:spPr>
          <a:xfrm>
            <a:off x="1333500" y="2924175"/>
            <a:ext cx="2895600" cy="2519363"/>
          </a:xfrm>
        </p:spPr>
        <p:txBody>
          <a:bodyPr/>
          <a:lstStyle/>
          <a:p>
            <a:r>
              <a:rPr lang="en-US" dirty="0"/>
              <a:t>Introduction</a:t>
            </a:r>
          </a:p>
          <a:p>
            <a:r>
              <a:rPr lang="en-US" dirty="0"/>
              <a:t>Preparation</a:t>
            </a:r>
          </a:p>
          <a:p>
            <a:r>
              <a:rPr lang="en-US" dirty="0"/>
              <a:t>The Cross</a:t>
            </a:r>
          </a:p>
          <a:p>
            <a:r>
              <a:rPr lang="en-US" dirty="0"/>
              <a:t>Summary</a:t>
            </a:r>
          </a:p>
        </p:txBody>
      </p:sp>
      <p:sp>
        <p:nvSpPr>
          <p:cNvPr id="5" name="Date Placeholder 4">
            <a:extLst>
              <a:ext uri="{FF2B5EF4-FFF2-40B4-BE49-F238E27FC236}">
                <a16:creationId xmlns:a16="http://schemas.microsoft.com/office/drawing/2014/main" id="{9AB5BAF8-EA80-4AD4-8D83-5960C299573A}"/>
              </a:ext>
            </a:extLst>
          </p:cNvPr>
          <p:cNvSpPr>
            <a:spLocks noGrp="1"/>
          </p:cNvSpPr>
          <p:nvPr>
            <p:ph type="dt" sz="half" idx="10"/>
          </p:nvPr>
        </p:nvSpPr>
        <p:spPr>
          <a:xfrm>
            <a:off x="1333500" y="6356350"/>
            <a:ext cx="985157" cy="365125"/>
          </a:xfrm>
        </p:spPr>
        <p:txBody>
          <a:bodyPr/>
          <a:lstStyle/>
          <a:p>
            <a:r>
              <a:rPr lang="en-US" dirty="0"/>
              <a:t>2023</a:t>
            </a:r>
          </a:p>
        </p:txBody>
      </p:sp>
      <p:sp>
        <p:nvSpPr>
          <p:cNvPr id="4" name="Footer Placeholder 3">
            <a:extLst>
              <a:ext uri="{FF2B5EF4-FFF2-40B4-BE49-F238E27FC236}">
                <a16:creationId xmlns:a16="http://schemas.microsoft.com/office/drawing/2014/main" id="{36C19884-873C-4D13-BE6D-318CF07B0D12}"/>
              </a:ext>
            </a:extLst>
          </p:cNvPr>
          <p:cNvSpPr>
            <a:spLocks noGrp="1"/>
          </p:cNvSpPr>
          <p:nvPr>
            <p:ph type="ftr" sz="quarter" idx="11"/>
          </p:nvPr>
        </p:nvSpPr>
        <p:spPr>
          <a:xfrm>
            <a:off x="2669886" y="6356349"/>
            <a:ext cx="2482842" cy="365125"/>
          </a:xfrm>
        </p:spPr>
        <p:txBody>
          <a:bodyPr/>
          <a:lstStyle/>
          <a:p>
            <a:r>
              <a:rPr lang="en-US" dirty="0"/>
              <a:t>Cross Examining Expert Witnesses</a:t>
            </a:r>
          </a:p>
        </p:txBody>
      </p:sp>
      <p:sp>
        <p:nvSpPr>
          <p:cNvPr id="6" name="Slide Number Placeholder 5">
            <a:extLst>
              <a:ext uri="{FF2B5EF4-FFF2-40B4-BE49-F238E27FC236}">
                <a16:creationId xmlns:a16="http://schemas.microsoft.com/office/drawing/2014/main" id="{7C991F00-87A7-45A6-8029-B097FA72498D}"/>
              </a:ext>
            </a:extLst>
          </p:cNvPr>
          <p:cNvSpPr>
            <a:spLocks noGrp="1"/>
          </p:cNvSpPr>
          <p:nvPr>
            <p:ph type="sldNum" sz="quarter" idx="12"/>
          </p:nvPr>
        </p:nvSpPr>
        <p:spPr>
          <a:xfrm>
            <a:off x="5536305" y="6356350"/>
            <a:ext cx="987552" cy="365125"/>
          </a:xfrm>
        </p:spPr>
        <p:txBody>
          <a:bodyPr/>
          <a:lstStyle/>
          <a:p>
            <a:fld id="{A49DFD55-3C28-40EF-9E31-A92D2E4017FF}" type="slidenum">
              <a:rPr lang="en-US" smtClean="0"/>
              <a:pPr/>
              <a:t>2</a:t>
            </a:fld>
            <a:endParaRPr lang="en-US" dirty="0"/>
          </a:p>
        </p:txBody>
      </p:sp>
    </p:spTree>
    <p:extLst>
      <p:ext uri="{BB962C8B-B14F-4D97-AF65-F5344CB8AC3E}">
        <p14:creationId xmlns:p14="http://schemas.microsoft.com/office/powerpoint/2010/main" val="1713219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362075" y="1671639"/>
            <a:ext cx="5111750" cy="1204912"/>
          </a:xfrm>
        </p:spPr>
        <p:txBody>
          <a:bodyPr/>
          <a:lstStyle/>
          <a:p>
            <a:r>
              <a:rPr lang="en-US" dirty="0"/>
              <a:t>INTRODUCTION</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362075" y="3660774"/>
            <a:ext cx="5111750" cy="1525588"/>
          </a:xfrm>
        </p:spPr>
        <p:txBody>
          <a:bodyPr/>
          <a:lstStyle/>
          <a:p>
            <a:r>
              <a:rPr lang="en-US" dirty="0"/>
              <a:t>An expert witness is primarily used to explain complex, scientific ideas to lay people. </a:t>
            </a:r>
          </a:p>
          <a:p>
            <a:r>
              <a:rPr lang="en-US" dirty="0"/>
              <a:t>Their perceived expertise can lend credibility to one side’s position, and a lot of people can put an expert on a pedestal. </a:t>
            </a:r>
          </a:p>
        </p:txBody>
      </p:sp>
      <p:sp>
        <p:nvSpPr>
          <p:cNvPr id="4" name="Date Placeholder 3">
            <a:extLst>
              <a:ext uri="{FF2B5EF4-FFF2-40B4-BE49-F238E27FC236}">
                <a16:creationId xmlns:a16="http://schemas.microsoft.com/office/drawing/2014/main" id="{70E12647-CCB2-45E2-A9CB-A868F490497E}"/>
              </a:ext>
            </a:extLst>
          </p:cNvPr>
          <p:cNvSpPr>
            <a:spLocks noGrp="1"/>
          </p:cNvSpPr>
          <p:nvPr>
            <p:ph type="dt" sz="half" idx="10"/>
          </p:nvPr>
        </p:nvSpPr>
        <p:spPr>
          <a:xfrm>
            <a:off x="838200" y="6356350"/>
            <a:ext cx="1219200" cy="365125"/>
          </a:xfrm>
        </p:spPr>
        <p:txBody>
          <a:bodyPr/>
          <a:lstStyle/>
          <a:p>
            <a:r>
              <a:rPr lang="en-US" dirty="0"/>
              <a:t>2023</a:t>
            </a: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Cross Examining Expert Witnesses</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3</a:t>
            </a:fld>
            <a:endParaRPr lang="en-US" dirty="0"/>
          </a:p>
        </p:txBody>
      </p:sp>
    </p:spTree>
    <p:extLst>
      <p:ext uri="{BB962C8B-B14F-4D97-AF65-F5344CB8AC3E}">
        <p14:creationId xmlns:p14="http://schemas.microsoft.com/office/powerpoint/2010/main" val="3571516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5332C-712C-6197-B6BF-C915059E0523}"/>
              </a:ext>
            </a:extLst>
          </p:cNvPr>
          <p:cNvSpPr>
            <a:spLocks noGrp="1"/>
          </p:cNvSpPr>
          <p:nvPr>
            <p:ph type="title"/>
          </p:nvPr>
        </p:nvSpPr>
        <p:spPr/>
        <p:txBody>
          <a:bodyPr/>
          <a:lstStyle/>
          <a:p>
            <a:r>
              <a:rPr lang="en-US" dirty="0"/>
              <a:t>Changing trends</a:t>
            </a:r>
          </a:p>
        </p:txBody>
      </p:sp>
      <p:sp>
        <p:nvSpPr>
          <p:cNvPr id="3" name="Text Placeholder 2">
            <a:extLst>
              <a:ext uri="{FF2B5EF4-FFF2-40B4-BE49-F238E27FC236}">
                <a16:creationId xmlns:a16="http://schemas.microsoft.com/office/drawing/2014/main" id="{FADE7234-992B-AC51-95D6-C5E3E63568DF}"/>
              </a:ext>
            </a:extLst>
          </p:cNvPr>
          <p:cNvSpPr>
            <a:spLocks noGrp="1"/>
          </p:cNvSpPr>
          <p:nvPr>
            <p:ph type="body" idx="1"/>
          </p:nvPr>
        </p:nvSpPr>
        <p:spPr/>
        <p:txBody>
          <a:bodyPr>
            <a:normAutofit/>
          </a:bodyPr>
          <a:lstStyle/>
          <a:p>
            <a:r>
              <a:rPr lang="en-US" dirty="0"/>
              <a:t>While the US population has typically had faith in institutions and experts, that faith has been waning in recent years. </a:t>
            </a:r>
          </a:p>
          <a:p>
            <a:r>
              <a:rPr lang="en-US" dirty="0"/>
              <a:t>-Experts are more open to criticism and skepticism than in recent memory.</a:t>
            </a:r>
          </a:p>
        </p:txBody>
      </p:sp>
      <p:sp>
        <p:nvSpPr>
          <p:cNvPr id="4" name="Date Placeholder 3">
            <a:extLst>
              <a:ext uri="{FF2B5EF4-FFF2-40B4-BE49-F238E27FC236}">
                <a16:creationId xmlns:a16="http://schemas.microsoft.com/office/drawing/2014/main" id="{1CB19E0C-905C-9B50-4ECD-720FE35D8CE4}"/>
              </a:ext>
            </a:extLst>
          </p:cNvPr>
          <p:cNvSpPr>
            <a:spLocks noGrp="1"/>
          </p:cNvSpPr>
          <p:nvPr>
            <p:ph type="dt" sz="half" idx="10"/>
          </p:nvPr>
        </p:nvSpPr>
        <p:spPr/>
        <p:txBody>
          <a:bodyPr/>
          <a:lstStyle/>
          <a:p>
            <a:r>
              <a:rPr lang="en-US" dirty="0"/>
              <a:t>2023</a:t>
            </a:r>
          </a:p>
        </p:txBody>
      </p:sp>
      <p:sp>
        <p:nvSpPr>
          <p:cNvPr id="5" name="Footer Placeholder 4">
            <a:extLst>
              <a:ext uri="{FF2B5EF4-FFF2-40B4-BE49-F238E27FC236}">
                <a16:creationId xmlns:a16="http://schemas.microsoft.com/office/drawing/2014/main" id="{EB2D4D27-F51F-E7D2-6175-EBECBF0B2955}"/>
              </a:ext>
            </a:extLst>
          </p:cNvPr>
          <p:cNvSpPr>
            <a:spLocks noGrp="1"/>
          </p:cNvSpPr>
          <p:nvPr>
            <p:ph type="ftr" sz="quarter" idx="11"/>
          </p:nvPr>
        </p:nvSpPr>
        <p:spPr/>
        <p:txBody>
          <a:bodyPr/>
          <a:lstStyle/>
          <a:p>
            <a:r>
              <a:rPr lang="en-US" dirty="0"/>
              <a:t>Cross Examining Expert Witnesses</a:t>
            </a:r>
          </a:p>
        </p:txBody>
      </p:sp>
      <p:sp>
        <p:nvSpPr>
          <p:cNvPr id="6" name="Slide Number Placeholder 5">
            <a:extLst>
              <a:ext uri="{FF2B5EF4-FFF2-40B4-BE49-F238E27FC236}">
                <a16:creationId xmlns:a16="http://schemas.microsoft.com/office/drawing/2014/main" id="{16D4ACE0-A2DB-01A7-5043-24FFD2CDE59C}"/>
              </a:ext>
            </a:extLst>
          </p:cNvPr>
          <p:cNvSpPr>
            <a:spLocks noGrp="1"/>
          </p:cNvSpPr>
          <p:nvPr>
            <p:ph type="sldNum" sz="quarter" idx="12"/>
          </p:nvPr>
        </p:nvSpPr>
        <p:spPr/>
        <p:txBody>
          <a:bodyPr/>
          <a:lstStyle/>
          <a:p>
            <a:fld id="{A49DFD55-3C28-40EF-9E31-A92D2E4017FF}" type="slidenum">
              <a:rPr lang="en-US" smtClean="0"/>
              <a:pPr/>
              <a:t>4</a:t>
            </a:fld>
            <a:endParaRPr lang="en-US" dirty="0"/>
          </a:p>
        </p:txBody>
      </p:sp>
      <p:pic>
        <p:nvPicPr>
          <p:cNvPr id="8" name="Picture 7" descr="A picture containing text, screenshot, font, diagram&#10;&#10;Description automatically generated">
            <a:extLst>
              <a:ext uri="{FF2B5EF4-FFF2-40B4-BE49-F238E27FC236}">
                <a16:creationId xmlns:a16="http://schemas.microsoft.com/office/drawing/2014/main" id="{76FD29CE-84B0-2F9B-0661-DC537606FE01}"/>
              </a:ext>
            </a:extLst>
          </p:cNvPr>
          <p:cNvPicPr>
            <a:picLocks noChangeAspect="1"/>
          </p:cNvPicPr>
          <p:nvPr/>
        </p:nvPicPr>
        <p:blipFill>
          <a:blip r:embed="rId2"/>
          <a:stretch>
            <a:fillRect/>
          </a:stretch>
        </p:blipFill>
        <p:spPr>
          <a:xfrm>
            <a:off x="6752620" y="2274095"/>
            <a:ext cx="4601180" cy="2597897"/>
          </a:xfrm>
          <a:prstGeom prst="rect">
            <a:avLst/>
          </a:prstGeom>
        </p:spPr>
      </p:pic>
      <p:sp>
        <p:nvSpPr>
          <p:cNvPr id="9" name="TextBox 8">
            <a:extLst>
              <a:ext uri="{FF2B5EF4-FFF2-40B4-BE49-F238E27FC236}">
                <a16:creationId xmlns:a16="http://schemas.microsoft.com/office/drawing/2014/main" id="{E8BE0BB0-70FC-1776-E298-873C661F20F0}"/>
              </a:ext>
            </a:extLst>
          </p:cNvPr>
          <p:cNvSpPr txBox="1"/>
          <p:nvPr/>
        </p:nvSpPr>
        <p:spPr>
          <a:xfrm>
            <a:off x="8516679" y="5103628"/>
            <a:ext cx="3584892" cy="923330"/>
          </a:xfrm>
          <a:prstGeom prst="rect">
            <a:avLst/>
          </a:prstGeom>
          <a:noFill/>
        </p:spPr>
        <p:txBody>
          <a:bodyPr wrap="none" rtlCol="0">
            <a:spAutoFit/>
          </a:bodyPr>
          <a:lstStyle/>
          <a:p>
            <a:r>
              <a:rPr lang="en-US" dirty="0"/>
              <a:t>% of U.S. Adults who have </a:t>
            </a:r>
          </a:p>
          <a:p>
            <a:r>
              <a:rPr lang="en-US" dirty="0"/>
              <a:t>confidence in the following groups</a:t>
            </a:r>
          </a:p>
          <a:p>
            <a:r>
              <a:rPr lang="en-US" dirty="0"/>
              <a:t>-Pew Research</a:t>
            </a:r>
          </a:p>
        </p:txBody>
      </p:sp>
    </p:spTree>
    <p:extLst>
      <p:ext uri="{BB962C8B-B14F-4D97-AF65-F5344CB8AC3E}">
        <p14:creationId xmlns:p14="http://schemas.microsoft.com/office/powerpoint/2010/main" val="2892330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1AA2C-6D0E-5BE6-B3B4-CB329CC8CA90}"/>
              </a:ext>
            </a:extLst>
          </p:cNvPr>
          <p:cNvSpPr>
            <a:spLocks noGrp="1"/>
          </p:cNvSpPr>
          <p:nvPr>
            <p:ph type="title"/>
          </p:nvPr>
        </p:nvSpPr>
        <p:spPr/>
        <p:txBody>
          <a:bodyPr/>
          <a:lstStyle/>
          <a:p>
            <a:r>
              <a:rPr lang="en-US" dirty="0"/>
              <a:t>Changing Trends</a:t>
            </a:r>
          </a:p>
        </p:txBody>
      </p:sp>
      <p:sp>
        <p:nvSpPr>
          <p:cNvPr id="3" name="Text Placeholder 2">
            <a:extLst>
              <a:ext uri="{FF2B5EF4-FFF2-40B4-BE49-F238E27FC236}">
                <a16:creationId xmlns:a16="http://schemas.microsoft.com/office/drawing/2014/main" id="{EF737F48-4CDE-18C3-16A0-E55301EB637B}"/>
              </a:ext>
            </a:extLst>
          </p:cNvPr>
          <p:cNvSpPr>
            <a:spLocks noGrp="1"/>
          </p:cNvSpPr>
          <p:nvPr>
            <p:ph type="body" idx="1"/>
          </p:nvPr>
        </p:nvSpPr>
        <p:spPr/>
        <p:txBody>
          <a:bodyPr/>
          <a:lstStyle/>
          <a:p>
            <a:r>
              <a:rPr lang="en-US" dirty="0"/>
              <a:t>This eroding of faith in science seems to express politically. Not only should you be cognizant of this when crafting your cross, its something that should be examined when crafting a </a:t>
            </a:r>
            <a:r>
              <a:rPr lang="en-US" dirty="0" err="1"/>
              <a:t>voir</a:t>
            </a:r>
            <a:r>
              <a:rPr lang="en-US" dirty="0"/>
              <a:t> dire. </a:t>
            </a:r>
          </a:p>
        </p:txBody>
      </p:sp>
      <p:sp>
        <p:nvSpPr>
          <p:cNvPr id="4" name="Date Placeholder 3">
            <a:extLst>
              <a:ext uri="{FF2B5EF4-FFF2-40B4-BE49-F238E27FC236}">
                <a16:creationId xmlns:a16="http://schemas.microsoft.com/office/drawing/2014/main" id="{E9B5B513-61DD-E0BC-3028-E1C755485227}"/>
              </a:ext>
            </a:extLst>
          </p:cNvPr>
          <p:cNvSpPr>
            <a:spLocks noGrp="1"/>
          </p:cNvSpPr>
          <p:nvPr>
            <p:ph type="dt" sz="half" idx="10"/>
          </p:nvPr>
        </p:nvSpPr>
        <p:spPr/>
        <p:txBody>
          <a:bodyPr/>
          <a:lstStyle/>
          <a:p>
            <a:r>
              <a:rPr lang="en-US" dirty="0"/>
              <a:t>2023</a:t>
            </a:r>
          </a:p>
        </p:txBody>
      </p:sp>
      <p:sp>
        <p:nvSpPr>
          <p:cNvPr id="5" name="Footer Placeholder 4">
            <a:extLst>
              <a:ext uri="{FF2B5EF4-FFF2-40B4-BE49-F238E27FC236}">
                <a16:creationId xmlns:a16="http://schemas.microsoft.com/office/drawing/2014/main" id="{91E9544A-1F1E-92ED-52B0-71FC6A0B7F85}"/>
              </a:ext>
            </a:extLst>
          </p:cNvPr>
          <p:cNvSpPr>
            <a:spLocks noGrp="1"/>
          </p:cNvSpPr>
          <p:nvPr>
            <p:ph type="ftr" sz="quarter" idx="11"/>
          </p:nvPr>
        </p:nvSpPr>
        <p:spPr/>
        <p:txBody>
          <a:bodyPr/>
          <a:lstStyle/>
          <a:p>
            <a:r>
              <a:rPr lang="en-US" dirty="0"/>
              <a:t>Cross Examining Expert Witnesses</a:t>
            </a:r>
          </a:p>
        </p:txBody>
      </p:sp>
      <p:sp>
        <p:nvSpPr>
          <p:cNvPr id="6" name="Slide Number Placeholder 5">
            <a:extLst>
              <a:ext uri="{FF2B5EF4-FFF2-40B4-BE49-F238E27FC236}">
                <a16:creationId xmlns:a16="http://schemas.microsoft.com/office/drawing/2014/main" id="{6638BA0B-57DC-54CF-C4EB-8FF694D82F0A}"/>
              </a:ext>
            </a:extLst>
          </p:cNvPr>
          <p:cNvSpPr>
            <a:spLocks noGrp="1"/>
          </p:cNvSpPr>
          <p:nvPr>
            <p:ph type="sldNum" sz="quarter" idx="12"/>
          </p:nvPr>
        </p:nvSpPr>
        <p:spPr/>
        <p:txBody>
          <a:bodyPr/>
          <a:lstStyle/>
          <a:p>
            <a:fld id="{A49DFD55-3C28-40EF-9E31-A92D2E4017FF}" type="slidenum">
              <a:rPr lang="en-US" smtClean="0"/>
              <a:pPr/>
              <a:t>5</a:t>
            </a:fld>
            <a:endParaRPr lang="en-US" dirty="0"/>
          </a:p>
        </p:txBody>
      </p:sp>
      <p:pic>
        <p:nvPicPr>
          <p:cNvPr id="8" name="Picture 7" descr="A picture containing text, screenshot, font, number&#10;&#10;Description automatically generated">
            <a:extLst>
              <a:ext uri="{FF2B5EF4-FFF2-40B4-BE49-F238E27FC236}">
                <a16:creationId xmlns:a16="http://schemas.microsoft.com/office/drawing/2014/main" id="{38C63F38-376D-AD54-8B61-4B1401ED5CF7}"/>
              </a:ext>
            </a:extLst>
          </p:cNvPr>
          <p:cNvPicPr>
            <a:picLocks noChangeAspect="1"/>
          </p:cNvPicPr>
          <p:nvPr/>
        </p:nvPicPr>
        <p:blipFill>
          <a:blip r:embed="rId2"/>
          <a:stretch>
            <a:fillRect/>
          </a:stretch>
        </p:blipFill>
        <p:spPr>
          <a:xfrm>
            <a:off x="6621136" y="1401348"/>
            <a:ext cx="5409283" cy="4118103"/>
          </a:xfrm>
          <a:prstGeom prst="rect">
            <a:avLst/>
          </a:prstGeom>
        </p:spPr>
      </p:pic>
    </p:spTree>
    <p:extLst>
      <p:ext uri="{BB962C8B-B14F-4D97-AF65-F5344CB8AC3E}">
        <p14:creationId xmlns:p14="http://schemas.microsoft.com/office/powerpoint/2010/main" val="2931993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E5F11-B7B9-4B80-8C6A-A8A7A7190B77}"/>
              </a:ext>
            </a:extLst>
          </p:cNvPr>
          <p:cNvSpPr>
            <a:spLocks noGrp="1"/>
          </p:cNvSpPr>
          <p:nvPr>
            <p:ph type="ctrTitle"/>
          </p:nvPr>
        </p:nvSpPr>
        <p:spPr>
          <a:xfrm>
            <a:off x="6991350" y="2148840"/>
            <a:ext cx="4179570" cy="1715531"/>
          </a:xfrm>
        </p:spPr>
        <p:txBody>
          <a:bodyPr/>
          <a:lstStyle/>
          <a:p>
            <a:r>
              <a:rPr lang="en-US" dirty="0"/>
              <a:t>Preparation</a:t>
            </a:r>
          </a:p>
        </p:txBody>
      </p:sp>
      <p:sp>
        <p:nvSpPr>
          <p:cNvPr id="3" name="Subtitle 2">
            <a:extLst>
              <a:ext uri="{FF2B5EF4-FFF2-40B4-BE49-F238E27FC236}">
                <a16:creationId xmlns:a16="http://schemas.microsoft.com/office/drawing/2014/main" id="{DA8AFAA9-633A-475C-B8ED-840A34F7294D}"/>
              </a:ext>
            </a:extLst>
          </p:cNvPr>
          <p:cNvSpPr>
            <a:spLocks noGrp="1"/>
          </p:cNvSpPr>
          <p:nvPr>
            <p:ph type="subTitle" idx="1"/>
          </p:nvPr>
        </p:nvSpPr>
        <p:spPr>
          <a:xfrm>
            <a:off x="6991350" y="3962003"/>
            <a:ext cx="4179570" cy="365125"/>
          </a:xfrm>
        </p:spPr>
        <p:txBody>
          <a:bodyPr/>
          <a:lstStyle/>
          <a:p>
            <a:r>
              <a:rPr lang="en-US" dirty="0"/>
              <a:t>Where we win cases</a:t>
            </a:r>
          </a:p>
        </p:txBody>
      </p:sp>
    </p:spTree>
    <p:extLst>
      <p:ext uri="{BB962C8B-B14F-4D97-AF65-F5344CB8AC3E}">
        <p14:creationId xmlns:p14="http://schemas.microsoft.com/office/powerpoint/2010/main" val="379728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23AC4F2-B6E2-EBF5-8D8F-D69B0287340A}"/>
              </a:ext>
            </a:extLst>
          </p:cNvPr>
          <p:cNvSpPr>
            <a:spLocks noGrp="1"/>
          </p:cNvSpPr>
          <p:nvPr>
            <p:ph type="title"/>
          </p:nvPr>
        </p:nvSpPr>
        <p:spPr/>
        <p:txBody>
          <a:bodyPr/>
          <a:lstStyle/>
          <a:p>
            <a:r>
              <a:rPr lang="en-US" dirty="0"/>
              <a:t>Use Every avenue to gain knowledge </a:t>
            </a:r>
          </a:p>
        </p:txBody>
      </p:sp>
      <p:sp>
        <p:nvSpPr>
          <p:cNvPr id="8" name="Text Placeholder 7">
            <a:extLst>
              <a:ext uri="{FF2B5EF4-FFF2-40B4-BE49-F238E27FC236}">
                <a16:creationId xmlns:a16="http://schemas.microsoft.com/office/drawing/2014/main" id="{329040E5-F19D-9F30-08FB-7352D7B71563}"/>
              </a:ext>
            </a:extLst>
          </p:cNvPr>
          <p:cNvSpPr>
            <a:spLocks noGrp="1"/>
          </p:cNvSpPr>
          <p:nvPr>
            <p:ph type="body" idx="1"/>
          </p:nvPr>
        </p:nvSpPr>
        <p:spPr>
          <a:xfrm>
            <a:off x="1362075" y="3660773"/>
            <a:ext cx="5111750" cy="2232027"/>
          </a:xfrm>
        </p:spPr>
        <p:txBody>
          <a:bodyPr>
            <a:normAutofit/>
          </a:bodyPr>
          <a:lstStyle/>
          <a:p>
            <a:r>
              <a:rPr lang="en-US" dirty="0"/>
              <a:t>An effective cross-examination of an expert witnesses begins with pre-trial preparation:</a:t>
            </a:r>
          </a:p>
          <a:p>
            <a:pPr marL="285750" indent="-285750">
              <a:buFontTx/>
              <a:buChar char="-"/>
            </a:pPr>
            <a:r>
              <a:rPr lang="en-US" dirty="0"/>
              <a:t>Formal discovery responses</a:t>
            </a:r>
          </a:p>
          <a:p>
            <a:pPr marL="285750" indent="-285750">
              <a:buFontTx/>
              <a:buChar char="-"/>
            </a:pPr>
            <a:r>
              <a:rPr lang="en-US" dirty="0"/>
              <a:t>Expert reports</a:t>
            </a:r>
          </a:p>
          <a:p>
            <a:pPr marL="285750" indent="-285750">
              <a:buFontTx/>
              <a:buChar char="-"/>
            </a:pPr>
            <a:r>
              <a:rPr lang="en-US" dirty="0"/>
              <a:t>Informal investigations</a:t>
            </a:r>
          </a:p>
          <a:p>
            <a:pPr marL="285750" indent="-285750">
              <a:buFontTx/>
              <a:buChar char="-"/>
            </a:pPr>
            <a:r>
              <a:rPr lang="en-US" dirty="0"/>
              <a:t>Consultation with other experts in that field.</a:t>
            </a:r>
          </a:p>
          <a:p>
            <a:pPr marL="285750" indent="-285750">
              <a:buFontTx/>
              <a:buChar char="-"/>
            </a:pPr>
            <a:r>
              <a:rPr lang="en-US" dirty="0"/>
              <a:t>Pre-trial litigation (Daubert Motions)</a:t>
            </a:r>
          </a:p>
        </p:txBody>
      </p:sp>
      <p:sp>
        <p:nvSpPr>
          <p:cNvPr id="3" name="Date Placeholder 2">
            <a:extLst>
              <a:ext uri="{FF2B5EF4-FFF2-40B4-BE49-F238E27FC236}">
                <a16:creationId xmlns:a16="http://schemas.microsoft.com/office/drawing/2014/main" id="{0D31D4D7-D2AE-8B93-01F0-1D50F42A1058}"/>
              </a:ext>
            </a:extLst>
          </p:cNvPr>
          <p:cNvSpPr>
            <a:spLocks noGrp="1"/>
          </p:cNvSpPr>
          <p:nvPr>
            <p:ph type="dt" sz="half" idx="10"/>
          </p:nvPr>
        </p:nvSpPr>
        <p:spPr/>
        <p:txBody>
          <a:bodyPr/>
          <a:lstStyle/>
          <a:p>
            <a:r>
              <a:rPr lang="en-US" dirty="0"/>
              <a:t>2023</a:t>
            </a:r>
          </a:p>
        </p:txBody>
      </p:sp>
      <p:sp>
        <p:nvSpPr>
          <p:cNvPr id="4" name="Footer Placeholder 3">
            <a:extLst>
              <a:ext uri="{FF2B5EF4-FFF2-40B4-BE49-F238E27FC236}">
                <a16:creationId xmlns:a16="http://schemas.microsoft.com/office/drawing/2014/main" id="{CE345FCE-7AE0-AC74-BA88-3EF7D45E4FF1}"/>
              </a:ext>
            </a:extLst>
          </p:cNvPr>
          <p:cNvSpPr>
            <a:spLocks noGrp="1"/>
          </p:cNvSpPr>
          <p:nvPr>
            <p:ph type="ftr" sz="quarter" idx="11"/>
          </p:nvPr>
        </p:nvSpPr>
        <p:spPr/>
        <p:txBody>
          <a:bodyPr/>
          <a:lstStyle/>
          <a:p>
            <a:r>
              <a:rPr lang="en-US" dirty="0"/>
              <a:t>Cross Examining Expert Witnesses</a:t>
            </a:r>
          </a:p>
        </p:txBody>
      </p:sp>
      <p:sp>
        <p:nvSpPr>
          <p:cNvPr id="5" name="Slide Number Placeholder 4">
            <a:extLst>
              <a:ext uri="{FF2B5EF4-FFF2-40B4-BE49-F238E27FC236}">
                <a16:creationId xmlns:a16="http://schemas.microsoft.com/office/drawing/2014/main" id="{9A813BF7-675B-51B2-5B86-F99939FF3F8D}"/>
              </a:ext>
            </a:extLst>
          </p:cNvPr>
          <p:cNvSpPr>
            <a:spLocks noGrp="1"/>
          </p:cNvSpPr>
          <p:nvPr>
            <p:ph type="sldNum" sz="quarter" idx="12"/>
          </p:nvPr>
        </p:nvSpPr>
        <p:spPr/>
        <p:txBody>
          <a:bodyPr/>
          <a:lstStyle/>
          <a:p>
            <a:fld id="{A49DFD55-3C28-40EF-9E31-A92D2E4017FF}" type="slidenum">
              <a:rPr lang="en-US" smtClean="0"/>
              <a:pPr/>
              <a:t>7</a:t>
            </a:fld>
            <a:endParaRPr lang="en-US" dirty="0"/>
          </a:p>
        </p:txBody>
      </p:sp>
    </p:spTree>
    <p:extLst>
      <p:ext uri="{BB962C8B-B14F-4D97-AF65-F5344CB8AC3E}">
        <p14:creationId xmlns:p14="http://schemas.microsoft.com/office/powerpoint/2010/main" val="1931369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6D044-C704-4974-935B-AE3D7EFC9BC4}"/>
              </a:ext>
            </a:extLst>
          </p:cNvPr>
          <p:cNvSpPr>
            <a:spLocks noGrp="1"/>
          </p:cNvSpPr>
          <p:nvPr>
            <p:ph type="title"/>
          </p:nvPr>
        </p:nvSpPr>
        <p:spPr>
          <a:xfrm>
            <a:off x="838200" y="365125"/>
            <a:ext cx="10515600" cy="1325563"/>
          </a:xfrm>
        </p:spPr>
        <p:txBody>
          <a:bodyPr/>
          <a:lstStyle/>
          <a:p>
            <a:r>
              <a:rPr lang="en-US" dirty="0"/>
              <a:t>Formal Discovery Responses / Expert Reports</a:t>
            </a:r>
          </a:p>
        </p:txBody>
      </p:sp>
      <p:sp>
        <p:nvSpPr>
          <p:cNvPr id="9" name="Date Placeholder 8">
            <a:extLst>
              <a:ext uri="{FF2B5EF4-FFF2-40B4-BE49-F238E27FC236}">
                <a16:creationId xmlns:a16="http://schemas.microsoft.com/office/drawing/2014/main" id="{A672774E-BCBF-4B44-9E79-28E9153ABA7E}"/>
              </a:ext>
            </a:extLst>
          </p:cNvPr>
          <p:cNvSpPr>
            <a:spLocks noGrp="1"/>
          </p:cNvSpPr>
          <p:nvPr>
            <p:ph type="dt" sz="half" idx="10"/>
          </p:nvPr>
        </p:nvSpPr>
        <p:spPr>
          <a:xfrm>
            <a:off x="838200" y="6356350"/>
            <a:ext cx="2743200" cy="365125"/>
          </a:xfrm>
        </p:spPr>
        <p:txBody>
          <a:bodyPr/>
          <a:lstStyle/>
          <a:p>
            <a:r>
              <a:rPr lang="en-US" dirty="0"/>
              <a:t>2023</a:t>
            </a:r>
          </a:p>
        </p:txBody>
      </p:sp>
      <p:sp>
        <p:nvSpPr>
          <p:cNvPr id="10" name="Footer Placeholder 9">
            <a:extLst>
              <a:ext uri="{FF2B5EF4-FFF2-40B4-BE49-F238E27FC236}">
                <a16:creationId xmlns:a16="http://schemas.microsoft.com/office/drawing/2014/main" id="{18FAD6D3-B1FB-463D-87D0-FA9A4AEA13D6}"/>
              </a:ext>
            </a:extLst>
          </p:cNvPr>
          <p:cNvSpPr>
            <a:spLocks noGrp="1"/>
          </p:cNvSpPr>
          <p:nvPr>
            <p:ph type="ftr" sz="quarter" idx="11"/>
          </p:nvPr>
        </p:nvSpPr>
        <p:spPr>
          <a:xfrm>
            <a:off x="4038600" y="6356350"/>
            <a:ext cx="4114800" cy="365125"/>
          </a:xfrm>
        </p:spPr>
        <p:txBody>
          <a:bodyPr/>
          <a:lstStyle/>
          <a:p>
            <a:r>
              <a:rPr lang="en-US" dirty="0"/>
              <a:t>Cross Examining Expert Witnesses</a:t>
            </a:r>
          </a:p>
        </p:txBody>
      </p:sp>
      <p:sp>
        <p:nvSpPr>
          <p:cNvPr id="11" name="Slide Number Placeholder 10">
            <a:extLst>
              <a:ext uri="{FF2B5EF4-FFF2-40B4-BE49-F238E27FC236}">
                <a16:creationId xmlns:a16="http://schemas.microsoft.com/office/drawing/2014/main" id="{6D5843A7-CBF3-441B-919C-8467B2BB19B5}"/>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8</a:t>
            </a:fld>
            <a:endParaRPr lang="en-US" dirty="0"/>
          </a:p>
        </p:txBody>
      </p:sp>
      <p:sp>
        <p:nvSpPr>
          <p:cNvPr id="5" name="TextBox 4">
            <a:extLst>
              <a:ext uri="{FF2B5EF4-FFF2-40B4-BE49-F238E27FC236}">
                <a16:creationId xmlns:a16="http://schemas.microsoft.com/office/drawing/2014/main" id="{71B30F10-E15E-FD87-80C9-4E78AB0C8995}"/>
              </a:ext>
            </a:extLst>
          </p:cNvPr>
          <p:cNvSpPr txBox="1"/>
          <p:nvPr/>
        </p:nvSpPr>
        <p:spPr>
          <a:xfrm>
            <a:off x="1219200" y="1407886"/>
            <a:ext cx="10134600" cy="4832092"/>
          </a:xfrm>
          <a:prstGeom prst="rect">
            <a:avLst/>
          </a:prstGeom>
          <a:noFill/>
        </p:spPr>
        <p:txBody>
          <a:bodyPr wrap="square" rtlCol="0">
            <a:spAutoFit/>
          </a:bodyPr>
          <a:lstStyle/>
          <a:p>
            <a:pPr marL="285750" indent="-285750">
              <a:buFontTx/>
              <a:buChar char="-"/>
            </a:pPr>
            <a:r>
              <a:rPr lang="en-US" sz="2800" dirty="0"/>
              <a:t>Review the expert report</a:t>
            </a:r>
          </a:p>
          <a:p>
            <a:pPr marL="742950" lvl="1" indent="-285750">
              <a:buFontTx/>
              <a:buChar char="-"/>
            </a:pPr>
            <a:r>
              <a:rPr lang="en-US" sz="2800" dirty="0"/>
              <a:t>Focus on any methodology</a:t>
            </a:r>
          </a:p>
          <a:p>
            <a:pPr marL="742950" lvl="1" indent="-285750">
              <a:buFontTx/>
              <a:buChar char="-"/>
            </a:pPr>
            <a:r>
              <a:rPr lang="en-US" sz="2800" dirty="0"/>
              <a:t>Look for inconsistent application of any scientific principles</a:t>
            </a:r>
          </a:p>
          <a:p>
            <a:pPr marL="742950" lvl="1" indent="-285750">
              <a:buFontTx/>
              <a:buChar char="-"/>
            </a:pPr>
            <a:r>
              <a:rPr lang="en-US" sz="2800" dirty="0"/>
              <a:t>See where the expert is drawing their standards</a:t>
            </a:r>
          </a:p>
          <a:p>
            <a:pPr marL="742950" lvl="1" indent="-285750">
              <a:buFontTx/>
              <a:buChar char="-"/>
            </a:pPr>
            <a:r>
              <a:rPr lang="en-US" sz="2800" dirty="0"/>
              <a:t>If they’re accredited, see where the expert got their accreditation from</a:t>
            </a:r>
          </a:p>
          <a:p>
            <a:pPr marL="285750" indent="-285750">
              <a:buFontTx/>
              <a:buChar char="-"/>
            </a:pPr>
            <a:r>
              <a:rPr lang="en-US" sz="2800" dirty="0"/>
              <a:t>Review discovery responses</a:t>
            </a:r>
          </a:p>
          <a:p>
            <a:pPr marL="742950" lvl="1" indent="-285750">
              <a:buFontTx/>
              <a:buChar char="-"/>
            </a:pPr>
            <a:r>
              <a:rPr lang="en-US" sz="2800" dirty="0"/>
              <a:t>documents that the expert reviewed (and possibly have your own expert review them)</a:t>
            </a:r>
          </a:p>
          <a:p>
            <a:pPr marL="742950" lvl="1" indent="-285750">
              <a:buFontTx/>
              <a:buChar char="-"/>
            </a:pPr>
            <a:r>
              <a:rPr lang="en-US" sz="2800" dirty="0"/>
              <a:t>Summaries of their conclusions</a:t>
            </a:r>
          </a:p>
          <a:p>
            <a:pPr marL="742950" lvl="1" indent="-285750">
              <a:buFontTx/>
              <a:buChar char="-"/>
            </a:pPr>
            <a:r>
              <a:rPr lang="en-US" sz="2800" dirty="0"/>
              <a:t>Rate of compensation</a:t>
            </a:r>
          </a:p>
        </p:txBody>
      </p:sp>
    </p:spTree>
    <p:extLst>
      <p:ext uri="{BB962C8B-B14F-4D97-AF65-F5344CB8AC3E}">
        <p14:creationId xmlns:p14="http://schemas.microsoft.com/office/powerpoint/2010/main" val="2303579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6D044-C704-4974-935B-AE3D7EFC9BC4}"/>
              </a:ext>
            </a:extLst>
          </p:cNvPr>
          <p:cNvSpPr>
            <a:spLocks noGrp="1"/>
          </p:cNvSpPr>
          <p:nvPr>
            <p:ph type="title"/>
          </p:nvPr>
        </p:nvSpPr>
        <p:spPr>
          <a:xfrm>
            <a:off x="838200" y="365125"/>
            <a:ext cx="10515600" cy="1325563"/>
          </a:xfrm>
        </p:spPr>
        <p:txBody>
          <a:bodyPr/>
          <a:lstStyle/>
          <a:p>
            <a:r>
              <a:rPr lang="en-US" dirty="0"/>
              <a:t>Informal Investigations</a:t>
            </a:r>
          </a:p>
        </p:txBody>
      </p:sp>
      <p:sp>
        <p:nvSpPr>
          <p:cNvPr id="9" name="Date Placeholder 8">
            <a:extLst>
              <a:ext uri="{FF2B5EF4-FFF2-40B4-BE49-F238E27FC236}">
                <a16:creationId xmlns:a16="http://schemas.microsoft.com/office/drawing/2014/main" id="{A672774E-BCBF-4B44-9E79-28E9153ABA7E}"/>
              </a:ext>
            </a:extLst>
          </p:cNvPr>
          <p:cNvSpPr>
            <a:spLocks noGrp="1"/>
          </p:cNvSpPr>
          <p:nvPr>
            <p:ph type="dt" sz="half" idx="10"/>
          </p:nvPr>
        </p:nvSpPr>
        <p:spPr>
          <a:xfrm>
            <a:off x="838200" y="6356350"/>
            <a:ext cx="2743200" cy="365125"/>
          </a:xfrm>
        </p:spPr>
        <p:txBody>
          <a:bodyPr/>
          <a:lstStyle/>
          <a:p>
            <a:r>
              <a:rPr lang="en-US" dirty="0"/>
              <a:t>2023</a:t>
            </a:r>
          </a:p>
        </p:txBody>
      </p:sp>
      <p:sp>
        <p:nvSpPr>
          <p:cNvPr id="10" name="Footer Placeholder 9">
            <a:extLst>
              <a:ext uri="{FF2B5EF4-FFF2-40B4-BE49-F238E27FC236}">
                <a16:creationId xmlns:a16="http://schemas.microsoft.com/office/drawing/2014/main" id="{18FAD6D3-B1FB-463D-87D0-FA9A4AEA13D6}"/>
              </a:ext>
            </a:extLst>
          </p:cNvPr>
          <p:cNvSpPr>
            <a:spLocks noGrp="1"/>
          </p:cNvSpPr>
          <p:nvPr>
            <p:ph type="ftr" sz="quarter" idx="11"/>
          </p:nvPr>
        </p:nvSpPr>
        <p:spPr>
          <a:xfrm>
            <a:off x="4038600" y="6356350"/>
            <a:ext cx="4114800" cy="365125"/>
          </a:xfrm>
        </p:spPr>
        <p:txBody>
          <a:bodyPr/>
          <a:lstStyle/>
          <a:p>
            <a:r>
              <a:rPr lang="en-US" dirty="0"/>
              <a:t>Cross Examining Expert Witnesses</a:t>
            </a:r>
          </a:p>
        </p:txBody>
      </p:sp>
      <p:sp>
        <p:nvSpPr>
          <p:cNvPr id="11" name="Slide Number Placeholder 10">
            <a:extLst>
              <a:ext uri="{FF2B5EF4-FFF2-40B4-BE49-F238E27FC236}">
                <a16:creationId xmlns:a16="http://schemas.microsoft.com/office/drawing/2014/main" id="{6D5843A7-CBF3-441B-919C-8467B2BB19B5}"/>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9</a:t>
            </a:fld>
            <a:endParaRPr lang="en-US" dirty="0"/>
          </a:p>
        </p:txBody>
      </p:sp>
      <p:sp>
        <p:nvSpPr>
          <p:cNvPr id="4" name="TextBox 3">
            <a:extLst>
              <a:ext uri="{FF2B5EF4-FFF2-40B4-BE49-F238E27FC236}">
                <a16:creationId xmlns:a16="http://schemas.microsoft.com/office/drawing/2014/main" id="{13CE7C08-D93B-D9AE-5B6D-F526C53413A3}"/>
              </a:ext>
            </a:extLst>
          </p:cNvPr>
          <p:cNvSpPr txBox="1"/>
          <p:nvPr/>
        </p:nvSpPr>
        <p:spPr>
          <a:xfrm>
            <a:off x="1146629" y="1690688"/>
            <a:ext cx="10207171" cy="4493538"/>
          </a:xfrm>
          <a:prstGeom prst="rect">
            <a:avLst/>
          </a:prstGeom>
          <a:noFill/>
        </p:spPr>
        <p:txBody>
          <a:bodyPr wrap="square" rtlCol="0">
            <a:spAutoFit/>
          </a:bodyPr>
          <a:lstStyle/>
          <a:p>
            <a:pPr marL="285750" indent="-285750">
              <a:buFontTx/>
              <a:buChar char="-"/>
            </a:pPr>
            <a:r>
              <a:rPr lang="en-US" sz="2200" dirty="0"/>
              <a:t>The internet and your own creativity is your friend</a:t>
            </a:r>
          </a:p>
          <a:p>
            <a:pPr marL="742950" lvl="1" indent="-285750">
              <a:buFontTx/>
              <a:buChar char="-"/>
            </a:pPr>
            <a:r>
              <a:rPr lang="en-US" sz="2200" dirty="0"/>
              <a:t>Your expert will probably have a website or work for an organization with a website. REVIEW IT</a:t>
            </a:r>
          </a:p>
          <a:p>
            <a:pPr marL="1200150" lvl="2" indent="-285750">
              <a:buFontTx/>
              <a:buChar char="-"/>
            </a:pPr>
            <a:r>
              <a:rPr lang="en-US" sz="2200" dirty="0"/>
              <a:t>May find a mission statement</a:t>
            </a:r>
          </a:p>
          <a:p>
            <a:pPr marL="1200150" lvl="2" indent="-285750">
              <a:buFontTx/>
              <a:buChar char="-"/>
            </a:pPr>
            <a:r>
              <a:rPr lang="en-US" sz="2200" dirty="0"/>
              <a:t>May find other cases that they have been an expert in or consulted on</a:t>
            </a:r>
          </a:p>
          <a:p>
            <a:pPr marL="1200150" lvl="2" indent="-285750">
              <a:buFontTx/>
              <a:buChar char="-"/>
            </a:pPr>
            <a:r>
              <a:rPr lang="en-US" sz="2200" dirty="0"/>
              <a:t>May have other experiences that are omitted from their CV that may provide relevant information for cross-examination.</a:t>
            </a:r>
          </a:p>
          <a:p>
            <a:pPr marL="1200150" lvl="2" indent="-285750">
              <a:buFontTx/>
              <a:buChar char="-"/>
            </a:pPr>
            <a:r>
              <a:rPr lang="en-US" sz="2200" dirty="0"/>
              <a:t>Look for literature that they have published, op-eds they may have published, etc.</a:t>
            </a:r>
          </a:p>
          <a:p>
            <a:pPr marL="1200150" lvl="2" indent="-285750">
              <a:buFontTx/>
              <a:buChar char="-"/>
            </a:pPr>
            <a:r>
              <a:rPr lang="en-US" sz="2200" dirty="0"/>
              <a:t>Basically, scrub the net for their presence, see what they have omitted from their disclosure to you and look for contradictory opinions.</a:t>
            </a:r>
          </a:p>
          <a:p>
            <a:pPr marL="742950" lvl="1" indent="-285750">
              <a:buFontTx/>
              <a:buChar char="-"/>
            </a:pPr>
            <a:r>
              <a:rPr lang="en-US" sz="2200" dirty="0"/>
              <a:t>Check professional registration records, see if there are any license disciplinary actions against them. </a:t>
            </a:r>
          </a:p>
        </p:txBody>
      </p:sp>
    </p:spTree>
    <p:extLst>
      <p:ext uri="{BB962C8B-B14F-4D97-AF65-F5344CB8AC3E}">
        <p14:creationId xmlns:p14="http://schemas.microsoft.com/office/powerpoint/2010/main" val="3289208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07628-48BC-6D26-8DA1-60DE238FFB37}"/>
              </a:ext>
            </a:extLst>
          </p:cNvPr>
          <p:cNvSpPr>
            <a:spLocks noGrp="1"/>
          </p:cNvSpPr>
          <p:nvPr>
            <p:ph type="title"/>
          </p:nvPr>
        </p:nvSpPr>
        <p:spPr/>
        <p:txBody>
          <a:bodyPr/>
          <a:lstStyle/>
          <a:p>
            <a:r>
              <a:rPr lang="en-US" dirty="0"/>
              <a:t>Consultation with Other Experts </a:t>
            </a:r>
          </a:p>
        </p:txBody>
      </p:sp>
      <p:sp>
        <p:nvSpPr>
          <p:cNvPr id="3" name="Date Placeholder 2">
            <a:extLst>
              <a:ext uri="{FF2B5EF4-FFF2-40B4-BE49-F238E27FC236}">
                <a16:creationId xmlns:a16="http://schemas.microsoft.com/office/drawing/2014/main" id="{2A885D32-CAA0-FD75-6D83-4072FECE673B}"/>
              </a:ext>
            </a:extLst>
          </p:cNvPr>
          <p:cNvSpPr>
            <a:spLocks noGrp="1"/>
          </p:cNvSpPr>
          <p:nvPr>
            <p:ph type="dt" sz="half" idx="10"/>
          </p:nvPr>
        </p:nvSpPr>
        <p:spPr/>
        <p:txBody>
          <a:bodyPr/>
          <a:lstStyle/>
          <a:p>
            <a:r>
              <a:rPr lang="en-US" dirty="0"/>
              <a:t>2023</a:t>
            </a:r>
          </a:p>
        </p:txBody>
      </p:sp>
      <p:sp>
        <p:nvSpPr>
          <p:cNvPr id="4" name="Footer Placeholder 3">
            <a:extLst>
              <a:ext uri="{FF2B5EF4-FFF2-40B4-BE49-F238E27FC236}">
                <a16:creationId xmlns:a16="http://schemas.microsoft.com/office/drawing/2014/main" id="{C748E338-D564-C6EF-9ECB-D62C8132429A}"/>
              </a:ext>
            </a:extLst>
          </p:cNvPr>
          <p:cNvSpPr>
            <a:spLocks noGrp="1"/>
          </p:cNvSpPr>
          <p:nvPr>
            <p:ph type="ftr" sz="quarter" idx="11"/>
          </p:nvPr>
        </p:nvSpPr>
        <p:spPr/>
        <p:txBody>
          <a:bodyPr/>
          <a:lstStyle/>
          <a:p>
            <a:r>
              <a:rPr lang="en-US" dirty="0"/>
              <a:t>Cross Examining Expert Witnesses</a:t>
            </a:r>
          </a:p>
        </p:txBody>
      </p:sp>
      <p:sp>
        <p:nvSpPr>
          <p:cNvPr id="5" name="Slide Number Placeholder 4">
            <a:extLst>
              <a:ext uri="{FF2B5EF4-FFF2-40B4-BE49-F238E27FC236}">
                <a16:creationId xmlns:a16="http://schemas.microsoft.com/office/drawing/2014/main" id="{CF4500CE-8A77-8143-2A39-38E212C0EF56}"/>
              </a:ext>
            </a:extLst>
          </p:cNvPr>
          <p:cNvSpPr>
            <a:spLocks noGrp="1"/>
          </p:cNvSpPr>
          <p:nvPr>
            <p:ph type="sldNum" sz="quarter" idx="12"/>
          </p:nvPr>
        </p:nvSpPr>
        <p:spPr/>
        <p:txBody>
          <a:bodyPr/>
          <a:lstStyle/>
          <a:p>
            <a:fld id="{A49DFD55-3C28-40EF-9E31-A92D2E4017FF}" type="slidenum">
              <a:rPr lang="en-US" smtClean="0"/>
              <a:pPr/>
              <a:t>10</a:t>
            </a:fld>
            <a:endParaRPr lang="en-US" dirty="0"/>
          </a:p>
        </p:txBody>
      </p:sp>
      <p:sp>
        <p:nvSpPr>
          <p:cNvPr id="7" name="TextBox 6">
            <a:extLst>
              <a:ext uri="{FF2B5EF4-FFF2-40B4-BE49-F238E27FC236}">
                <a16:creationId xmlns:a16="http://schemas.microsoft.com/office/drawing/2014/main" id="{AA3DD238-5205-1294-E219-A5331159F26D}"/>
              </a:ext>
            </a:extLst>
          </p:cNvPr>
          <p:cNvSpPr txBox="1"/>
          <p:nvPr/>
        </p:nvSpPr>
        <p:spPr>
          <a:xfrm>
            <a:off x="1988457" y="1582057"/>
            <a:ext cx="9593943" cy="4524315"/>
          </a:xfrm>
          <a:prstGeom prst="rect">
            <a:avLst/>
          </a:prstGeom>
          <a:noFill/>
        </p:spPr>
        <p:txBody>
          <a:bodyPr wrap="square" rtlCol="0">
            <a:spAutoFit/>
          </a:bodyPr>
          <a:lstStyle/>
          <a:p>
            <a:r>
              <a:rPr lang="en-US" sz="2400" dirty="0"/>
              <a:t>- It’s always a good idea to have your own expert if there’s a complex scientific issue. </a:t>
            </a:r>
          </a:p>
          <a:p>
            <a:endParaRPr lang="en-US" sz="2400" dirty="0"/>
          </a:p>
          <a:p>
            <a:r>
              <a:rPr lang="en-US" sz="2400" dirty="0"/>
              <a:t>- Consulting with your own experts about an opposing expert may garner insights you would not be aware of on your own</a:t>
            </a:r>
          </a:p>
          <a:p>
            <a:endParaRPr lang="en-US" sz="2400" dirty="0"/>
          </a:p>
          <a:p>
            <a:r>
              <a:rPr lang="en-US" sz="2400" dirty="0"/>
              <a:t>- A lot of these fields are insular, and everyone has an opinion of each other. Explore that. </a:t>
            </a:r>
          </a:p>
          <a:p>
            <a:endParaRPr lang="en-US" sz="2400" dirty="0"/>
          </a:p>
          <a:p>
            <a:r>
              <a:rPr lang="en-US" sz="2400" dirty="0"/>
              <a:t>- Be sure to see if your expert can provide literature made in opposition to your opposing expert, or has knowledge that the standard they rely on is outdated or ineffective. </a:t>
            </a:r>
          </a:p>
        </p:txBody>
      </p:sp>
    </p:spTree>
    <p:extLst>
      <p:ext uri="{BB962C8B-B14F-4D97-AF65-F5344CB8AC3E}">
        <p14:creationId xmlns:p14="http://schemas.microsoft.com/office/powerpoint/2010/main" val="341642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07628-48BC-6D26-8DA1-60DE238FFB37}"/>
              </a:ext>
            </a:extLst>
          </p:cNvPr>
          <p:cNvSpPr>
            <a:spLocks noGrp="1"/>
          </p:cNvSpPr>
          <p:nvPr>
            <p:ph type="title"/>
          </p:nvPr>
        </p:nvSpPr>
        <p:spPr/>
        <p:txBody>
          <a:bodyPr/>
          <a:lstStyle/>
          <a:p>
            <a:r>
              <a:rPr lang="en-US" dirty="0"/>
              <a:t>Daubert Motions</a:t>
            </a:r>
          </a:p>
        </p:txBody>
      </p:sp>
      <p:sp>
        <p:nvSpPr>
          <p:cNvPr id="3" name="Date Placeholder 2">
            <a:extLst>
              <a:ext uri="{FF2B5EF4-FFF2-40B4-BE49-F238E27FC236}">
                <a16:creationId xmlns:a16="http://schemas.microsoft.com/office/drawing/2014/main" id="{2A885D32-CAA0-FD75-6D83-4072FECE673B}"/>
              </a:ext>
            </a:extLst>
          </p:cNvPr>
          <p:cNvSpPr>
            <a:spLocks noGrp="1"/>
          </p:cNvSpPr>
          <p:nvPr>
            <p:ph type="dt" sz="half" idx="10"/>
          </p:nvPr>
        </p:nvSpPr>
        <p:spPr/>
        <p:txBody>
          <a:bodyPr/>
          <a:lstStyle/>
          <a:p>
            <a:r>
              <a:rPr lang="en-US" dirty="0"/>
              <a:t>2023</a:t>
            </a:r>
          </a:p>
        </p:txBody>
      </p:sp>
      <p:sp>
        <p:nvSpPr>
          <p:cNvPr id="4" name="Footer Placeholder 3">
            <a:extLst>
              <a:ext uri="{FF2B5EF4-FFF2-40B4-BE49-F238E27FC236}">
                <a16:creationId xmlns:a16="http://schemas.microsoft.com/office/drawing/2014/main" id="{C748E338-D564-C6EF-9ECB-D62C8132429A}"/>
              </a:ext>
            </a:extLst>
          </p:cNvPr>
          <p:cNvSpPr>
            <a:spLocks noGrp="1"/>
          </p:cNvSpPr>
          <p:nvPr>
            <p:ph type="ftr" sz="quarter" idx="11"/>
          </p:nvPr>
        </p:nvSpPr>
        <p:spPr/>
        <p:txBody>
          <a:bodyPr/>
          <a:lstStyle/>
          <a:p>
            <a:r>
              <a:rPr lang="en-US" dirty="0"/>
              <a:t>Cross Examining Expert Witnesses</a:t>
            </a:r>
          </a:p>
        </p:txBody>
      </p:sp>
      <p:sp>
        <p:nvSpPr>
          <p:cNvPr id="5" name="Slide Number Placeholder 4">
            <a:extLst>
              <a:ext uri="{FF2B5EF4-FFF2-40B4-BE49-F238E27FC236}">
                <a16:creationId xmlns:a16="http://schemas.microsoft.com/office/drawing/2014/main" id="{CF4500CE-8A77-8143-2A39-38E212C0EF56}"/>
              </a:ext>
            </a:extLst>
          </p:cNvPr>
          <p:cNvSpPr>
            <a:spLocks noGrp="1"/>
          </p:cNvSpPr>
          <p:nvPr>
            <p:ph type="sldNum" sz="quarter" idx="12"/>
          </p:nvPr>
        </p:nvSpPr>
        <p:spPr/>
        <p:txBody>
          <a:bodyPr/>
          <a:lstStyle/>
          <a:p>
            <a:fld id="{A49DFD55-3C28-40EF-9E31-A92D2E4017FF}" type="slidenum">
              <a:rPr lang="en-US" smtClean="0"/>
              <a:pPr/>
              <a:t>11</a:t>
            </a:fld>
            <a:endParaRPr lang="en-US" dirty="0"/>
          </a:p>
        </p:txBody>
      </p:sp>
      <p:sp>
        <p:nvSpPr>
          <p:cNvPr id="6" name="TextBox 5">
            <a:extLst>
              <a:ext uri="{FF2B5EF4-FFF2-40B4-BE49-F238E27FC236}">
                <a16:creationId xmlns:a16="http://schemas.microsoft.com/office/drawing/2014/main" id="{69E6200E-5E68-D0E8-13AC-859F81AB3298}"/>
              </a:ext>
            </a:extLst>
          </p:cNvPr>
          <p:cNvSpPr txBox="1"/>
          <p:nvPr/>
        </p:nvSpPr>
        <p:spPr>
          <a:xfrm>
            <a:off x="838200" y="1915886"/>
            <a:ext cx="5156200" cy="3416320"/>
          </a:xfrm>
          <a:prstGeom prst="rect">
            <a:avLst/>
          </a:prstGeom>
          <a:noFill/>
        </p:spPr>
        <p:txBody>
          <a:bodyPr wrap="square" rtlCol="0">
            <a:spAutoFit/>
          </a:bodyPr>
          <a:lstStyle/>
          <a:p>
            <a:r>
              <a:rPr lang="en-US" dirty="0"/>
              <a:t>Test for admissibility:</a:t>
            </a:r>
          </a:p>
          <a:p>
            <a:endParaRPr lang="en-US" dirty="0"/>
          </a:p>
          <a:p>
            <a:r>
              <a:rPr lang="en-US" sz="1800" dirty="0">
                <a:effectLst/>
                <a:latin typeface="Times New Roman" panose="02020603050405020304" pitchFamily="18" charset="0"/>
                <a:ea typeface="Calibri" panose="020F0502020204030204" pitchFamily="34" charset="0"/>
              </a:rPr>
              <a:t>(a) the evidence must amount to scientific or specialized technical knowledge that assists the trier of fact to understand or determine a fact in issue; (b) the testimony must be based on sufficient facts or data; (c) the testimony must be the product of reliable principles and methods; and (d) the proffered expert must reliably apply the scientific principals and methods to the facts of the case. </a:t>
            </a:r>
            <a:r>
              <a:rPr lang="en-US" sz="1800" dirty="0" err="1">
                <a:effectLst/>
                <a:latin typeface="Times New Roman" panose="02020603050405020304" pitchFamily="18" charset="0"/>
                <a:ea typeface="Calibri" panose="020F0502020204030204" pitchFamily="34" charset="0"/>
              </a:rPr>
              <a:t>RSMo</a:t>
            </a:r>
            <a:r>
              <a:rPr lang="en-US" sz="1800" dirty="0">
                <a:effectLst/>
                <a:latin typeface="Times New Roman" panose="02020603050405020304" pitchFamily="18" charset="0"/>
                <a:ea typeface="Calibri" panose="020F0502020204030204" pitchFamily="34" charset="0"/>
              </a:rPr>
              <a:t>. § 490.065.2(1); </a:t>
            </a:r>
            <a:r>
              <a:rPr lang="en-US" sz="1800" i="1" dirty="0">
                <a:effectLst/>
                <a:latin typeface="Times New Roman" panose="02020603050405020304" pitchFamily="18" charset="0"/>
                <a:ea typeface="Calibri" panose="020F0502020204030204" pitchFamily="34" charset="0"/>
              </a:rPr>
              <a:t>cf. </a:t>
            </a:r>
            <a:r>
              <a:rPr lang="en-US" sz="1800" dirty="0">
                <a:effectLst/>
                <a:latin typeface="Times New Roman" panose="02020603050405020304" pitchFamily="18" charset="0"/>
                <a:ea typeface="Calibri" panose="020F0502020204030204" pitchFamily="34" charset="0"/>
              </a:rPr>
              <a:t>Fed. R. Evid. 702, </a:t>
            </a:r>
            <a:r>
              <a:rPr lang="en-US" sz="1800" i="1" dirty="0">
                <a:effectLst/>
                <a:latin typeface="Times New Roman" panose="02020603050405020304" pitchFamily="18" charset="0"/>
                <a:ea typeface="Calibri" panose="020F0502020204030204" pitchFamily="34" charset="0"/>
              </a:rPr>
              <a:t>and</a:t>
            </a:r>
            <a:r>
              <a:rPr lang="en-US" sz="1800" dirty="0">
                <a:effectLst/>
                <a:latin typeface="Times New Roman" panose="02020603050405020304" pitchFamily="18" charset="0"/>
                <a:ea typeface="Calibri" panose="020F0502020204030204" pitchFamily="34" charset="0"/>
              </a:rPr>
              <a:t> K.S.A. 60-456</a:t>
            </a:r>
            <a:endParaRPr lang="en-US" dirty="0"/>
          </a:p>
        </p:txBody>
      </p:sp>
      <p:sp>
        <p:nvSpPr>
          <p:cNvPr id="7" name="TextBox 6">
            <a:extLst>
              <a:ext uri="{FF2B5EF4-FFF2-40B4-BE49-F238E27FC236}">
                <a16:creationId xmlns:a16="http://schemas.microsoft.com/office/drawing/2014/main" id="{B9CCDE17-C9AD-157A-061C-807EB3FCD410}"/>
              </a:ext>
            </a:extLst>
          </p:cNvPr>
          <p:cNvSpPr txBox="1"/>
          <p:nvPr/>
        </p:nvSpPr>
        <p:spPr>
          <a:xfrm>
            <a:off x="6560457" y="1915886"/>
            <a:ext cx="4793343" cy="2308324"/>
          </a:xfrm>
          <a:prstGeom prst="rect">
            <a:avLst/>
          </a:prstGeom>
          <a:noFill/>
        </p:spPr>
        <p:txBody>
          <a:bodyPr wrap="square" rtlCol="0">
            <a:spAutoFit/>
          </a:bodyPr>
          <a:lstStyle/>
          <a:p>
            <a:r>
              <a:rPr lang="en-US" dirty="0"/>
              <a:t>A </a:t>
            </a:r>
            <a:r>
              <a:rPr lang="en-US" i="1" dirty="0"/>
              <a:t>Daubert</a:t>
            </a:r>
            <a:r>
              <a:rPr lang="en-US" dirty="0"/>
              <a:t> Motion is an attempt to limit or exclude expert testimony. </a:t>
            </a:r>
          </a:p>
          <a:p>
            <a:endParaRPr lang="en-US" dirty="0"/>
          </a:p>
          <a:p>
            <a:r>
              <a:rPr lang="en-US" dirty="0"/>
              <a:t>It also give you an opportunity to present to opposing counsel and the court the weaknesses of an expert’s testimony which may be useful for future motions pre- and during trial. </a:t>
            </a:r>
          </a:p>
        </p:txBody>
      </p:sp>
    </p:spTree>
    <p:extLst>
      <p:ext uri="{BB962C8B-B14F-4D97-AF65-F5344CB8AC3E}">
        <p14:creationId xmlns:p14="http://schemas.microsoft.com/office/powerpoint/2010/main" val="4007268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A2CD4-732A-43E4-BCB9-CBA2055E0AC6}"/>
              </a:ext>
            </a:extLst>
          </p:cNvPr>
          <p:cNvSpPr>
            <a:spLocks noGrp="1"/>
          </p:cNvSpPr>
          <p:nvPr>
            <p:ph type="title"/>
          </p:nvPr>
        </p:nvSpPr>
        <p:spPr>
          <a:xfrm>
            <a:off x="4657724" y="2809875"/>
            <a:ext cx="6696075" cy="1909763"/>
          </a:xfrm>
        </p:spPr>
        <p:txBody>
          <a:bodyPr/>
          <a:lstStyle/>
          <a:p>
            <a:r>
              <a:rPr lang="en-US" dirty="0"/>
              <a:t>Give yourself some time, don’t put it off because these issues are complex and require time to understand and craft.</a:t>
            </a:r>
          </a:p>
        </p:txBody>
      </p:sp>
      <p:sp>
        <p:nvSpPr>
          <p:cNvPr id="3" name="Subtitle 2">
            <a:extLst>
              <a:ext uri="{FF2B5EF4-FFF2-40B4-BE49-F238E27FC236}">
                <a16:creationId xmlns:a16="http://schemas.microsoft.com/office/drawing/2014/main" id="{45FD0450-A909-4CD9-8912-96A19ACEB7CB}"/>
              </a:ext>
            </a:extLst>
          </p:cNvPr>
          <p:cNvSpPr>
            <a:spLocks noGrp="1"/>
          </p:cNvSpPr>
          <p:nvPr>
            <p:ph type="subTitle" idx="1"/>
          </p:nvPr>
        </p:nvSpPr>
        <p:spPr>
          <a:xfrm>
            <a:off x="4657725" y="5028803"/>
            <a:ext cx="6696074" cy="365125"/>
          </a:xfrm>
        </p:spPr>
        <p:txBody>
          <a:bodyPr/>
          <a:lstStyle/>
          <a:p>
            <a:endParaRPr lang="en-US" dirty="0"/>
          </a:p>
        </p:txBody>
      </p:sp>
      <p:sp>
        <p:nvSpPr>
          <p:cNvPr id="4" name="Date Placeholder 3">
            <a:extLst>
              <a:ext uri="{FF2B5EF4-FFF2-40B4-BE49-F238E27FC236}">
                <a16:creationId xmlns:a16="http://schemas.microsoft.com/office/drawing/2014/main" id="{DA53D834-F1E2-4848-8093-D412A7B081AF}"/>
              </a:ext>
            </a:extLst>
          </p:cNvPr>
          <p:cNvSpPr>
            <a:spLocks noGrp="1"/>
          </p:cNvSpPr>
          <p:nvPr>
            <p:ph type="dt" sz="half" idx="10"/>
          </p:nvPr>
        </p:nvSpPr>
        <p:spPr>
          <a:xfrm>
            <a:off x="4676774" y="6356350"/>
            <a:ext cx="1695450" cy="365125"/>
          </a:xfrm>
        </p:spPr>
        <p:txBody>
          <a:bodyPr/>
          <a:lstStyle/>
          <a:p>
            <a:r>
              <a:rPr lang="en-US" dirty="0"/>
              <a:t>2023</a:t>
            </a:r>
          </a:p>
        </p:txBody>
      </p:sp>
      <p:sp>
        <p:nvSpPr>
          <p:cNvPr id="5" name="Footer Placeholder 4">
            <a:extLst>
              <a:ext uri="{FF2B5EF4-FFF2-40B4-BE49-F238E27FC236}">
                <a16:creationId xmlns:a16="http://schemas.microsoft.com/office/drawing/2014/main" id="{3555A49C-96F4-440D-B89E-A0AE94F70108}"/>
              </a:ext>
            </a:extLst>
          </p:cNvPr>
          <p:cNvSpPr>
            <a:spLocks noGrp="1"/>
          </p:cNvSpPr>
          <p:nvPr>
            <p:ph type="ftr" sz="quarter" idx="11"/>
          </p:nvPr>
        </p:nvSpPr>
        <p:spPr>
          <a:xfrm>
            <a:off x="6743699" y="6356350"/>
            <a:ext cx="2543175" cy="365125"/>
          </a:xfrm>
        </p:spPr>
        <p:txBody>
          <a:bodyPr/>
          <a:lstStyle/>
          <a:p>
            <a:r>
              <a:rPr lang="en-US" dirty="0"/>
              <a:t>Cross Examining Expert Witnesses</a:t>
            </a:r>
          </a:p>
        </p:txBody>
      </p:sp>
      <p:sp>
        <p:nvSpPr>
          <p:cNvPr id="6" name="Slide Number Placeholder 5">
            <a:extLst>
              <a:ext uri="{FF2B5EF4-FFF2-40B4-BE49-F238E27FC236}">
                <a16:creationId xmlns:a16="http://schemas.microsoft.com/office/drawing/2014/main" id="{F2A39FA3-9AE3-4689-A469-B7D2DFCCC2D9}"/>
              </a:ext>
            </a:extLst>
          </p:cNvPr>
          <p:cNvSpPr>
            <a:spLocks noGrp="1"/>
          </p:cNvSpPr>
          <p:nvPr>
            <p:ph type="sldNum" sz="quarter" idx="12"/>
          </p:nvPr>
        </p:nvSpPr>
        <p:spPr>
          <a:xfrm>
            <a:off x="9658350" y="6356350"/>
            <a:ext cx="1695450" cy="365125"/>
          </a:xfrm>
        </p:spPr>
        <p:txBody>
          <a:bodyPr/>
          <a:lstStyle/>
          <a:p>
            <a:fld id="{A49DFD55-3C28-40EF-9E31-A92D2E4017FF}" type="slidenum">
              <a:rPr lang="en-US" smtClean="0"/>
              <a:pPr/>
              <a:t>12</a:t>
            </a:fld>
            <a:endParaRPr lang="en-US" dirty="0"/>
          </a:p>
        </p:txBody>
      </p:sp>
    </p:spTree>
    <p:extLst>
      <p:ext uri="{BB962C8B-B14F-4D97-AF65-F5344CB8AC3E}">
        <p14:creationId xmlns:p14="http://schemas.microsoft.com/office/powerpoint/2010/main" val="744379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A2D15-4D68-4BF7-9421-032AE6C8852C}"/>
              </a:ext>
            </a:extLst>
          </p:cNvPr>
          <p:cNvSpPr>
            <a:spLocks noGrp="1"/>
          </p:cNvSpPr>
          <p:nvPr>
            <p:ph type="title"/>
          </p:nvPr>
        </p:nvSpPr>
        <p:spPr>
          <a:xfrm>
            <a:off x="2116733" y="2828933"/>
            <a:ext cx="8421688" cy="1325563"/>
          </a:xfrm>
        </p:spPr>
        <p:txBody>
          <a:bodyPr/>
          <a:lstStyle/>
          <a:p>
            <a:r>
              <a:rPr lang="en-US" dirty="0"/>
              <a:t>The Cross</a:t>
            </a:r>
          </a:p>
        </p:txBody>
      </p:sp>
      <p:sp>
        <p:nvSpPr>
          <p:cNvPr id="23" name="Date Placeholder 22">
            <a:extLst>
              <a:ext uri="{FF2B5EF4-FFF2-40B4-BE49-F238E27FC236}">
                <a16:creationId xmlns:a16="http://schemas.microsoft.com/office/drawing/2014/main" id="{637DEDF5-3FCD-4BC2-86A5-7BE2BF01EA38}"/>
              </a:ext>
            </a:extLst>
          </p:cNvPr>
          <p:cNvSpPr>
            <a:spLocks noGrp="1"/>
          </p:cNvSpPr>
          <p:nvPr>
            <p:ph type="dt" sz="half" idx="10"/>
          </p:nvPr>
        </p:nvSpPr>
        <p:spPr>
          <a:xfrm>
            <a:off x="838200" y="6356350"/>
            <a:ext cx="2743200" cy="365125"/>
          </a:xfrm>
        </p:spPr>
        <p:txBody>
          <a:bodyPr/>
          <a:lstStyle/>
          <a:p>
            <a:r>
              <a:rPr lang="en-US" dirty="0"/>
              <a:t>2023</a:t>
            </a:r>
          </a:p>
        </p:txBody>
      </p:sp>
      <p:sp>
        <p:nvSpPr>
          <p:cNvPr id="24" name="Footer Placeholder 23">
            <a:extLst>
              <a:ext uri="{FF2B5EF4-FFF2-40B4-BE49-F238E27FC236}">
                <a16:creationId xmlns:a16="http://schemas.microsoft.com/office/drawing/2014/main" id="{918C3C97-444D-4600-8553-B9C4C1F8483B}"/>
              </a:ext>
            </a:extLst>
          </p:cNvPr>
          <p:cNvSpPr>
            <a:spLocks noGrp="1"/>
          </p:cNvSpPr>
          <p:nvPr>
            <p:ph type="ftr" sz="quarter" idx="11"/>
          </p:nvPr>
        </p:nvSpPr>
        <p:spPr>
          <a:xfrm>
            <a:off x="4038600" y="6356350"/>
            <a:ext cx="4114800" cy="365125"/>
          </a:xfrm>
        </p:spPr>
        <p:txBody>
          <a:bodyPr/>
          <a:lstStyle/>
          <a:p>
            <a:r>
              <a:rPr lang="en-US" dirty="0"/>
              <a:t>Cross Examining Expert Witnesses</a:t>
            </a:r>
          </a:p>
        </p:txBody>
      </p:sp>
      <p:sp>
        <p:nvSpPr>
          <p:cNvPr id="25" name="Slide Number Placeholder 24">
            <a:extLst>
              <a:ext uri="{FF2B5EF4-FFF2-40B4-BE49-F238E27FC236}">
                <a16:creationId xmlns:a16="http://schemas.microsoft.com/office/drawing/2014/main" id="{148E9129-4CC6-47BA-ACD8-2C632A8660EC}"/>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13</a:t>
            </a:fld>
            <a:endParaRPr lang="en-US" dirty="0"/>
          </a:p>
        </p:txBody>
      </p:sp>
    </p:spTree>
    <p:extLst>
      <p:ext uri="{BB962C8B-B14F-4D97-AF65-F5344CB8AC3E}">
        <p14:creationId xmlns:p14="http://schemas.microsoft.com/office/powerpoint/2010/main" val="2619301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D0E59-4C68-4F87-9821-23C69713D980}"/>
              </a:ext>
            </a:extLst>
          </p:cNvPr>
          <p:cNvSpPr>
            <a:spLocks noGrp="1"/>
          </p:cNvSpPr>
          <p:nvPr>
            <p:ph type="title"/>
          </p:nvPr>
        </p:nvSpPr>
        <p:spPr>
          <a:xfrm>
            <a:off x="1885156" y="892177"/>
            <a:ext cx="8421688" cy="1325563"/>
          </a:xfrm>
        </p:spPr>
        <p:txBody>
          <a:bodyPr/>
          <a:lstStyle/>
          <a:p>
            <a:r>
              <a:rPr lang="en-US" dirty="0"/>
              <a:t>What are your goals?</a:t>
            </a:r>
          </a:p>
        </p:txBody>
      </p:sp>
      <p:sp>
        <p:nvSpPr>
          <p:cNvPr id="56" name="Date Placeholder 55">
            <a:extLst>
              <a:ext uri="{FF2B5EF4-FFF2-40B4-BE49-F238E27FC236}">
                <a16:creationId xmlns:a16="http://schemas.microsoft.com/office/drawing/2014/main" id="{B289356A-BDA0-4234-84F2-9F2F25D0D7BD}"/>
              </a:ext>
            </a:extLst>
          </p:cNvPr>
          <p:cNvSpPr>
            <a:spLocks noGrp="1"/>
          </p:cNvSpPr>
          <p:nvPr>
            <p:ph type="dt" sz="half" idx="10"/>
          </p:nvPr>
        </p:nvSpPr>
        <p:spPr>
          <a:xfrm>
            <a:off x="838200" y="6356350"/>
            <a:ext cx="2743200" cy="365125"/>
          </a:xfrm>
        </p:spPr>
        <p:txBody>
          <a:bodyPr/>
          <a:lstStyle/>
          <a:p>
            <a:r>
              <a:rPr lang="en-US" dirty="0"/>
              <a:t>2023</a:t>
            </a:r>
          </a:p>
        </p:txBody>
      </p:sp>
      <p:sp>
        <p:nvSpPr>
          <p:cNvPr id="57" name="Footer Placeholder 56">
            <a:extLst>
              <a:ext uri="{FF2B5EF4-FFF2-40B4-BE49-F238E27FC236}">
                <a16:creationId xmlns:a16="http://schemas.microsoft.com/office/drawing/2014/main" id="{3A38BE84-957B-46B9-A315-4B5064DFF1A1}"/>
              </a:ext>
            </a:extLst>
          </p:cNvPr>
          <p:cNvSpPr>
            <a:spLocks noGrp="1"/>
          </p:cNvSpPr>
          <p:nvPr>
            <p:ph type="ftr" sz="quarter" idx="11"/>
          </p:nvPr>
        </p:nvSpPr>
        <p:spPr>
          <a:xfrm>
            <a:off x="4038600" y="6356350"/>
            <a:ext cx="4114800" cy="365125"/>
          </a:xfrm>
        </p:spPr>
        <p:txBody>
          <a:bodyPr/>
          <a:lstStyle/>
          <a:p>
            <a:r>
              <a:rPr lang="en-US" dirty="0"/>
              <a:t>Cross Examining Expert Witnesses</a:t>
            </a:r>
          </a:p>
        </p:txBody>
      </p:sp>
      <p:sp>
        <p:nvSpPr>
          <p:cNvPr id="58" name="Slide Number Placeholder 57">
            <a:extLst>
              <a:ext uri="{FF2B5EF4-FFF2-40B4-BE49-F238E27FC236}">
                <a16:creationId xmlns:a16="http://schemas.microsoft.com/office/drawing/2014/main" id="{E1900601-8B04-4FF3-B06F-6BEFAC6556D3}"/>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14</a:t>
            </a:fld>
            <a:endParaRPr lang="en-US" dirty="0"/>
          </a:p>
        </p:txBody>
      </p:sp>
      <p:pic>
        <p:nvPicPr>
          <p:cNvPr id="327" name="Picture 326" descr="A black square with white text&#10;&#10;Description automatically generated with medium confidence">
            <a:extLst>
              <a:ext uri="{FF2B5EF4-FFF2-40B4-BE49-F238E27FC236}">
                <a16:creationId xmlns:a16="http://schemas.microsoft.com/office/drawing/2014/main" id="{54146C22-DF99-9E96-AC44-1C43820DDE78}"/>
              </a:ext>
            </a:extLst>
          </p:cNvPr>
          <p:cNvPicPr>
            <a:picLocks noChangeAspect="1"/>
          </p:cNvPicPr>
          <p:nvPr/>
        </p:nvPicPr>
        <p:blipFill>
          <a:blip r:embed="rId2"/>
          <a:stretch>
            <a:fillRect/>
          </a:stretch>
        </p:blipFill>
        <p:spPr>
          <a:xfrm>
            <a:off x="3446689" y="1876652"/>
            <a:ext cx="5363482" cy="2274388"/>
          </a:xfrm>
          <a:prstGeom prst="rect">
            <a:avLst/>
          </a:prstGeom>
        </p:spPr>
      </p:pic>
      <p:sp>
        <p:nvSpPr>
          <p:cNvPr id="328" name="TextBox 327">
            <a:extLst>
              <a:ext uri="{FF2B5EF4-FFF2-40B4-BE49-F238E27FC236}">
                <a16:creationId xmlns:a16="http://schemas.microsoft.com/office/drawing/2014/main" id="{14765507-166F-0FF4-6688-3F1A5A4A3DA2}"/>
              </a:ext>
            </a:extLst>
          </p:cNvPr>
          <p:cNvSpPr txBox="1"/>
          <p:nvPr/>
        </p:nvSpPr>
        <p:spPr>
          <a:xfrm>
            <a:off x="1146628" y="4339771"/>
            <a:ext cx="10207171" cy="1569660"/>
          </a:xfrm>
          <a:prstGeom prst="rect">
            <a:avLst/>
          </a:prstGeom>
          <a:noFill/>
        </p:spPr>
        <p:txBody>
          <a:bodyPr wrap="square" rtlCol="0">
            <a:spAutoFit/>
          </a:bodyPr>
          <a:lstStyle/>
          <a:p>
            <a:pPr marL="285750" indent="-285750">
              <a:buFontTx/>
              <a:buChar char="-"/>
            </a:pPr>
            <a:r>
              <a:rPr lang="en-US" sz="2400" dirty="0"/>
              <a:t>Are we attacking the science (the black box) itself?</a:t>
            </a:r>
          </a:p>
          <a:p>
            <a:pPr marL="285750" indent="-285750">
              <a:buFontTx/>
              <a:buChar char="-"/>
            </a:pPr>
            <a:r>
              <a:rPr lang="en-US" sz="2400" dirty="0"/>
              <a:t>Are we attacking the input?</a:t>
            </a:r>
          </a:p>
          <a:p>
            <a:pPr marL="285750" indent="-285750">
              <a:buFontTx/>
              <a:buChar char="-"/>
            </a:pPr>
            <a:r>
              <a:rPr lang="en-US" sz="2400" dirty="0"/>
              <a:t>Are we attacking the observer of the output?</a:t>
            </a:r>
          </a:p>
          <a:p>
            <a:pPr marL="285750" indent="-285750">
              <a:buFontTx/>
              <a:buChar char="-"/>
            </a:pPr>
            <a:r>
              <a:rPr lang="en-US" sz="2400" dirty="0"/>
              <a:t>Do we only want to damage the conclusion but not the science?</a:t>
            </a:r>
          </a:p>
        </p:txBody>
      </p:sp>
    </p:spTree>
    <p:extLst>
      <p:ext uri="{BB962C8B-B14F-4D97-AF65-F5344CB8AC3E}">
        <p14:creationId xmlns:p14="http://schemas.microsoft.com/office/powerpoint/2010/main" val="40550799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762301-F83A-4BEA-9D11-E6C99FB574A8}"/>
              </a:ext>
            </a:extLst>
          </p:cNvPr>
          <p:cNvSpPr>
            <a:spLocks noGrp="1"/>
          </p:cNvSpPr>
          <p:nvPr>
            <p:ph type="title"/>
          </p:nvPr>
        </p:nvSpPr>
        <p:spPr>
          <a:xfrm>
            <a:off x="838200" y="365125"/>
            <a:ext cx="10515600" cy="1325563"/>
          </a:xfrm>
        </p:spPr>
        <p:txBody>
          <a:bodyPr/>
          <a:lstStyle/>
          <a:p>
            <a:r>
              <a:rPr lang="en-US" dirty="0"/>
              <a:t>What did you learn about your expert?</a:t>
            </a:r>
          </a:p>
        </p:txBody>
      </p:sp>
      <p:sp>
        <p:nvSpPr>
          <p:cNvPr id="6" name="Date Placeholder 5">
            <a:extLst>
              <a:ext uri="{FF2B5EF4-FFF2-40B4-BE49-F238E27FC236}">
                <a16:creationId xmlns:a16="http://schemas.microsoft.com/office/drawing/2014/main" id="{3627CC26-34EF-4BB9-B289-9EC56B07D1E6}"/>
              </a:ext>
            </a:extLst>
          </p:cNvPr>
          <p:cNvSpPr>
            <a:spLocks noGrp="1"/>
          </p:cNvSpPr>
          <p:nvPr>
            <p:ph type="dt" sz="half" idx="10"/>
          </p:nvPr>
        </p:nvSpPr>
        <p:spPr>
          <a:xfrm>
            <a:off x="838200" y="6356350"/>
            <a:ext cx="2743200" cy="365125"/>
          </a:xfrm>
        </p:spPr>
        <p:txBody>
          <a:bodyPr/>
          <a:lstStyle/>
          <a:p>
            <a:r>
              <a:rPr lang="en-US" dirty="0"/>
              <a:t>2023</a:t>
            </a:r>
          </a:p>
        </p:txBody>
      </p:sp>
      <p:sp>
        <p:nvSpPr>
          <p:cNvPr id="7" name="Footer Placeholder 6">
            <a:extLst>
              <a:ext uri="{FF2B5EF4-FFF2-40B4-BE49-F238E27FC236}">
                <a16:creationId xmlns:a16="http://schemas.microsoft.com/office/drawing/2014/main" id="{4E98E6AD-9D37-499C-898E-ED12AC36D31D}"/>
              </a:ext>
            </a:extLst>
          </p:cNvPr>
          <p:cNvSpPr>
            <a:spLocks noGrp="1"/>
          </p:cNvSpPr>
          <p:nvPr>
            <p:ph type="ftr" sz="quarter" idx="11"/>
          </p:nvPr>
        </p:nvSpPr>
        <p:spPr>
          <a:xfrm>
            <a:off x="4038600" y="6356350"/>
            <a:ext cx="4114800" cy="365125"/>
          </a:xfrm>
        </p:spPr>
        <p:txBody>
          <a:bodyPr/>
          <a:lstStyle/>
          <a:p>
            <a:r>
              <a:rPr lang="en-US" dirty="0"/>
              <a:t>Cross Examining Expert Witnesses</a:t>
            </a:r>
          </a:p>
        </p:txBody>
      </p:sp>
      <p:sp>
        <p:nvSpPr>
          <p:cNvPr id="8" name="Slide Number Placeholder 7">
            <a:extLst>
              <a:ext uri="{FF2B5EF4-FFF2-40B4-BE49-F238E27FC236}">
                <a16:creationId xmlns:a16="http://schemas.microsoft.com/office/drawing/2014/main" id="{92908AF9-2A07-4B50-BC13-471792106EC8}"/>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15</a:t>
            </a:fld>
            <a:endParaRPr lang="en-US" dirty="0"/>
          </a:p>
        </p:txBody>
      </p:sp>
      <p:sp>
        <p:nvSpPr>
          <p:cNvPr id="5" name="TextBox 4">
            <a:extLst>
              <a:ext uri="{FF2B5EF4-FFF2-40B4-BE49-F238E27FC236}">
                <a16:creationId xmlns:a16="http://schemas.microsoft.com/office/drawing/2014/main" id="{1420B46F-00F7-0E37-A655-54EBEA3B18CE}"/>
              </a:ext>
            </a:extLst>
          </p:cNvPr>
          <p:cNvSpPr txBox="1"/>
          <p:nvPr/>
        </p:nvSpPr>
        <p:spPr>
          <a:xfrm>
            <a:off x="1349829" y="1690688"/>
            <a:ext cx="9463314" cy="4154984"/>
          </a:xfrm>
          <a:prstGeom prst="rect">
            <a:avLst/>
          </a:prstGeom>
          <a:noFill/>
        </p:spPr>
        <p:txBody>
          <a:bodyPr wrap="square" rtlCol="0">
            <a:spAutoFit/>
          </a:bodyPr>
          <a:lstStyle/>
          <a:p>
            <a:r>
              <a:rPr lang="en-US" sz="2400" dirty="0"/>
              <a:t>- If you conducted a deposition, how did they act when confronted with a tough question?</a:t>
            </a:r>
          </a:p>
          <a:p>
            <a:pPr marL="285750" indent="-285750">
              <a:buFontTx/>
              <a:buChar char="-"/>
            </a:pPr>
            <a:r>
              <a:rPr lang="en-US" sz="2400" dirty="0"/>
              <a:t>Did they frequently go on long diatribes?</a:t>
            </a:r>
          </a:p>
          <a:p>
            <a:pPr marL="285750" indent="-285750">
              <a:buFontTx/>
              <a:buChar char="-"/>
            </a:pPr>
            <a:r>
              <a:rPr lang="en-US" sz="2400" dirty="0"/>
              <a:t>Were they defensive?</a:t>
            </a:r>
          </a:p>
          <a:p>
            <a:pPr marL="285750" indent="-285750">
              <a:buFontTx/>
              <a:buChar char="-"/>
            </a:pPr>
            <a:r>
              <a:rPr lang="en-US" sz="2400" dirty="0"/>
              <a:t>How much of their conclusions were based on their subjective opinions</a:t>
            </a:r>
          </a:p>
          <a:p>
            <a:pPr marL="742950" lvl="1" indent="-285750">
              <a:buFontTx/>
              <a:buChar char="-"/>
            </a:pPr>
            <a:r>
              <a:rPr lang="en-US" sz="2400" dirty="0"/>
              <a:t>If any part of their conclusions are subjective, then did you collect enough information to showcase any biases.</a:t>
            </a:r>
          </a:p>
          <a:p>
            <a:pPr marL="285750" indent="-285750">
              <a:buFontTx/>
              <a:buChar char="-"/>
            </a:pPr>
            <a:r>
              <a:rPr lang="en-US" sz="2400" dirty="0"/>
              <a:t>Do they come across as overly academic/pretentious? </a:t>
            </a:r>
          </a:p>
          <a:p>
            <a:pPr marL="285750" indent="-285750">
              <a:buFontTx/>
              <a:buChar char="-"/>
            </a:pPr>
            <a:r>
              <a:rPr lang="en-US" sz="2400" dirty="0"/>
              <a:t>What’s their standing in their field? Is the way they apply their science generally accepted in their field?</a:t>
            </a:r>
          </a:p>
        </p:txBody>
      </p:sp>
    </p:spTree>
    <p:extLst>
      <p:ext uri="{BB962C8B-B14F-4D97-AF65-F5344CB8AC3E}">
        <p14:creationId xmlns:p14="http://schemas.microsoft.com/office/powerpoint/2010/main" val="2896385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762301-F83A-4BEA-9D11-E6C99FB574A8}"/>
              </a:ext>
            </a:extLst>
          </p:cNvPr>
          <p:cNvSpPr>
            <a:spLocks noGrp="1"/>
          </p:cNvSpPr>
          <p:nvPr>
            <p:ph type="title"/>
          </p:nvPr>
        </p:nvSpPr>
        <p:spPr>
          <a:xfrm>
            <a:off x="838200" y="365125"/>
            <a:ext cx="10515600" cy="1325563"/>
          </a:xfrm>
        </p:spPr>
        <p:txBody>
          <a:bodyPr/>
          <a:lstStyle/>
          <a:p>
            <a:r>
              <a:rPr lang="en-US" dirty="0"/>
              <a:t>Areas to focus on </a:t>
            </a:r>
          </a:p>
        </p:txBody>
      </p:sp>
      <p:sp>
        <p:nvSpPr>
          <p:cNvPr id="6" name="Date Placeholder 5">
            <a:extLst>
              <a:ext uri="{FF2B5EF4-FFF2-40B4-BE49-F238E27FC236}">
                <a16:creationId xmlns:a16="http://schemas.microsoft.com/office/drawing/2014/main" id="{3627CC26-34EF-4BB9-B289-9EC56B07D1E6}"/>
              </a:ext>
            </a:extLst>
          </p:cNvPr>
          <p:cNvSpPr>
            <a:spLocks noGrp="1"/>
          </p:cNvSpPr>
          <p:nvPr>
            <p:ph type="dt" sz="half" idx="10"/>
          </p:nvPr>
        </p:nvSpPr>
        <p:spPr>
          <a:xfrm>
            <a:off x="838200" y="6356350"/>
            <a:ext cx="2743200" cy="365125"/>
          </a:xfrm>
        </p:spPr>
        <p:txBody>
          <a:bodyPr/>
          <a:lstStyle/>
          <a:p>
            <a:r>
              <a:rPr lang="en-US" dirty="0"/>
              <a:t>2023</a:t>
            </a:r>
          </a:p>
        </p:txBody>
      </p:sp>
      <p:sp>
        <p:nvSpPr>
          <p:cNvPr id="7" name="Footer Placeholder 6">
            <a:extLst>
              <a:ext uri="{FF2B5EF4-FFF2-40B4-BE49-F238E27FC236}">
                <a16:creationId xmlns:a16="http://schemas.microsoft.com/office/drawing/2014/main" id="{4E98E6AD-9D37-499C-898E-ED12AC36D31D}"/>
              </a:ext>
            </a:extLst>
          </p:cNvPr>
          <p:cNvSpPr>
            <a:spLocks noGrp="1"/>
          </p:cNvSpPr>
          <p:nvPr>
            <p:ph type="ftr" sz="quarter" idx="11"/>
          </p:nvPr>
        </p:nvSpPr>
        <p:spPr>
          <a:xfrm>
            <a:off x="4038600" y="6356350"/>
            <a:ext cx="4114800" cy="365125"/>
          </a:xfrm>
        </p:spPr>
        <p:txBody>
          <a:bodyPr/>
          <a:lstStyle/>
          <a:p>
            <a:r>
              <a:rPr lang="en-US" dirty="0"/>
              <a:t>Cross Examining Expert Witnesses</a:t>
            </a:r>
          </a:p>
        </p:txBody>
      </p:sp>
      <p:sp>
        <p:nvSpPr>
          <p:cNvPr id="8" name="Slide Number Placeholder 7">
            <a:extLst>
              <a:ext uri="{FF2B5EF4-FFF2-40B4-BE49-F238E27FC236}">
                <a16:creationId xmlns:a16="http://schemas.microsoft.com/office/drawing/2014/main" id="{92908AF9-2A07-4B50-BC13-471792106EC8}"/>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16</a:t>
            </a:fld>
            <a:endParaRPr lang="en-US" dirty="0"/>
          </a:p>
        </p:txBody>
      </p:sp>
      <p:sp>
        <p:nvSpPr>
          <p:cNvPr id="5" name="TextBox 4">
            <a:extLst>
              <a:ext uri="{FF2B5EF4-FFF2-40B4-BE49-F238E27FC236}">
                <a16:creationId xmlns:a16="http://schemas.microsoft.com/office/drawing/2014/main" id="{1420B46F-00F7-0E37-A655-54EBEA3B18CE}"/>
              </a:ext>
            </a:extLst>
          </p:cNvPr>
          <p:cNvSpPr txBox="1"/>
          <p:nvPr/>
        </p:nvSpPr>
        <p:spPr>
          <a:xfrm>
            <a:off x="1349829" y="1690688"/>
            <a:ext cx="9463314" cy="3785652"/>
          </a:xfrm>
          <a:prstGeom prst="rect">
            <a:avLst/>
          </a:prstGeom>
          <a:noFill/>
        </p:spPr>
        <p:txBody>
          <a:bodyPr wrap="square" rtlCol="0">
            <a:spAutoFit/>
          </a:bodyPr>
          <a:lstStyle/>
          <a:p>
            <a:pPr marL="342900" indent="-342900">
              <a:buFontTx/>
              <a:buChar char="-"/>
            </a:pPr>
            <a:r>
              <a:rPr lang="en-US" sz="2400" dirty="0"/>
              <a:t>Qualifications and Credentials</a:t>
            </a:r>
          </a:p>
          <a:p>
            <a:pPr marL="342900" indent="-342900">
              <a:buFontTx/>
              <a:buChar char="-"/>
            </a:pPr>
            <a:endParaRPr lang="en-US" sz="2400" dirty="0"/>
          </a:p>
          <a:p>
            <a:pPr marL="342900" indent="-342900">
              <a:buFontTx/>
              <a:buChar char="-"/>
            </a:pPr>
            <a:endParaRPr lang="en-US" sz="2400" dirty="0"/>
          </a:p>
          <a:p>
            <a:pPr marL="342900" indent="-342900">
              <a:buFontTx/>
              <a:buChar char="-"/>
            </a:pPr>
            <a:r>
              <a:rPr lang="en-US" sz="2400" dirty="0"/>
              <a:t>How the expert came to their conclusions/opinion</a:t>
            </a:r>
          </a:p>
          <a:p>
            <a:pPr marL="342900" indent="-342900">
              <a:buFontTx/>
              <a:buChar char="-"/>
            </a:pPr>
            <a:endParaRPr lang="en-US" sz="2400" dirty="0"/>
          </a:p>
          <a:p>
            <a:pPr marL="342900" indent="-342900">
              <a:buFontTx/>
              <a:buChar char="-"/>
            </a:pPr>
            <a:endParaRPr lang="en-US" sz="2400" dirty="0"/>
          </a:p>
          <a:p>
            <a:pPr marL="342900" indent="-342900">
              <a:buFontTx/>
              <a:buChar char="-"/>
            </a:pPr>
            <a:r>
              <a:rPr lang="en-US" sz="2400" dirty="0"/>
              <a:t>The opinion itself</a:t>
            </a:r>
          </a:p>
          <a:p>
            <a:pPr marL="342900" indent="-342900">
              <a:buFontTx/>
              <a:buChar char="-"/>
            </a:pPr>
            <a:endParaRPr lang="en-US" sz="2400" dirty="0"/>
          </a:p>
          <a:p>
            <a:pPr marL="800100" lvl="1" indent="-342900">
              <a:buFontTx/>
              <a:buChar char="-"/>
            </a:pPr>
            <a:r>
              <a:rPr lang="en-US" sz="2400" dirty="0"/>
              <a:t>(Unless the expert is completely deficient in all three, try and focus on one of these areas)</a:t>
            </a:r>
          </a:p>
        </p:txBody>
      </p:sp>
    </p:spTree>
    <p:extLst>
      <p:ext uri="{BB962C8B-B14F-4D97-AF65-F5344CB8AC3E}">
        <p14:creationId xmlns:p14="http://schemas.microsoft.com/office/powerpoint/2010/main" val="3157498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38B70B1-C631-3D97-4EBD-09AFC04F2DD0}"/>
              </a:ext>
            </a:extLst>
          </p:cNvPr>
          <p:cNvSpPr>
            <a:spLocks noGrp="1"/>
          </p:cNvSpPr>
          <p:nvPr>
            <p:ph type="title"/>
          </p:nvPr>
        </p:nvSpPr>
        <p:spPr>
          <a:xfrm>
            <a:off x="5476875" y="512764"/>
            <a:ext cx="5111750" cy="1204912"/>
          </a:xfrm>
        </p:spPr>
        <p:txBody>
          <a:bodyPr/>
          <a:lstStyle/>
          <a:p>
            <a:r>
              <a:rPr lang="en-US" dirty="0"/>
              <a:t>Some practical Tips</a:t>
            </a:r>
          </a:p>
        </p:txBody>
      </p:sp>
      <p:sp>
        <p:nvSpPr>
          <p:cNvPr id="8" name="Text Placeholder 2">
            <a:extLst>
              <a:ext uri="{FF2B5EF4-FFF2-40B4-BE49-F238E27FC236}">
                <a16:creationId xmlns:a16="http://schemas.microsoft.com/office/drawing/2014/main" id="{D734E394-C9CA-46E2-1EDF-AFB0253B0ED6}"/>
              </a:ext>
            </a:extLst>
          </p:cNvPr>
          <p:cNvSpPr>
            <a:spLocks noGrp="1"/>
          </p:cNvSpPr>
          <p:nvPr>
            <p:ph type="body" idx="1"/>
          </p:nvPr>
        </p:nvSpPr>
        <p:spPr>
          <a:xfrm>
            <a:off x="4717142" y="1903411"/>
            <a:ext cx="7053943" cy="4441825"/>
          </a:xfrm>
        </p:spPr>
        <p:txBody>
          <a:bodyPr>
            <a:normAutofit fontScale="70000" lnSpcReduction="20000"/>
          </a:bodyPr>
          <a:lstStyle/>
          <a:p>
            <a:pPr marL="285750" indent="-285750">
              <a:buFontTx/>
              <a:buChar char="-"/>
            </a:pPr>
            <a:r>
              <a:rPr lang="en-US" sz="2900" dirty="0"/>
              <a:t>Keep it simple</a:t>
            </a:r>
          </a:p>
          <a:p>
            <a:pPr marL="285750" indent="-285750">
              <a:buFontTx/>
              <a:buChar char="-"/>
            </a:pPr>
            <a:r>
              <a:rPr lang="en-US" sz="2900" dirty="0"/>
              <a:t>Don’t get into arguments on the science (stick to the script)</a:t>
            </a:r>
          </a:p>
          <a:p>
            <a:pPr marL="285750" indent="-285750">
              <a:buFontTx/>
              <a:buChar char="-"/>
            </a:pPr>
            <a:r>
              <a:rPr lang="en-US" sz="2900" dirty="0"/>
              <a:t>Find areas of agreement when building the jury’s understanding of the subject matter. </a:t>
            </a:r>
          </a:p>
          <a:p>
            <a:pPr marL="285750" indent="-285750">
              <a:buFontTx/>
              <a:buChar char="-"/>
            </a:pPr>
            <a:r>
              <a:rPr lang="en-US" sz="2900" dirty="0"/>
              <a:t>They are professional witnesses. Avoid their strengths and giving them wiggle room to preach.</a:t>
            </a:r>
          </a:p>
          <a:p>
            <a:pPr marL="285750" indent="-285750">
              <a:buFontTx/>
              <a:buChar char="-"/>
            </a:pPr>
            <a:r>
              <a:rPr lang="en-US" sz="2900" dirty="0"/>
              <a:t>Point out </a:t>
            </a:r>
            <a:r>
              <a:rPr lang="en-US" sz="2900" i="1" dirty="0"/>
              <a:t>assumptions</a:t>
            </a:r>
            <a:r>
              <a:rPr lang="en-US" sz="2900" dirty="0"/>
              <a:t> that lead up to an ultimate opinion</a:t>
            </a:r>
          </a:p>
          <a:p>
            <a:pPr marL="285750" indent="-285750">
              <a:buFontTx/>
              <a:buChar char="-"/>
            </a:pPr>
            <a:r>
              <a:rPr lang="en-US" sz="2900" dirty="0"/>
              <a:t>If you have learned treatises and can lay foundation, they can be helpful in showing weaknesses in expert’s testimony (FRE 803(18)) (don’t base too much of your case on this as, especially in Kansas, there is a lot of pause to their admission. </a:t>
            </a:r>
            <a:r>
              <a:rPr lang="en-US" sz="2900" u="sng" dirty="0">
                <a:solidFill>
                  <a:srgbClr val="3D3D3D"/>
                </a:solidFill>
                <a:effectLst/>
                <a:latin typeface="Source Sans Pro" panose="020B0503030403020204" pitchFamily="34" charset="0"/>
              </a:rPr>
              <a:t>Wilson v. Knight</a:t>
            </a:r>
            <a:r>
              <a:rPr lang="en-US" sz="2900" dirty="0">
                <a:solidFill>
                  <a:srgbClr val="000000"/>
                </a:solidFill>
                <a:effectLst/>
                <a:latin typeface="Source Sans Pro" panose="020B0503030403020204" pitchFamily="34" charset="0"/>
              </a:rPr>
              <a:t>, 26 Kan. App. 2d 226, 232  (1999))</a:t>
            </a:r>
          </a:p>
          <a:p>
            <a:pPr marL="285750" indent="-285750">
              <a:buFontTx/>
              <a:buChar char="-"/>
            </a:pPr>
            <a:endParaRPr lang="en-US" dirty="0"/>
          </a:p>
        </p:txBody>
      </p:sp>
      <p:sp>
        <p:nvSpPr>
          <p:cNvPr id="10" name="Date Placeholder 3">
            <a:extLst>
              <a:ext uri="{FF2B5EF4-FFF2-40B4-BE49-F238E27FC236}">
                <a16:creationId xmlns:a16="http://schemas.microsoft.com/office/drawing/2014/main" id="{1056036F-D9EB-AF7D-C77A-4AF7EEB42FCA}"/>
              </a:ext>
            </a:extLst>
          </p:cNvPr>
          <p:cNvSpPr>
            <a:spLocks noGrp="1"/>
          </p:cNvSpPr>
          <p:nvPr>
            <p:ph type="dt" sz="half" idx="10"/>
          </p:nvPr>
        </p:nvSpPr>
        <p:spPr>
          <a:xfrm>
            <a:off x="838200" y="6356350"/>
            <a:ext cx="2743200" cy="365125"/>
          </a:xfrm>
        </p:spPr>
        <p:txBody>
          <a:bodyPr/>
          <a:lstStyle/>
          <a:p>
            <a:pPr>
              <a:spcAft>
                <a:spcPts val="600"/>
              </a:spcAft>
            </a:pPr>
            <a:r>
              <a:rPr lang="en-US" dirty="0"/>
              <a:t>2023</a:t>
            </a:r>
          </a:p>
        </p:txBody>
      </p:sp>
      <p:sp>
        <p:nvSpPr>
          <p:cNvPr id="12" name="Footer Placeholder 4">
            <a:extLst>
              <a:ext uri="{FF2B5EF4-FFF2-40B4-BE49-F238E27FC236}">
                <a16:creationId xmlns:a16="http://schemas.microsoft.com/office/drawing/2014/main" id="{12AC6A17-52FE-952A-3992-464B7CA221FD}"/>
              </a:ext>
            </a:extLst>
          </p:cNvPr>
          <p:cNvSpPr>
            <a:spLocks noGrp="1"/>
          </p:cNvSpPr>
          <p:nvPr>
            <p:ph type="ftr" sz="quarter" idx="11"/>
          </p:nvPr>
        </p:nvSpPr>
        <p:spPr>
          <a:xfrm>
            <a:off x="4038600" y="6356350"/>
            <a:ext cx="4114800" cy="365125"/>
          </a:xfrm>
        </p:spPr>
        <p:txBody>
          <a:bodyPr/>
          <a:lstStyle/>
          <a:p>
            <a:pPr>
              <a:spcAft>
                <a:spcPts val="600"/>
              </a:spcAft>
            </a:pPr>
            <a:r>
              <a:rPr lang="en-US" dirty="0"/>
              <a:t>Cross Examining Expert Witnesses</a:t>
            </a:r>
          </a:p>
        </p:txBody>
      </p:sp>
      <p:sp>
        <p:nvSpPr>
          <p:cNvPr id="14" name="Slide Number Placeholder 5">
            <a:extLst>
              <a:ext uri="{FF2B5EF4-FFF2-40B4-BE49-F238E27FC236}">
                <a16:creationId xmlns:a16="http://schemas.microsoft.com/office/drawing/2014/main" id="{D6E6B6B9-593A-8E69-4273-3CA02AD683FB}"/>
              </a:ext>
            </a:extLst>
          </p:cNvPr>
          <p:cNvSpPr>
            <a:spLocks noGrp="1"/>
          </p:cNvSpPr>
          <p:nvPr>
            <p:ph type="sldNum" sz="quarter" idx="12"/>
          </p:nvPr>
        </p:nvSpPr>
        <p:spPr>
          <a:xfrm>
            <a:off x="8610600" y="6356350"/>
            <a:ext cx="2743200" cy="365125"/>
          </a:xfrm>
        </p:spPr>
        <p:txBody>
          <a:bodyPr/>
          <a:lstStyle/>
          <a:p>
            <a:pPr>
              <a:spcAft>
                <a:spcPts val="600"/>
              </a:spcAft>
            </a:pPr>
            <a:fld id="{A49DFD55-3C28-40EF-9E31-A92D2E4017FF}" type="slidenum">
              <a:rPr lang="en-US" smtClean="0"/>
              <a:pPr>
                <a:spcAft>
                  <a:spcPts val="600"/>
                </a:spcAft>
              </a:pPr>
              <a:t>17</a:t>
            </a:fld>
            <a:endParaRPr lang="en-US"/>
          </a:p>
        </p:txBody>
      </p:sp>
    </p:spTree>
    <p:extLst>
      <p:ext uri="{BB962C8B-B14F-4D97-AF65-F5344CB8AC3E}">
        <p14:creationId xmlns:p14="http://schemas.microsoft.com/office/powerpoint/2010/main" val="3321043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F31E2-0D60-1AB3-67FB-EEC61A854F32}"/>
              </a:ext>
            </a:extLst>
          </p:cNvPr>
          <p:cNvSpPr>
            <a:spLocks noGrp="1"/>
          </p:cNvSpPr>
          <p:nvPr>
            <p:ph type="title"/>
          </p:nvPr>
        </p:nvSpPr>
        <p:spPr>
          <a:xfrm>
            <a:off x="5476875" y="892629"/>
            <a:ext cx="5111750" cy="1204912"/>
          </a:xfrm>
        </p:spPr>
        <p:txBody>
          <a:bodyPr/>
          <a:lstStyle/>
          <a:p>
            <a:r>
              <a:rPr lang="en-US" dirty="0"/>
              <a:t>More practical points</a:t>
            </a:r>
          </a:p>
        </p:txBody>
      </p:sp>
      <p:sp>
        <p:nvSpPr>
          <p:cNvPr id="3" name="Text Placeholder 2">
            <a:extLst>
              <a:ext uri="{FF2B5EF4-FFF2-40B4-BE49-F238E27FC236}">
                <a16:creationId xmlns:a16="http://schemas.microsoft.com/office/drawing/2014/main" id="{2D27535C-57A5-EF8A-C0C3-8822B0FD3025}"/>
              </a:ext>
            </a:extLst>
          </p:cNvPr>
          <p:cNvSpPr>
            <a:spLocks noGrp="1"/>
          </p:cNvSpPr>
          <p:nvPr>
            <p:ph type="body" idx="1"/>
          </p:nvPr>
        </p:nvSpPr>
        <p:spPr>
          <a:xfrm>
            <a:off x="5476875" y="2097541"/>
            <a:ext cx="5111750" cy="3867830"/>
          </a:xfrm>
        </p:spPr>
        <p:txBody>
          <a:bodyPr>
            <a:noAutofit/>
          </a:bodyPr>
          <a:lstStyle/>
          <a:p>
            <a:pPr marL="285750" indent="-285750">
              <a:buFontTx/>
              <a:buChar char="-"/>
            </a:pPr>
            <a:r>
              <a:rPr lang="en-US" sz="1800" dirty="0"/>
              <a:t>Point out financial in the case at hand, continued employment, prior testimony for this same party or attorney. This can include probing their total yearly income and how much this case makes up of that income, or their tendency to testify on behalf of this party or similar parties as an advocate-expert. </a:t>
            </a:r>
          </a:p>
          <a:p>
            <a:pPr marL="285750" indent="-285750">
              <a:buFontTx/>
              <a:buChar char="-"/>
            </a:pPr>
            <a:r>
              <a:rPr lang="en-US" sz="1800" dirty="0"/>
              <a:t>Don’t feel the need to drone on, an expert cross may be very quick if you have your own counter expert who will present better, if there is not much to adequately challenge, or if the scientific data isn’t the crux of the case.  </a:t>
            </a:r>
          </a:p>
        </p:txBody>
      </p:sp>
      <p:sp>
        <p:nvSpPr>
          <p:cNvPr id="4" name="Date Placeholder 3">
            <a:extLst>
              <a:ext uri="{FF2B5EF4-FFF2-40B4-BE49-F238E27FC236}">
                <a16:creationId xmlns:a16="http://schemas.microsoft.com/office/drawing/2014/main" id="{585C9445-2AF6-31BA-7707-5DD4E9A8AEE5}"/>
              </a:ext>
            </a:extLst>
          </p:cNvPr>
          <p:cNvSpPr>
            <a:spLocks noGrp="1"/>
          </p:cNvSpPr>
          <p:nvPr>
            <p:ph type="dt" sz="half" idx="10"/>
          </p:nvPr>
        </p:nvSpPr>
        <p:spPr/>
        <p:txBody>
          <a:bodyPr/>
          <a:lstStyle/>
          <a:p>
            <a:r>
              <a:rPr lang="en-US" dirty="0"/>
              <a:t>2023</a:t>
            </a:r>
          </a:p>
        </p:txBody>
      </p:sp>
      <p:sp>
        <p:nvSpPr>
          <p:cNvPr id="5" name="Footer Placeholder 4">
            <a:extLst>
              <a:ext uri="{FF2B5EF4-FFF2-40B4-BE49-F238E27FC236}">
                <a16:creationId xmlns:a16="http://schemas.microsoft.com/office/drawing/2014/main" id="{A1892D2A-0C08-0540-3EEC-D8F8D3DC9384}"/>
              </a:ext>
            </a:extLst>
          </p:cNvPr>
          <p:cNvSpPr>
            <a:spLocks noGrp="1"/>
          </p:cNvSpPr>
          <p:nvPr>
            <p:ph type="ftr" sz="quarter" idx="11"/>
          </p:nvPr>
        </p:nvSpPr>
        <p:spPr/>
        <p:txBody>
          <a:bodyPr/>
          <a:lstStyle/>
          <a:p>
            <a:r>
              <a:rPr lang="en-US" dirty="0"/>
              <a:t>Cross Examining Expert Witnesses</a:t>
            </a:r>
          </a:p>
        </p:txBody>
      </p:sp>
      <p:sp>
        <p:nvSpPr>
          <p:cNvPr id="6" name="Slide Number Placeholder 5">
            <a:extLst>
              <a:ext uri="{FF2B5EF4-FFF2-40B4-BE49-F238E27FC236}">
                <a16:creationId xmlns:a16="http://schemas.microsoft.com/office/drawing/2014/main" id="{F99FC196-FDB5-AD2D-0DBB-F0F7C25E0EEC}"/>
              </a:ext>
            </a:extLst>
          </p:cNvPr>
          <p:cNvSpPr>
            <a:spLocks noGrp="1"/>
          </p:cNvSpPr>
          <p:nvPr>
            <p:ph type="sldNum" sz="quarter" idx="12"/>
          </p:nvPr>
        </p:nvSpPr>
        <p:spPr/>
        <p:txBody>
          <a:bodyPr/>
          <a:lstStyle/>
          <a:p>
            <a:fld id="{A49DFD55-3C28-40EF-9E31-A92D2E4017FF}" type="slidenum">
              <a:rPr lang="en-US" smtClean="0"/>
              <a:pPr/>
              <a:t>18</a:t>
            </a:fld>
            <a:endParaRPr lang="en-US" dirty="0"/>
          </a:p>
        </p:txBody>
      </p:sp>
    </p:spTree>
    <p:extLst>
      <p:ext uri="{BB962C8B-B14F-4D97-AF65-F5344CB8AC3E}">
        <p14:creationId xmlns:p14="http://schemas.microsoft.com/office/powerpoint/2010/main" val="100563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3D04E-3B7F-C095-CB2A-4AA6D68C9F1E}"/>
              </a:ext>
            </a:extLst>
          </p:cNvPr>
          <p:cNvSpPr>
            <a:spLocks noGrp="1"/>
          </p:cNvSpPr>
          <p:nvPr>
            <p:ph type="title"/>
          </p:nvPr>
        </p:nvSpPr>
        <p:spPr/>
        <p:txBody>
          <a:bodyPr/>
          <a:lstStyle/>
          <a:p>
            <a:r>
              <a:rPr lang="en-US" dirty="0"/>
              <a:t>Summary</a:t>
            </a:r>
          </a:p>
        </p:txBody>
      </p:sp>
      <p:sp>
        <p:nvSpPr>
          <p:cNvPr id="3" name="Text Placeholder 2">
            <a:extLst>
              <a:ext uri="{FF2B5EF4-FFF2-40B4-BE49-F238E27FC236}">
                <a16:creationId xmlns:a16="http://schemas.microsoft.com/office/drawing/2014/main" id="{2B62CC3B-FC99-CBEE-8B42-0AD04A638DF0}"/>
              </a:ext>
            </a:extLst>
          </p:cNvPr>
          <p:cNvSpPr>
            <a:spLocks noGrp="1"/>
          </p:cNvSpPr>
          <p:nvPr>
            <p:ph type="body" idx="1"/>
          </p:nvPr>
        </p:nvSpPr>
        <p:spPr>
          <a:xfrm>
            <a:off x="5476875" y="2876551"/>
            <a:ext cx="5111750" cy="2492403"/>
          </a:xfrm>
        </p:spPr>
        <p:txBody>
          <a:bodyPr>
            <a:normAutofit/>
          </a:bodyPr>
          <a:lstStyle/>
          <a:p>
            <a:pPr marL="285750" indent="-285750">
              <a:buFontTx/>
              <a:buChar char="-"/>
            </a:pPr>
            <a:r>
              <a:rPr lang="en-US" dirty="0"/>
              <a:t>Preparation is key, use every discovery tool and your creativity in investigation to pick apart their science and their history</a:t>
            </a:r>
          </a:p>
          <a:p>
            <a:pPr marL="285750" indent="-285750">
              <a:buFontTx/>
              <a:buChar char="-"/>
            </a:pPr>
            <a:r>
              <a:rPr lang="en-US" dirty="0"/>
              <a:t>Figure out what is weakest about their testimony: their actual science, their results, their science, or them. Prioritize which to attack and leave their strengths alone. </a:t>
            </a:r>
          </a:p>
          <a:p>
            <a:pPr marL="285750" indent="-285750">
              <a:buFontTx/>
              <a:buChar char="-"/>
            </a:pPr>
            <a:r>
              <a:rPr lang="en-US" dirty="0"/>
              <a:t>Keep calm and don’t argue, just keep things simple so the fact-finder can more easily see what doesn’t make sense. </a:t>
            </a:r>
          </a:p>
        </p:txBody>
      </p:sp>
      <p:sp>
        <p:nvSpPr>
          <p:cNvPr id="4" name="Date Placeholder 3">
            <a:extLst>
              <a:ext uri="{FF2B5EF4-FFF2-40B4-BE49-F238E27FC236}">
                <a16:creationId xmlns:a16="http://schemas.microsoft.com/office/drawing/2014/main" id="{EC1907A6-7114-4442-3056-52171A9C9BDC}"/>
              </a:ext>
            </a:extLst>
          </p:cNvPr>
          <p:cNvSpPr>
            <a:spLocks noGrp="1"/>
          </p:cNvSpPr>
          <p:nvPr>
            <p:ph type="dt" sz="half" idx="10"/>
          </p:nvPr>
        </p:nvSpPr>
        <p:spPr/>
        <p:txBody>
          <a:bodyPr/>
          <a:lstStyle/>
          <a:p>
            <a:r>
              <a:rPr lang="en-US" dirty="0"/>
              <a:t>2023</a:t>
            </a:r>
          </a:p>
        </p:txBody>
      </p:sp>
      <p:sp>
        <p:nvSpPr>
          <p:cNvPr id="5" name="Footer Placeholder 4">
            <a:extLst>
              <a:ext uri="{FF2B5EF4-FFF2-40B4-BE49-F238E27FC236}">
                <a16:creationId xmlns:a16="http://schemas.microsoft.com/office/drawing/2014/main" id="{04A96382-5875-E2E6-B847-55D9803E304B}"/>
              </a:ext>
            </a:extLst>
          </p:cNvPr>
          <p:cNvSpPr>
            <a:spLocks noGrp="1"/>
          </p:cNvSpPr>
          <p:nvPr>
            <p:ph type="ftr" sz="quarter" idx="11"/>
          </p:nvPr>
        </p:nvSpPr>
        <p:spPr/>
        <p:txBody>
          <a:bodyPr/>
          <a:lstStyle/>
          <a:p>
            <a:r>
              <a:rPr lang="en-US" dirty="0"/>
              <a:t>Cross Examining Expert Witnesses</a:t>
            </a:r>
          </a:p>
        </p:txBody>
      </p:sp>
      <p:sp>
        <p:nvSpPr>
          <p:cNvPr id="6" name="Slide Number Placeholder 5">
            <a:extLst>
              <a:ext uri="{FF2B5EF4-FFF2-40B4-BE49-F238E27FC236}">
                <a16:creationId xmlns:a16="http://schemas.microsoft.com/office/drawing/2014/main" id="{CB130032-4520-E1E9-2D88-CC326BB6ED22}"/>
              </a:ext>
            </a:extLst>
          </p:cNvPr>
          <p:cNvSpPr>
            <a:spLocks noGrp="1"/>
          </p:cNvSpPr>
          <p:nvPr>
            <p:ph type="sldNum" sz="quarter" idx="12"/>
          </p:nvPr>
        </p:nvSpPr>
        <p:spPr/>
        <p:txBody>
          <a:bodyPr/>
          <a:lstStyle/>
          <a:p>
            <a:fld id="{A49DFD55-3C28-40EF-9E31-A92D2E4017FF}" type="slidenum">
              <a:rPr lang="en-US" smtClean="0"/>
              <a:pPr/>
              <a:t>19</a:t>
            </a:fld>
            <a:endParaRPr lang="en-US" dirty="0"/>
          </a:p>
        </p:txBody>
      </p:sp>
    </p:spTree>
    <p:extLst>
      <p:ext uri="{BB962C8B-B14F-4D97-AF65-F5344CB8AC3E}">
        <p14:creationId xmlns:p14="http://schemas.microsoft.com/office/powerpoint/2010/main" val="6385419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F1EDE-5423-435C-B149-87AB1BC22B83}"/>
              </a:ext>
            </a:extLst>
          </p:cNvPr>
          <p:cNvSpPr>
            <a:spLocks noGrp="1"/>
          </p:cNvSpPr>
          <p:nvPr>
            <p:ph type="ctrTitle"/>
          </p:nvPr>
        </p:nvSpPr>
        <p:spPr>
          <a:xfrm>
            <a:off x="4267200" y="1615736"/>
            <a:ext cx="4179570" cy="1524735"/>
          </a:xfrm>
        </p:spPr>
        <p:txBody>
          <a:bodyPr/>
          <a:lstStyle/>
          <a:p>
            <a:r>
              <a:rPr lang="en-US" dirty="0"/>
              <a:t>THANK YOU</a:t>
            </a:r>
          </a:p>
        </p:txBody>
      </p:sp>
      <p:sp>
        <p:nvSpPr>
          <p:cNvPr id="3" name="Subtitle 2">
            <a:extLst>
              <a:ext uri="{FF2B5EF4-FFF2-40B4-BE49-F238E27FC236}">
                <a16:creationId xmlns:a16="http://schemas.microsoft.com/office/drawing/2014/main" id="{AF64C29E-DF30-4DC6-AB95-2016F9A703B6}"/>
              </a:ext>
            </a:extLst>
          </p:cNvPr>
          <p:cNvSpPr>
            <a:spLocks noGrp="1"/>
          </p:cNvSpPr>
          <p:nvPr>
            <p:ph type="subTitle" idx="1"/>
          </p:nvPr>
        </p:nvSpPr>
        <p:spPr>
          <a:xfrm>
            <a:off x="4267200" y="3238104"/>
            <a:ext cx="4179570" cy="971040"/>
          </a:xfrm>
        </p:spPr>
        <p:txBody>
          <a:bodyPr>
            <a:normAutofit/>
          </a:bodyPr>
          <a:lstStyle/>
          <a:p>
            <a:r>
              <a:rPr lang="en-US" dirty="0"/>
              <a:t>Gerald M. Jackson</a:t>
            </a:r>
          </a:p>
          <a:p>
            <a:r>
              <a:rPr lang="en-US" dirty="0"/>
              <a:t>gjackson@jacksongov.org</a:t>
            </a:r>
          </a:p>
        </p:txBody>
      </p:sp>
      <p:sp>
        <p:nvSpPr>
          <p:cNvPr id="4" name="Date Placeholder 3">
            <a:extLst>
              <a:ext uri="{FF2B5EF4-FFF2-40B4-BE49-F238E27FC236}">
                <a16:creationId xmlns:a16="http://schemas.microsoft.com/office/drawing/2014/main" id="{A47C7382-18E7-4821-8C61-461D6BBE08FC}"/>
              </a:ext>
            </a:extLst>
          </p:cNvPr>
          <p:cNvSpPr>
            <a:spLocks noGrp="1"/>
          </p:cNvSpPr>
          <p:nvPr>
            <p:ph type="dt" sz="half" idx="10"/>
          </p:nvPr>
        </p:nvSpPr>
        <p:spPr>
          <a:xfrm>
            <a:off x="4267200" y="6356350"/>
            <a:ext cx="1774371" cy="365125"/>
          </a:xfrm>
        </p:spPr>
        <p:txBody>
          <a:bodyPr/>
          <a:lstStyle/>
          <a:p>
            <a:r>
              <a:rPr lang="en-US" dirty="0"/>
              <a:t>2023</a:t>
            </a:r>
          </a:p>
        </p:txBody>
      </p:sp>
      <p:sp>
        <p:nvSpPr>
          <p:cNvPr id="5" name="Footer Placeholder 4">
            <a:extLst>
              <a:ext uri="{FF2B5EF4-FFF2-40B4-BE49-F238E27FC236}">
                <a16:creationId xmlns:a16="http://schemas.microsoft.com/office/drawing/2014/main" id="{3990FA1B-5022-47AB-A0AE-8F5C5797997C}"/>
              </a:ext>
            </a:extLst>
          </p:cNvPr>
          <p:cNvSpPr>
            <a:spLocks noGrp="1"/>
          </p:cNvSpPr>
          <p:nvPr>
            <p:ph type="ftr" sz="quarter" idx="11"/>
          </p:nvPr>
        </p:nvSpPr>
        <p:spPr>
          <a:xfrm>
            <a:off x="6479721" y="6356350"/>
            <a:ext cx="2661557" cy="365125"/>
          </a:xfrm>
        </p:spPr>
        <p:txBody>
          <a:bodyPr/>
          <a:lstStyle/>
          <a:p>
            <a:r>
              <a:rPr lang="en-US" dirty="0"/>
              <a:t>Cross Examining Expert Witnesses</a:t>
            </a:r>
          </a:p>
        </p:txBody>
      </p:sp>
      <p:sp>
        <p:nvSpPr>
          <p:cNvPr id="6" name="Slide Number Placeholder 5">
            <a:extLst>
              <a:ext uri="{FF2B5EF4-FFF2-40B4-BE49-F238E27FC236}">
                <a16:creationId xmlns:a16="http://schemas.microsoft.com/office/drawing/2014/main" id="{4C127D99-645F-4FCF-9573-FDFE2A344FA9}"/>
              </a:ext>
            </a:extLst>
          </p:cNvPr>
          <p:cNvSpPr>
            <a:spLocks noGrp="1"/>
          </p:cNvSpPr>
          <p:nvPr>
            <p:ph type="sldNum" sz="quarter" idx="12"/>
          </p:nvPr>
        </p:nvSpPr>
        <p:spPr>
          <a:xfrm>
            <a:off x="9579428" y="6356350"/>
            <a:ext cx="1774371" cy="365125"/>
          </a:xfrm>
        </p:spPr>
        <p:txBody>
          <a:bodyPr/>
          <a:lstStyle/>
          <a:p>
            <a:fld id="{A49DFD55-3C28-40EF-9E31-A92D2E4017FF}" type="slidenum">
              <a:rPr lang="en-US" smtClean="0"/>
              <a:pPr/>
              <a:t>20</a:t>
            </a:fld>
            <a:endParaRPr lang="en-US" dirty="0"/>
          </a:p>
        </p:txBody>
      </p:sp>
    </p:spTree>
    <p:extLst>
      <p:ext uri="{BB962C8B-B14F-4D97-AF65-F5344CB8AC3E}">
        <p14:creationId xmlns:p14="http://schemas.microsoft.com/office/powerpoint/2010/main" val="1969787568"/>
      </p:ext>
    </p:extLst>
  </p:cSld>
  <p:clrMapOvr>
    <a:masterClrMapping/>
  </p:clrMapOvr>
</p:sld>
</file>

<file path=ppt/theme/theme1.xml><?xml version="1.0" encoding="utf-8"?>
<a:theme xmlns:a="http://schemas.openxmlformats.org/drawingml/2006/main" name="Office Theme">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imalist Presentation_tm67328976_Win32_LW_SL_v3" id="{B5A5B451-F186-4F05-917D-430247B33515}" vid="{C0610F80-F57F-4E6B-A096-3AEBDD5FC5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D6FE22-81A0-4500-AFD0-342D21BB9A2C}">
  <ds:schemaRefs>
    <ds:schemaRef ds:uri="http://schemas.microsoft.com/sharepoint/v3/contenttype/forms"/>
  </ds:schemaRefs>
</ds:datastoreItem>
</file>

<file path=customXml/itemProps2.xml><?xml version="1.0" encoding="utf-8"?>
<ds:datastoreItem xmlns:ds="http://schemas.openxmlformats.org/officeDocument/2006/customXml" ds:itemID="{29C43685-694E-4579-B109-3C418D49DA65}">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CC96B61E-1B64-430F-934F-7D1B900280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{DEF45845-FA79-4C7C-A7AE-0978EAF890E1}tf67328976_win32</Template>
  <TotalTime>1668</TotalTime>
  <Words>1272</Words>
  <Application>Microsoft Office PowerPoint</Application>
  <PresentationFormat>Widescreen</PresentationFormat>
  <Paragraphs>158</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Source Sans Pro</vt:lpstr>
      <vt:lpstr>Tenorite</vt:lpstr>
      <vt:lpstr>Times New Roman</vt:lpstr>
      <vt:lpstr>Office Theme</vt:lpstr>
      <vt:lpstr>Cross-Examining Expert Witnesses</vt:lpstr>
      <vt:lpstr>AGENDA</vt:lpstr>
      <vt:lpstr>INTRODUCTION</vt:lpstr>
      <vt:lpstr>Changing trends</vt:lpstr>
      <vt:lpstr>Changing Trends</vt:lpstr>
      <vt:lpstr>Preparation</vt:lpstr>
      <vt:lpstr>Use Every avenue to gain knowledge </vt:lpstr>
      <vt:lpstr>Formal Discovery Responses / Expert Reports</vt:lpstr>
      <vt:lpstr>Informal Investigations</vt:lpstr>
      <vt:lpstr>Consultation with Other Experts </vt:lpstr>
      <vt:lpstr>Daubert Motions</vt:lpstr>
      <vt:lpstr>Give yourself some time, don’t put it off because these issues are complex and require time to understand and craft.</vt:lpstr>
      <vt:lpstr>The Cross</vt:lpstr>
      <vt:lpstr>What are your goals?</vt:lpstr>
      <vt:lpstr>What did you learn about your expert?</vt:lpstr>
      <vt:lpstr>Areas to focus on </vt:lpstr>
      <vt:lpstr>Some practical Tips</vt:lpstr>
      <vt:lpstr>More practical points</vt:lpstr>
      <vt:lpstr>Summary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Cross-Examining Expert Witnesses</dc:title>
  <dc:creator>Gerald M. Jackson</dc:creator>
  <cp:lastModifiedBy>Gerald M. Jackson</cp:lastModifiedBy>
  <cp:revision>4</cp:revision>
  <dcterms:created xsi:type="dcterms:W3CDTF">2023-05-16T16:09:11Z</dcterms:created>
  <dcterms:modified xsi:type="dcterms:W3CDTF">2023-05-17T20:00:24Z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