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37" r:id="rId2"/>
    <p:sldId id="298" r:id="rId3"/>
    <p:sldId id="363" r:id="rId4"/>
    <p:sldId id="364" r:id="rId5"/>
    <p:sldId id="402" r:id="rId6"/>
    <p:sldId id="432" r:id="rId7"/>
    <p:sldId id="431" r:id="rId8"/>
    <p:sldId id="435" r:id="rId9"/>
    <p:sldId id="341" r:id="rId10"/>
    <p:sldId id="357" r:id="rId11"/>
    <p:sldId id="354" r:id="rId12"/>
    <p:sldId id="433" r:id="rId13"/>
    <p:sldId id="429" r:id="rId14"/>
    <p:sldId id="423" r:id="rId15"/>
    <p:sldId id="438" r:id="rId16"/>
    <p:sldId id="441" r:id="rId17"/>
    <p:sldId id="425" r:id="rId18"/>
    <p:sldId id="439" r:id="rId19"/>
    <p:sldId id="442" r:id="rId20"/>
    <p:sldId id="426" r:id="rId21"/>
    <p:sldId id="427" r:id="rId22"/>
    <p:sldId id="440" r:id="rId23"/>
    <p:sldId id="436" r:id="rId24"/>
    <p:sldId id="434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2" autoAdjust="0"/>
    <p:restoredTop sz="94660"/>
  </p:normalViewPr>
  <p:slideViewPr>
    <p:cSldViewPr snapToGrid="0">
      <p:cViewPr varScale="1">
        <p:scale>
          <a:sx n="45" d="100"/>
          <a:sy n="45" d="100"/>
        </p:scale>
        <p:origin x="3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7F4BDC-F29A-4AD0-A6BA-1EF907BD784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F78610-6690-4290-BF9A-C873BC1C1AF6}">
      <dgm:prSet/>
      <dgm:spPr/>
      <dgm:t>
        <a:bodyPr/>
        <a:lstStyle/>
        <a:p>
          <a:r>
            <a:rPr lang="en-US"/>
            <a:t>Base Budget ($151 million)</a:t>
          </a:r>
        </a:p>
      </dgm:t>
    </dgm:pt>
    <dgm:pt modelId="{D3F15878-6EDD-4429-BCE3-AFFDCB3B765E}" type="parTrans" cxnId="{8E334118-C411-4EC0-9299-87A1B85A7D96}">
      <dgm:prSet/>
      <dgm:spPr/>
      <dgm:t>
        <a:bodyPr/>
        <a:lstStyle/>
        <a:p>
          <a:endParaRPr lang="en-US"/>
        </a:p>
      </dgm:t>
    </dgm:pt>
    <dgm:pt modelId="{65051656-4DA4-404A-B9C5-8B1B96D798ED}" type="sibTrans" cxnId="{8E334118-C411-4EC0-9299-87A1B85A7D96}">
      <dgm:prSet/>
      <dgm:spPr/>
      <dgm:t>
        <a:bodyPr/>
        <a:lstStyle/>
        <a:p>
          <a:endParaRPr lang="en-US"/>
        </a:p>
      </dgm:t>
    </dgm:pt>
    <dgm:pt modelId="{23C7DC46-DF95-41E9-83CA-B6E31ECCBFDB}">
      <dgm:prSet/>
      <dgm:spPr/>
      <dgm:t>
        <a:bodyPr/>
        <a:lstStyle/>
        <a:p>
          <a:r>
            <a:rPr lang="en-US"/>
            <a:t>Redirect docket fees to SGF</a:t>
          </a:r>
        </a:p>
      </dgm:t>
    </dgm:pt>
    <dgm:pt modelId="{20A81BB5-51F1-4C4F-AA3D-5B019379A6FA}" type="parTrans" cxnId="{07047A9E-1579-4058-9BA3-4D3E60079A3D}">
      <dgm:prSet/>
      <dgm:spPr/>
      <dgm:t>
        <a:bodyPr/>
        <a:lstStyle/>
        <a:p>
          <a:endParaRPr lang="en-US"/>
        </a:p>
      </dgm:t>
    </dgm:pt>
    <dgm:pt modelId="{4FCF4122-9BDF-4561-9F52-B0A4BC865764}" type="sibTrans" cxnId="{07047A9E-1579-4058-9BA3-4D3E60079A3D}">
      <dgm:prSet/>
      <dgm:spPr/>
      <dgm:t>
        <a:bodyPr/>
        <a:lstStyle/>
        <a:p>
          <a:endParaRPr lang="en-US"/>
        </a:p>
      </dgm:t>
    </dgm:pt>
    <dgm:pt modelId="{D431848C-3E50-429D-A5C4-40352C805560}">
      <dgm:prSet/>
      <dgm:spPr/>
      <dgm:t>
        <a:bodyPr/>
        <a:lstStyle/>
        <a:p>
          <a:r>
            <a:rPr lang="en-US"/>
            <a:t>Sans surcharge fee</a:t>
          </a:r>
        </a:p>
      </dgm:t>
    </dgm:pt>
    <dgm:pt modelId="{6877FBEB-C743-4FB6-B2BE-D7FC2DC4AFDC}" type="parTrans" cxnId="{A348C4E2-F5F1-4DAA-B7FB-161E07E57FED}">
      <dgm:prSet/>
      <dgm:spPr/>
      <dgm:t>
        <a:bodyPr/>
        <a:lstStyle/>
        <a:p>
          <a:endParaRPr lang="en-US"/>
        </a:p>
      </dgm:t>
    </dgm:pt>
    <dgm:pt modelId="{26E7DA06-AE2B-4FD6-92D3-44CD8821B57C}" type="sibTrans" cxnId="{A348C4E2-F5F1-4DAA-B7FB-161E07E57FED}">
      <dgm:prSet/>
      <dgm:spPr/>
      <dgm:t>
        <a:bodyPr/>
        <a:lstStyle/>
        <a:p>
          <a:endParaRPr lang="en-US"/>
        </a:p>
      </dgm:t>
    </dgm:pt>
    <dgm:pt modelId="{85DC0D58-AEF5-4983-AD4F-8C94F14AB819}">
      <dgm:prSet/>
      <dgm:spPr/>
      <dgm:t>
        <a:bodyPr/>
        <a:lstStyle/>
        <a:p>
          <a:r>
            <a:rPr lang="en-US"/>
            <a:t>23 new judges (with Staff)</a:t>
          </a:r>
        </a:p>
      </dgm:t>
    </dgm:pt>
    <dgm:pt modelId="{6444BFF5-A062-4882-862A-392961C925A0}" type="parTrans" cxnId="{CEF60652-66C6-4D07-AE3F-74ED22730BF6}">
      <dgm:prSet/>
      <dgm:spPr/>
      <dgm:t>
        <a:bodyPr/>
        <a:lstStyle/>
        <a:p>
          <a:endParaRPr lang="en-US"/>
        </a:p>
      </dgm:t>
    </dgm:pt>
    <dgm:pt modelId="{247B1BA7-D96C-4303-8876-DF0C6666ABC0}" type="sibTrans" cxnId="{CEF60652-66C6-4D07-AE3F-74ED22730BF6}">
      <dgm:prSet/>
      <dgm:spPr/>
      <dgm:t>
        <a:bodyPr/>
        <a:lstStyle/>
        <a:p>
          <a:endParaRPr lang="en-US"/>
        </a:p>
      </dgm:t>
    </dgm:pt>
    <dgm:pt modelId="{F0FB8262-5B41-4B86-90FF-AE2CE699F758}">
      <dgm:prSet/>
      <dgm:spPr/>
      <dgm:t>
        <a:bodyPr/>
        <a:lstStyle/>
        <a:p>
          <a:r>
            <a:rPr lang="en-US"/>
            <a:t>13 district and 10 magistrate</a:t>
          </a:r>
        </a:p>
      </dgm:t>
    </dgm:pt>
    <dgm:pt modelId="{AF6A88BA-06D7-401E-B660-7E31DFF5B24F}" type="parTrans" cxnId="{EA3DD79C-CF8F-4454-AA83-BFABC77DA3F6}">
      <dgm:prSet/>
      <dgm:spPr/>
      <dgm:t>
        <a:bodyPr/>
        <a:lstStyle/>
        <a:p>
          <a:endParaRPr lang="en-US"/>
        </a:p>
      </dgm:t>
    </dgm:pt>
    <dgm:pt modelId="{1CEF5DCD-F549-4D2F-9727-BD2505EC8BF5}" type="sibTrans" cxnId="{EA3DD79C-CF8F-4454-AA83-BFABC77DA3F6}">
      <dgm:prSet/>
      <dgm:spPr/>
      <dgm:t>
        <a:bodyPr/>
        <a:lstStyle/>
        <a:p>
          <a:endParaRPr lang="en-US"/>
        </a:p>
      </dgm:t>
    </dgm:pt>
    <dgm:pt modelId="{90086AE8-19D4-498C-BA42-AD3F48DF0F09}">
      <dgm:prSet/>
      <dgm:spPr/>
      <dgm:t>
        <a:bodyPr/>
        <a:lstStyle/>
        <a:p>
          <a:r>
            <a:rPr lang="en-US"/>
            <a:t>$5 million total request</a:t>
          </a:r>
        </a:p>
      </dgm:t>
    </dgm:pt>
    <dgm:pt modelId="{418FAC0C-6B62-4591-A2AE-1B6314D4DF77}" type="parTrans" cxnId="{E71696A5-9EE7-4B09-9E5A-A45E50722FB2}">
      <dgm:prSet/>
      <dgm:spPr/>
      <dgm:t>
        <a:bodyPr/>
        <a:lstStyle/>
        <a:p>
          <a:endParaRPr lang="en-US"/>
        </a:p>
      </dgm:t>
    </dgm:pt>
    <dgm:pt modelId="{F21AE23A-92F3-445E-A2F8-0835592E0D0E}" type="sibTrans" cxnId="{E71696A5-9EE7-4B09-9E5A-A45E50722FB2}">
      <dgm:prSet/>
      <dgm:spPr/>
      <dgm:t>
        <a:bodyPr/>
        <a:lstStyle/>
        <a:p>
          <a:endParaRPr lang="en-US"/>
        </a:p>
      </dgm:t>
    </dgm:pt>
    <dgm:pt modelId="{2DBD1F63-E93F-4B80-9D49-622A62C184E8}" type="pres">
      <dgm:prSet presAssocID="{FB7F4BDC-F29A-4AD0-A6BA-1EF907BD78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A1E7880-383C-49C7-A7A2-6CA58863B8F6}" type="pres">
      <dgm:prSet presAssocID="{3DF78610-6690-4290-BF9A-C873BC1C1AF6}" presName="parentLin" presStyleCnt="0"/>
      <dgm:spPr/>
    </dgm:pt>
    <dgm:pt modelId="{8FABCA25-0D0A-41B5-B4F6-0CE520A64408}" type="pres">
      <dgm:prSet presAssocID="{3DF78610-6690-4290-BF9A-C873BC1C1AF6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406DBE2B-D7E8-48D3-B139-D7393A0584D2}" type="pres">
      <dgm:prSet presAssocID="{3DF78610-6690-4290-BF9A-C873BC1C1AF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A71644-1D17-4479-98B4-B0ED19282A4E}" type="pres">
      <dgm:prSet presAssocID="{3DF78610-6690-4290-BF9A-C873BC1C1AF6}" presName="negativeSpace" presStyleCnt="0"/>
      <dgm:spPr/>
    </dgm:pt>
    <dgm:pt modelId="{7533DDD7-6F39-4639-986F-CB4C23A1BDB7}" type="pres">
      <dgm:prSet presAssocID="{3DF78610-6690-4290-BF9A-C873BC1C1AF6}" presName="childText" presStyleLbl="conFgAcc1" presStyleIdx="0" presStyleCnt="3">
        <dgm:presLayoutVars>
          <dgm:bulletEnabled val="1"/>
        </dgm:presLayoutVars>
      </dgm:prSet>
      <dgm:spPr/>
    </dgm:pt>
    <dgm:pt modelId="{0EB545AA-00EC-4FB0-AF28-D30BC9981C81}" type="pres">
      <dgm:prSet presAssocID="{65051656-4DA4-404A-B9C5-8B1B96D798ED}" presName="spaceBetweenRectangles" presStyleCnt="0"/>
      <dgm:spPr/>
    </dgm:pt>
    <dgm:pt modelId="{5CDF0DA4-A41B-4C14-BFF5-BD0BFBCB5157}" type="pres">
      <dgm:prSet presAssocID="{23C7DC46-DF95-41E9-83CA-B6E31ECCBFDB}" presName="parentLin" presStyleCnt="0"/>
      <dgm:spPr/>
    </dgm:pt>
    <dgm:pt modelId="{CF9FB555-FB8D-45DD-9995-3BD33B544250}" type="pres">
      <dgm:prSet presAssocID="{23C7DC46-DF95-41E9-83CA-B6E31ECCBFDB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BA0C7BB8-BE8B-4A69-A6C6-AC88C2EC400B}" type="pres">
      <dgm:prSet presAssocID="{23C7DC46-DF95-41E9-83CA-B6E31ECCBFD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914468-9192-45BA-BCDC-C8CBAD7EF42C}" type="pres">
      <dgm:prSet presAssocID="{23C7DC46-DF95-41E9-83CA-B6E31ECCBFDB}" presName="negativeSpace" presStyleCnt="0"/>
      <dgm:spPr/>
    </dgm:pt>
    <dgm:pt modelId="{B4EE41FB-C9E1-467F-BA1A-3802BE1BD5B8}" type="pres">
      <dgm:prSet presAssocID="{23C7DC46-DF95-41E9-83CA-B6E31ECCBFD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48634C-F5AD-45FA-AC7A-42ED0CB4AD29}" type="pres">
      <dgm:prSet presAssocID="{4FCF4122-9BDF-4561-9F52-B0A4BC865764}" presName="spaceBetweenRectangles" presStyleCnt="0"/>
      <dgm:spPr/>
    </dgm:pt>
    <dgm:pt modelId="{A671F94C-4E97-4281-8206-90E904B6DA63}" type="pres">
      <dgm:prSet presAssocID="{85DC0D58-AEF5-4983-AD4F-8C94F14AB819}" presName="parentLin" presStyleCnt="0"/>
      <dgm:spPr/>
    </dgm:pt>
    <dgm:pt modelId="{528CC18E-FC9A-4649-9485-6A009998838A}" type="pres">
      <dgm:prSet presAssocID="{85DC0D58-AEF5-4983-AD4F-8C94F14AB819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34C1C608-9ECC-4AC9-A77C-5DB8BE833E24}" type="pres">
      <dgm:prSet presAssocID="{85DC0D58-AEF5-4983-AD4F-8C94F14AB81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D50B2D-7D8B-4F10-9BFB-A342F90E7E67}" type="pres">
      <dgm:prSet presAssocID="{85DC0D58-AEF5-4983-AD4F-8C94F14AB819}" presName="negativeSpace" presStyleCnt="0"/>
      <dgm:spPr/>
    </dgm:pt>
    <dgm:pt modelId="{010308E7-032C-456D-9C73-5A206D38645C}" type="pres">
      <dgm:prSet presAssocID="{85DC0D58-AEF5-4983-AD4F-8C94F14AB81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1B85171-2F53-46F7-89B2-2ECFF50DD693}" type="presOf" srcId="{3DF78610-6690-4290-BF9A-C873BC1C1AF6}" destId="{406DBE2B-D7E8-48D3-B139-D7393A0584D2}" srcOrd="1" destOrd="0" presId="urn:microsoft.com/office/officeart/2005/8/layout/list1"/>
    <dgm:cxn modelId="{07047A9E-1579-4058-9BA3-4D3E60079A3D}" srcId="{FB7F4BDC-F29A-4AD0-A6BA-1EF907BD7842}" destId="{23C7DC46-DF95-41E9-83CA-B6E31ECCBFDB}" srcOrd="1" destOrd="0" parTransId="{20A81BB5-51F1-4C4F-AA3D-5B019379A6FA}" sibTransId="{4FCF4122-9BDF-4561-9F52-B0A4BC865764}"/>
    <dgm:cxn modelId="{2E74E56C-1132-4B27-B82A-C5203F8951CF}" type="presOf" srcId="{85DC0D58-AEF5-4983-AD4F-8C94F14AB819}" destId="{34C1C608-9ECC-4AC9-A77C-5DB8BE833E24}" srcOrd="1" destOrd="0" presId="urn:microsoft.com/office/officeart/2005/8/layout/list1"/>
    <dgm:cxn modelId="{FB9D8CCD-860F-4A0C-A33B-5BCCDB1B28C5}" type="presOf" srcId="{85DC0D58-AEF5-4983-AD4F-8C94F14AB819}" destId="{528CC18E-FC9A-4649-9485-6A009998838A}" srcOrd="0" destOrd="0" presId="urn:microsoft.com/office/officeart/2005/8/layout/list1"/>
    <dgm:cxn modelId="{CEF60652-66C6-4D07-AE3F-74ED22730BF6}" srcId="{FB7F4BDC-F29A-4AD0-A6BA-1EF907BD7842}" destId="{85DC0D58-AEF5-4983-AD4F-8C94F14AB819}" srcOrd="2" destOrd="0" parTransId="{6444BFF5-A062-4882-862A-392961C925A0}" sibTransId="{247B1BA7-D96C-4303-8876-DF0C6666ABC0}"/>
    <dgm:cxn modelId="{F369867D-1324-424E-8D71-43F48AC516D0}" type="presOf" srcId="{FB7F4BDC-F29A-4AD0-A6BA-1EF907BD7842}" destId="{2DBD1F63-E93F-4B80-9D49-622A62C184E8}" srcOrd="0" destOrd="0" presId="urn:microsoft.com/office/officeart/2005/8/layout/list1"/>
    <dgm:cxn modelId="{78A3C64A-195D-48DE-B720-275C3BF9DD6E}" type="presOf" srcId="{23C7DC46-DF95-41E9-83CA-B6E31ECCBFDB}" destId="{CF9FB555-FB8D-45DD-9995-3BD33B544250}" srcOrd="0" destOrd="0" presId="urn:microsoft.com/office/officeart/2005/8/layout/list1"/>
    <dgm:cxn modelId="{AC376452-B9A0-4CE0-9FC1-368531C7633D}" type="presOf" srcId="{23C7DC46-DF95-41E9-83CA-B6E31ECCBFDB}" destId="{BA0C7BB8-BE8B-4A69-A6C6-AC88C2EC400B}" srcOrd="1" destOrd="0" presId="urn:microsoft.com/office/officeart/2005/8/layout/list1"/>
    <dgm:cxn modelId="{EAB4F095-67DF-4BBB-A51C-1DB2D7C67B16}" type="presOf" srcId="{F0FB8262-5B41-4B86-90FF-AE2CE699F758}" destId="{010308E7-032C-456D-9C73-5A206D38645C}" srcOrd="0" destOrd="0" presId="urn:microsoft.com/office/officeart/2005/8/layout/list1"/>
    <dgm:cxn modelId="{A348C4E2-F5F1-4DAA-B7FB-161E07E57FED}" srcId="{23C7DC46-DF95-41E9-83CA-B6E31ECCBFDB}" destId="{D431848C-3E50-429D-A5C4-40352C805560}" srcOrd="0" destOrd="0" parTransId="{6877FBEB-C743-4FB6-B2BE-D7FC2DC4AFDC}" sibTransId="{26E7DA06-AE2B-4FD6-92D3-44CD8821B57C}"/>
    <dgm:cxn modelId="{06C6709C-FF36-4F54-AC42-A0E5591E57CC}" type="presOf" srcId="{3DF78610-6690-4290-BF9A-C873BC1C1AF6}" destId="{8FABCA25-0D0A-41B5-B4F6-0CE520A64408}" srcOrd="0" destOrd="0" presId="urn:microsoft.com/office/officeart/2005/8/layout/list1"/>
    <dgm:cxn modelId="{EA3DD79C-CF8F-4454-AA83-BFABC77DA3F6}" srcId="{85DC0D58-AEF5-4983-AD4F-8C94F14AB819}" destId="{F0FB8262-5B41-4B86-90FF-AE2CE699F758}" srcOrd="0" destOrd="0" parTransId="{AF6A88BA-06D7-401E-B660-7E31DFF5B24F}" sibTransId="{1CEF5DCD-F549-4D2F-9727-BD2505EC8BF5}"/>
    <dgm:cxn modelId="{B659BA81-78E3-4421-9E86-216EE2DC4145}" type="presOf" srcId="{D431848C-3E50-429D-A5C4-40352C805560}" destId="{B4EE41FB-C9E1-467F-BA1A-3802BE1BD5B8}" srcOrd="0" destOrd="0" presId="urn:microsoft.com/office/officeart/2005/8/layout/list1"/>
    <dgm:cxn modelId="{8E334118-C411-4EC0-9299-87A1B85A7D96}" srcId="{FB7F4BDC-F29A-4AD0-A6BA-1EF907BD7842}" destId="{3DF78610-6690-4290-BF9A-C873BC1C1AF6}" srcOrd="0" destOrd="0" parTransId="{D3F15878-6EDD-4429-BCE3-AFFDCB3B765E}" sibTransId="{65051656-4DA4-404A-B9C5-8B1B96D798ED}"/>
    <dgm:cxn modelId="{E2CC3AC7-32B6-445E-A4E1-3A315239ED27}" type="presOf" srcId="{90086AE8-19D4-498C-BA42-AD3F48DF0F09}" destId="{010308E7-032C-456D-9C73-5A206D38645C}" srcOrd="0" destOrd="1" presId="urn:microsoft.com/office/officeart/2005/8/layout/list1"/>
    <dgm:cxn modelId="{E71696A5-9EE7-4B09-9E5A-A45E50722FB2}" srcId="{85DC0D58-AEF5-4983-AD4F-8C94F14AB819}" destId="{90086AE8-19D4-498C-BA42-AD3F48DF0F09}" srcOrd="1" destOrd="0" parTransId="{418FAC0C-6B62-4591-A2AE-1B6314D4DF77}" sibTransId="{F21AE23A-92F3-445E-A2F8-0835592E0D0E}"/>
    <dgm:cxn modelId="{17068F83-56ED-4DA3-83C0-6B7826306FC1}" type="presParOf" srcId="{2DBD1F63-E93F-4B80-9D49-622A62C184E8}" destId="{CA1E7880-383C-49C7-A7A2-6CA58863B8F6}" srcOrd="0" destOrd="0" presId="urn:microsoft.com/office/officeart/2005/8/layout/list1"/>
    <dgm:cxn modelId="{3DD41389-9F41-4668-8FE8-7ED5DC1FEB50}" type="presParOf" srcId="{CA1E7880-383C-49C7-A7A2-6CA58863B8F6}" destId="{8FABCA25-0D0A-41B5-B4F6-0CE520A64408}" srcOrd="0" destOrd="0" presId="urn:microsoft.com/office/officeart/2005/8/layout/list1"/>
    <dgm:cxn modelId="{892124FD-4A81-4BCE-BD86-E7E39976DFA4}" type="presParOf" srcId="{CA1E7880-383C-49C7-A7A2-6CA58863B8F6}" destId="{406DBE2B-D7E8-48D3-B139-D7393A0584D2}" srcOrd="1" destOrd="0" presId="urn:microsoft.com/office/officeart/2005/8/layout/list1"/>
    <dgm:cxn modelId="{3B3339DA-DC3D-41C5-A958-BE7C95D4A135}" type="presParOf" srcId="{2DBD1F63-E93F-4B80-9D49-622A62C184E8}" destId="{7BA71644-1D17-4479-98B4-B0ED19282A4E}" srcOrd="1" destOrd="0" presId="urn:microsoft.com/office/officeart/2005/8/layout/list1"/>
    <dgm:cxn modelId="{DD0E4A5F-C9AB-4BD7-947B-BC5CE9937586}" type="presParOf" srcId="{2DBD1F63-E93F-4B80-9D49-622A62C184E8}" destId="{7533DDD7-6F39-4639-986F-CB4C23A1BDB7}" srcOrd="2" destOrd="0" presId="urn:microsoft.com/office/officeart/2005/8/layout/list1"/>
    <dgm:cxn modelId="{51DD5CF0-B75C-44C4-A4D9-5E7C26763973}" type="presParOf" srcId="{2DBD1F63-E93F-4B80-9D49-622A62C184E8}" destId="{0EB545AA-00EC-4FB0-AF28-D30BC9981C81}" srcOrd="3" destOrd="0" presId="urn:microsoft.com/office/officeart/2005/8/layout/list1"/>
    <dgm:cxn modelId="{515E0636-3AC3-4FDC-B789-B2021C2A2C2E}" type="presParOf" srcId="{2DBD1F63-E93F-4B80-9D49-622A62C184E8}" destId="{5CDF0DA4-A41B-4C14-BFF5-BD0BFBCB5157}" srcOrd="4" destOrd="0" presId="urn:microsoft.com/office/officeart/2005/8/layout/list1"/>
    <dgm:cxn modelId="{50AB7F85-1155-4B73-BFA0-A2D59EA29B50}" type="presParOf" srcId="{5CDF0DA4-A41B-4C14-BFF5-BD0BFBCB5157}" destId="{CF9FB555-FB8D-45DD-9995-3BD33B544250}" srcOrd="0" destOrd="0" presId="urn:microsoft.com/office/officeart/2005/8/layout/list1"/>
    <dgm:cxn modelId="{01AF2E47-3859-4781-8E18-2C695DCE9F66}" type="presParOf" srcId="{5CDF0DA4-A41B-4C14-BFF5-BD0BFBCB5157}" destId="{BA0C7BB8-BE8B-4A69-A6C6-AC88C2EC400B}" srcOrd="1" destOrd="0" presId="urn:microsoft.com/office/officeart/2005/8/layout/list1"/>
    <dgm:cxn modelId="{49EABDAF-61C7-4946-B772-D4E09D26577A}" type="presParOf" srcId="{2DBD1F63-E93F-4B80-9D49-622A62C184E8}" destId="{07914468-9192-45BA-BCDC-C8CBAD7EF42C}" srcOrd="5" destOrd="0" presId="urn:microsoft.com/office/officeart/2005/8/layout/list1"/>
    <dgm:cxn modelId="{BC01A808-C9CA-429F-8DAE-D9C087DEE273}" type="presParOf" srcId="{2DBD1F63-E93F-4B80-9D49-622A62C184E8}" destId="{B4EE41FB-C9E1-467F-BA1A-3802BE1BD5B8}" srcOrd="6" destOrd="0" presId="urn:microsoft.com/office/officeart/2005/8/layout/list1"/>
    <dgm:cxn modelId="{11FBC9A5-BD79-42AC-839A-F9B42B992AEE}" type="presParOf" srcId="{2DBD1F63-E93F-4B80-9D49-622A62C184E8}" destId="{1F48634C-F5AD-45FA-AC7A-42ED0CB4AD29}" srcOrd="7" destOrd="0" presId="urn:microsoft.com/office/officeart/2005/8/layout/list1"/>
    <dgm:cxn modelId="{68274814-FC3E-4CEC-B919-0343E5CC8FBE}" type="presParOf" srcId="{2DBD1F63-E93F-4B80-9D49-622A62C184E8}" destId="{A671F94C-4E97-4281-8206-90E904B6DA63}" srcOrd="8" destOrd="0" presId="urn:microsoft.com/office/officeart/2005/8/layout/list1"/>
    <dgm:cxn modelId="{E8931697-09A6-473B-BC04-556FB8BE4ADB}" type="presParOf" srcId="{A671F94C-4E97-4281-8206-90E904B6DA63}" destId="{528CC18E-FC9A-4649-9485-6A009998838A}" srcOrd="0" destOrd="0" presId="urn:microsoft.com/office/officeart/2005/8/layout/list1"/>
    <dgm:cxn modelId="{7796E649-0AF4-479F-9D6B-66DC2F25C14C}" type="presParOf" srcId="{A671F94C-4E97-4281-8206-90E904B6DA63}" destId="{34C1C608-9ECC-4AC9-A77C-5DB8BE833E24}" srcOrd="1" destOrd="0" presId="urn:microsoft.com/office/officeart/2005/8/layout/list1"/>
    <dgm:cxn modelId="{310DA197-DA90-41E9-A6EA-76D3A6D96D8C}" type="presParOf" srcId="{2DBD1F63-E93F-4B80-9D49-622A62C184E8}" destId="{E7D50B2D-7D8B-4F10-9BFB-A342F90E7E67}" srcOrd="9" destOrd="0" presId="urn:microsoft.com/office/officeart/2005/8/layout/list1"/>
    <dgm:cxn modelId="{676A9BFC-0742-4348-BB75-D436ACF3E9B1}" type="presParOf" srcId="{2DBD1F63-E93F-4B80-9D49-622A62C184E8}" destId="{010308E7-032C-456D-9C73-5A206D38645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E9796-1E84-48BF-9D70-8530A194332C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CF29C-9A40-4AFA-B74E-0A53E7D39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54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ED2C5-4AC1-411A-81BD-999B0F52606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30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ED2C5-4AC1-411A-81BD-999B0F52606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74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ED2C5-4AC1-411A-81BD-999B0F52606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20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F32D12-6B04-494A-8D65-C4B462744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67EE5B6-4E51-421A-A907-34135C661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0931F1-3BF6-40AF-872F-CF9851924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7ED8C1-BF71-4468-A33C-C057DED6F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114799-BDD5-421D-9508-71D66E58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2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A2F5D-DF44-40A4-8D22-5B3EC2C3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6D49F8-7913-4B6D-9580-607B27D19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822DF4-AEF4-4207-922A-6053F5C4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5EB093-C374-41A9-BC20-3339C7530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293F14-0EC1-4B76-8E4D-186E672A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7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D2C5F7-8324-49B8-B7BC-139152E73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B232F8C-BC6E-4209-B742-898C75B42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4BCE98-3362-429A-9A2D-98C692273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449B72-1706-4CDE-8948-D6D46B0B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C6AF14-A5C3-433B-B868-FADFD93B3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8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BD2F79-1A27-4231-B515-C5B613AC0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E082A3-D4A6-49C5-BCD0-E6CF30CCC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128FEB0-B1AF-4964-9188-5816BDE7D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6D3074-C0F9-40A0-90DF-D6006B464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EA00F1-0D87-47B6-BCF0-4C0BDF15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0F7247-2851-4C3E-8961-3D5FD513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9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FA4E5C-F4D4-4D71-ABA2-5F1602B96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A51E32-5D2B-4F88-805A-AEA12178B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E61A659-E9E8-4322-B907-7EE45F93E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ACAB5E0-6EEC-4046-83BD-7D728F364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F43F068-E814-4FBF-A82B-9459A42B28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E7F6597-C8A6-4784-B243-28336B516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63ACFF2-1803-439C-8E74-51FB54C4A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6826F17-9ABF-46B8-9B89-8BC195E3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6806DA-2F02-46C7-9F3D-FC777F86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1DD1DF1-033A-4298-A47C-805F2AC50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C49ABA-8B73-4E64-A653-76EA6A3B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F57D4D6-FD58-4B48-BAD5-DB76847EA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78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DA6382C-BDBE-4501-94BC-00A28E9B7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7CDCA8B-153A-4D2C-91F8-C4BEEB24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841F8B-729B-423E-9476-652403BB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3C8366-1A8F-4063-B15B-67BEEE59E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1A004F-F8EB-477E-820A-3E90BECE7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2066EF1-5DF8-45B5-A3DD-521620A1F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EA54AD-2A3E-4B10-BF42-66B466B5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71DD6D-C2BD-4676-B3B4-936CA9724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4ECBB9-449B-40DA-8E05-F26752A6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4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0B54BE-E234-48E5-BF6D-8F739813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2EA6A5F-E345-4593-A8B7-6536912FC8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EEA3B1A-A827-48BD-A29F-51F54512C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188309-C8E0-4D98-ACE7-995C6967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98F953-A6D7-4869-97FE-E6BAB379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5EDE409-D1DC-491A-B3D5-42FF3841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475707-7431-4A20-BAC9-31FEE1E16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692E703-E18B-49F9-A8AB-B5BFF93F4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ACF248-F1AA-4451-BC39-44903E5B6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6D3951-A0CA-4A0A-AC56-A491E979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979A86-ADDF-4BC0-A7C7-6D835F3A2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4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9288D0B-31AF-4311-8716-A4BC252EB0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D0F0338-6FEB-4662-B2AC-A8C300657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BEA302-AFE9-4EAE-8015-BE8F4CDAB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E4E461-4DEE-430D-B7B7-881D37D8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2551AB-58F0-4A9C-84D0-0D7664888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7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548594C-E2ED-4348-AB21-B3A4990F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E151B5-CFF0-41F6-9A8B-A9DCE97C2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0919E8-D815-40A3-BE0E-E81E6FDE1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CB26-1ED7-4F9A-834B-708687A816F7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67C341-9E1A-443C-8148-540B71F56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068389-D3D6-4175-A2ED-4E2B5903E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D2593-3F58-4446-BC53-ED6B11E1D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courts.org/About-the-Courts/Court-Administration/Budge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slegislature.org/li" TargetMode="External"/><Relationship Id="rId7" Type="http://schemas.openxmlformats.org/officeDocument/2006/relationships/hyperlink" Target="http://www.kscourts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ksgovernor.org/" TargetMode="External"/><Relationship Id="rId5" Type="http://schemas.openxmlformats.org/officeDocument/2006/relationships/hyperlink" Target="http://www.kansas.gov/" TargetMode="External"/><Relationship Id="rId4" Type="http://schemas.openxmlformats.org/officeDocument/2006/relationships/hyperlink" Target="http://www.kslegresearch.org/KLRD-web/Polic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135FA909-3F24-448C-A8BC-7CF77F62F8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41752"/>
            <a:ext cx="6140449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baseline="30000" dirty="0">
                <a:solidFill>
                  <a:schemeClr val="bg1"/>
                </a:solidFill>
              </a:rPr>
              <a:t>Wyandotte County Bar Association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8200" y="3146400"/>
            <a:ext cx="6140449" cy="286228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bg1">
                    <a:alpha val="80000"/>
                  </a:schemeClr>
                </a:solidFill>
              </a:rPr>
              <a:t>2022 LEGISLATIVE UPDATE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Presented by: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Joseph N. Molina III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September 21, 2022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7" name="Picture 5" descr="KBA BLUE LOGO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/>
          <a:srcRect l="8577" r="7287"/>
          <a:stretch/>
        </p:blipFill>
        <p:spPr bwMode="auto">
          <a:xfrm>
            <a:off x="7668829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8B60959F-9B69-4520-A16E-EA6BECC747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18D5A6E8-CD1B-4796-ABD1-A6F27F6C0E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D7E12F56-F4EE-4535-8677-C11996E241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787F4F1C-8D3D-4EC1-B72D-A0470A5A0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D1E3DD61-64DB-46AD-B249-E273CD86B0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0D7053D3-590A-4E94-B092-C96EAF744C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2EB67199-6FF0-4DED-89D1-BAEA95F9F5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D1A0BEEB-C008-4150-A935-C6AAF537DA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05148B0F-801C-45A1-80C1-EEC25A22A7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E7715ED9-C8CE-4651-82AA-1C4B5F14A0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B911230A-EF3B-4760-9087-E4FBE05BDC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3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Constitutional Amendments</a:t>
            </a:r>
            <a:b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Judicial Branch</a:t>
            </a:r>
            <a:b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BIDS</a:t>
            </a:r>
            <a:b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Bills of Interest</a:t>
            </a:r>
            <a:b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3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Elections</a:t>
            </a:r>
            <a:r>
              <a:rPr lang="en-US" sz="2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3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5024" y="3809999"/>
            <a:ext cx="7025753" cy="101277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cap="all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2022 Legislative Update</a:t>
            </a:r>
            <a:endParaRPr lang="en-US" b="0" i="0" kern="1200" cap="all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870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16A15A88-001A-4EEF-8984-D87E643599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AD9D9F-ADE9-42B5-A38F-635E68CC0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400" y="1367673"/>
            <a:ext cx="6124576" cy="2665509"/>
          </a:xfrm>
        </p:spPr>
        <p:txBody>
          <a:bodyPr>
            <a:normAutofit/>
          </a:bodyPr>
          <a:lstStyle/>
          <a:p>
            <a:pPr algn="r"/>
            <a:r>
              <a:rPr lang="en-US" sz="7200">
                <a:solidFill>
                  <a:schemeClr val="bg1"/>
                </a:solidFill>
              </a:rPr>
              <a:t>Judicial Branch </a:t>
            </a:r>
            <a:br>
              <a:rPr lang="en-US" sz="7200">
                <a:solidFill>
                  <a:schemeClr val="bg1"/>
                </a:solidFill>
              </a:rPr>
            </a:br>
            <a:endParaRPr lang="en-US" sz="72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1CE6BF9-9D74-4378-8FAB-90F3D3CFBB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8702" y="4414180"/>
            <a:ext cx="6128274" cy="884538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Office of Judicial Administration</a:t>
            </a:r>
          </a:p>
        </p:txBody>
      </p:sp>
      <p:pic>
        <p:nvPicPr>
          <p:cNvPr id="25" name="Picture 24" descr="Stone pillars">
            <a:extLst>
              <a:ext uri="{FF2B5EF4-FFF2-40B4-BE49-F238E27FC236}">
                <a16:creationId xmlns:a16="http://schemas.microsoft.com/office/drawing/2014/main" xmlns="" id="{39D62A5C-FEB5-E664-7A39-AA62649493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3" r="47085" b="1"/>
          <a:stretch/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A7900967-84CA-47B4-9F1C-E787BAC149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CAB3C749-6482-440B-9386-94091006D6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3C5C6B36-2238-4BBF-87F8-B1B3F5DD56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339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B95B9BA8-1D69-4796-85F5-B6D0BD5235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5F892E19-92E7-4BB2-8C3F-DBDFE8D9D3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81E493D3-31D9-4B80-9798-EEA082E12A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62E6AA4D-EC17-45B5-B621-DF0FD91FD4B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D56F11D0-7966-41FE-AAB9-EC0C54F11F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CEDE579A-0A12-4A10-85D4-A8DA1663B8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xmlns="" id="{15CA79E3-BA58-419A-8541-7498AC2633F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xmlns="" id="{2348C622-BC44-4959-B64E-427015FD1FFA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xmlns="" id="{F8841A98-AA1D-4F65-A368-EF31110B07C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E6609F08-9B2C-4879-AC68-E3E537BED7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xmlns="" id="{6910EFC9-D70D-42FD-BCCD-AB1F710BFD4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xmlns="" id="{83BEF371-1E22-4C4F-A62F-AC6B92CAE0B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4000"/>
              <a:t>Judicial Branch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Website:  </a:t>
            </a:r>
            <a:r>
              <a:rPr lang="en-US" sz="2400" u="sng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https://www.kscourts.org/About-the-Courts/Court-Administration/Budget</a:t>
            </a:r>
            <a:endParaRPr lang="en-US" sz="2400" u="sng">
              <a:solidFill>
                <a:schemeClr val="tx1">
                  <a:alpha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u="sng">
              <a:solidFill>
                <a:schemeClr val="tx1">
                  <a:alpha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 2022/FY 2023</a:t>
            </a:r>
          </a:p>
          <a:p>
            <a:endParaRPr lang="en-US" sz="2400">
              <a:solidFill>
                <a:schemeClr val="tx1">
                  <a:alpha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 2541 – Docket Fee Transition to SGF</a:t>
            </a:r>
          </a:p>
        </p:txBody>
      </p:sp>
    </p:spTree>
    <p:extLst>
      <p:ext uri="{BB962C8B-B14F-4D97-AF65-F5344CB8AC3E}">
        <p14:creationId xmlns:p14="http://schemas.microsoft.com/office/powerpoint/2010/main" val="2651555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A3EFF7B1-6CB7-47D1-AD37-B870CA2B21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FA2962B-21B6-4689-A95D-A8FF6ADE4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745280D-ED36-41FE-8EB1-CE597C99CF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3D26CEB3-5AE4-4088-AD63-396DB50F28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4AA9279A-AD34-474C-834E-6BF658144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3589559-7D9A-4ECD-90BB-A5565E2DAE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701B1A71-DCEA-4EB2-8133-98A2CD6F09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80E95A5C-1E97-41C3-9DEC-245FF6DEBF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xmlns="" id="{8D3C3374-C720-4FCD-B6CD-AEF1D1A619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7639E2EF-4D23-4EA3-B29E-D6362FF722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730820A4-6CEA-4BF7-8DE4-F5B2D2EB23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F320E002-8AED-4D4F-A104-0585FFFB9A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6A0BF3F3-3A09-42CE-9483-114BD01DD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B233BD5C-DFC7-4EB7-B348-7C9B5B8D0A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00D2CE1-35C1-46E6-BD59-CEE668BD90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A58DCE86-9AE1-46D1-96D6-04B8B3EDF6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89B74739-D423-4F25-A976-0A6CD86D17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6018E700-FF08-42AA-9237-24E7A74AD3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46B3488A-8A55-403E-B9C9-75AFA0CF53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15089B9D-BA8D-4A64-B95F-33940D9D68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E18403B7-F2C7-4C07-8522-21C3191090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23B58CC6-A99E-43AF-A467-256F19287F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8FE97852-3A18-4317-B17E-8C45174F96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F9D0BC6E-6D0B-4589-B1BF-372BAA3839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530B892E-E062-4B0A-B79E-E55D36EC9A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8D1A4DF9-C28A-4C0A-B273-702F0C488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r>
              <a:rPr lang="en-US" sz="4800">
                <a:latin typeface="Arial" panose="020B0604020202020204" pitchFamily="34" charset="0"/>
                <a:cs typeface="Arial" panose="020B0604020202020204" pitchFamily="34" charset="0"/>
              </a:rPr>
              <a:t>FY 2023 Request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xmlns="" id="{DEB2AD5A-FA7A-4D09-9829-6E2EBAAA0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058681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5280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4">
            <a:extLst>
              <a:ext uri="{FF2B5EF4-FFF2-40B4-BE49-F238E27FC236}">
                <a16:creationId xmlns:a16="http://schemas.microsoft.com/office/drawing/2014/main" xmlns="" id="{C3D6EC93-F369-413E-AA67-5D41041610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62A32D-4416-4237-881F-0F4BD487D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Survey of Judicial Salaries</a:t>
            </a:r>
          </a:p>
        </p:txBody>
      </p:sp>
      <p:sp>
        <p:nvSpPr>
          <p:cNvPr id="1041" name="Content Placeholder 1029">
            <a:extLst>
              <a:ext uri="{FF2B5EF4-FFF2-40B4-BE49-F238E27FC236}">
                <a16:creationId xmlns:a16="http://schemas.microsoft.com/office/drawing/2014/main" xmlns="" id="{53460F26-9C11-C159-E29A-37D9A3B02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146400"/>
            <a:ext cx="4394200" cy="2454300"/>
          </a:xfrm>
        </p:spPr>
        <p:txBody>
          <a:bodyPr>
            <a:normAutofit/>
          </a:bodyPr>
          <a:lstStyle/>
          <a:p>
            <a:endParaRPr lang="fi-FI" sz="2000">
              <a:solidFill>
                <a:schemeClr val="bg1">
                  <a:alpha val="80000"/>
                </a:schemeClr>
              </a:solidFill>
            </a:endParaRPr>
          </a:p>
          <a:p>
            <a:r>
              <a:rPr lang="fi-FI" sz="2000">
                <a:solidFill>
                  <a:schemeClr val="bg1">
                    <a:alpha val="80000"/>
                  </a:schemeClr>
                </a:solidFill>
              </a:rPr>
              <a:t>Kansas		MIssouri</a:t>
            </a:r>
          </a:p>
          <a:p>
            <a:r>
              <a:rPr lang="fi-FI" sz="2000">
                <a:solidFill>
                  <a:schemeClr val="bg1">
                    <a:alpha val="80000"/>
                  </a:schemeClr>
                </a:solidFill>
              </a:rPr>
              <a:t>$145,641 (50)	</a:t>
            </a:r>
            <a:r>
              <a:rPr lang="fr-FR" sz="2000">
                <a:solidFill>
                  <a:schemeClr val="bg1">
                    <a:alpha val="80000"/>
                  </a:schemeClr>
                </a:solidFill>
              </a:rPr>
              <a:t>$183,264 (27)</a:t>
            </a:r>
          </a:p>
          <a:p>
            <a:r>
              <a:rPr lang="fi-FI" sz="2000">
                <a:solidFill>
                  <a:schemeClr val="bg1">
                    <a:alpha val="80000"/>
                  </a:schemeClr>
                </a:solidFill>
              </a:rPr>
              <a:t>$140,940 (39) 	$167,535 (24)</a:t>
            </a:r>
          </a:p>
          <a:p>
            <a:r>
              <a:rPr lang="fi-FI" sz="2000">
                <a:solidFill>
                  <a:schemeClr val="bg1">
                    <a:alpha val="80000"/>
                  </a:schemeClr>
                </a:solidFill>
              </a:rPr>
              <a:t>$128,636 (51) 	$157,972 (32)</a:t>
            </a:r>
          </a:p>
          <a:p>
            <a:r>
              <a:rPr lang="fi-FI" sz="2000">
                <a:solidFill>
                  <a:schemeClr val="bg1">
                    <a:alpha val="80000"/>
                  </a:schemeClr>
                </a:solidFill>
              </a:rPr>
              <a:t>$131,355 (49)	$175,623 (9)</a:t>
            </a:r>
            <a:endParaRPr lang="en-US" sz="20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026" name="Picture 2" descr="Salary Tracker - Jan 2022">
            <a:extLst>
              <a:ext uri="{FF2B5EF4-FFF2-40B4-BE49-F238E27FC236}">
                <a16:creationId xmlns:a16="http://schemas.microsoft.com/office/drawing/2014/main" xmlns="" id="{29D10464-0B23-4409-9A86-4CC82CCD5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0" r="11492" b="1"/>
          <a:stretch/>
        </p:blipFill>
        <p:spPr bwMode="auto"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noFill/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2" name="Group 1036">
            <a:extLst>
              <a:ext uri="{FF2B5EF4-FFF2-40B4-BE49-F238E27FC236}">
                <a16:creationId xmlns:a16="http://schemas.microsoft.com/office/drawing/2014/main" xmlns="" id="{4EA04677-6B2C-40F4-975C-ED91965527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xmlns="" id="{3F1ABE2E-F19F-4BD3-B0FA-8A2D8885B9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xmlns="" id="{C86D0F14-D449-4833-830D-A382829E2D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4665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xmlns="" id="{D776D29F-0A2C-4F75-8582-7C7DFCBD11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AD9D9F-ADE9-42B5-A38F-635E68CC0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74819"/>
            <a:ext cx="4375151" cy="2858363"/>
          </a:xfrm>
        </p:spPr>
        <p:txBody>
          <a:bodyPr>
            <a:normAutofit/>
          </a:bodyPr>
          <a:lstStyle/>
          <a:p>
            <a:pPr algn="l"/>
            <a:r>
              <a:rPr lang="en-US" sz="6700">
                <a:solidFill>
                  <a:schemeClr val="bg1"/>
                </a:solidFill>
              </a:rPr>
              <a:t>Judicial Selection </a:t>
            </a:r>
            <a:br>
              <a:rPr lang="en-US" sz="6700">
                <a:solidFill>
                  <a:schemeClr val="bg1"/>
                </a:solidFill>
              </a:rPr>
            </a:br>
            <a:endParaRPr lang="en-US" sz="67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1CE6BF9-9D74-4378-8FAB-90F3D3CFBB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14180"/>
            <a:ext cx="4377793" cy="1594508"/>
          </a:xfrm>
        </p:spPr>
        <p:txBody>
          <a:bodyPr>
            <a:normAutofit/>
          </a:bodyPr>
          <a:lstStyle/>
          <a:p>
            <a:pPr algn="l"/>
            <a:r>
              <a:rPr lang="en-US" sz="2200">
                <a:solidFill>
                  <a:schemeClr val="bg1"/>
                </a:solidFill>
              </a:rPr>
              <a:t>SCR 1621 – Federal Model</a:t>
            </a:r>
          </a:p>
          <a:p>
            <a:pPr algn="l"/>
            <a:r>
              <a:rPr lang="en-US" sz="2200">
                <a:solidFill>
                  <a:schemeClr val="bg1"/>
                </a:solidFill>
              </a:rPr>
              <a:t>SCR 1622 – Partisan Elections</a:t>
            </a:r>
          </a:p>
          <a:p>
            <a:pPr algn="l"/>
            <a:r>
              <a:rPr lang="en-US" sz="2200">
                <a:solidFill>
                  <a:schemeClr val="bg1"/>
                </a:solidFill>
              </a:rPr>
              <a:t>HCR 5006 – Nominating Process COA</a:t>
            </a:r>
          </a:p>
        </p:txBody>
      </p:sp>
      <p:pic>
        <p:nvPicPr>
          <p:cNvPr id="5" name="Picture 4" descr="A vintage weighing scales">
            <a:extLst>
              <a:ext uri="{FF2B5EF4-FFF2-40B4-BE49-F238E27FC236}">
                <a16:creationId xmlns:a16="http://schemas.microsoft.com/office/drawing/2014/main" xmlns="" id="{7A69C267-6316-A65B-553F-E001638E9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4" r="1" b="27975"/>
          <a:stretch/>
        </p:blipFill>
        <p:spPr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19" name="Freeform: Shape 11">
            <a:extLst>
              <a:ext uri="{FF2B5EF4-FFF2-40B4-BE49-F238E27FC236}">
                <a16:creationId xmlns:a16="http://schemas.microsoft.com/office/drawing/2014/main" xmlns="" id="{C4D41903-2C9D-4F9E-AA1F-6161F8A6FC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3">
            <a:extLst>
              <a:ext uri="{FF2B5EF4-FFF2-40B4-BE49-F238E27FC236}">
                <a16:creationId xmlns:a16="http://schemas.microsoft.com/office/drawing/2014/main" xmlns="" id="{9E4574B5-C90E-412D-BAB0-B9F483290C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1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F98F79A4-A6C7-4101-B1E9-27E05CB7CF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1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xmlns="" id="{31CE7A08-2184-4B99-ABC0-B40CD1D3F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B9F4D3-E5E9-4B97-98BF-D51272FD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3306515"/>
            <a:ext cx="3826286" cy="3215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Kansas BIDS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79AFCB35-9C04-4524-A0B1-57FF6865D0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D11AD2AD-0BA0-4DD3-8EEA-84686A0E71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9E5C5460-229E-46C8-A712-CC31798542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2552FC29-9118-466F-940E-80C84EFDF0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628F2C-AD1D-481A-82B8-BA9EBF234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448" y="706508"/>
            <a:ext cx="5217173" cy="4351338"/>
          </a:xfrm>
        </p:spPr>
        <p:txBody>
          <a:bodyPr>
            <a:normAutofit/>
          </a:bodyPr>
          <a:lstStyle/>
          <a:p>
            <a:r>
              <a:rPr lang="en-US" sz="1300">
                <a:solidFill>
                  <a:schemeClr val="bg1"/>
                </a:solidFill>
              </a:rPr>
              <a:t>$3.9 million for pay parity and employee pay scale adjustment</a:t>
            </a:r>
          </a:p>
          <a:p>
            <a:pPr lvl="1"/>
            <a:r>
              <a:rPr lang="en-US" sz="1300">
                <a:solidFill>
                  <a:schemeClr val="bg1"/>
                </a:solidFill>
              </a:rPr>
              <a:t>Removed from 5% Cost of Living Adjustment</a:t>
            </a:r>
          </a:p>
          <a:p>
            <a:pPr marL="0" indent="0">
              <a:buNone/>
            </a:pPr>
            <a:endParaRPr lang="en-US" sz="1300">
              <a:solidFill>
                <a:schemeClr val="bg1"/>
              </a:solidFill>
            </a:endParaRPr>
          </a:p>
          <a:p>
            <a:r>
              <a:rPr lang="en-US" sz="1300">
                <a:solidFill>
                  <a:schemeClr val="bg1"/>
                </a:solidFill>
              </a:rPr>
              <a:t>$3.6 million for assigned counsel rate increase - $100-$120 for FY 2023</a:t>
            </a:r>
          </a:p>
          <a:p>
            <a:pPr lvl="1"/>
            <a:r>
              <a:rPr lang="en-US" sz="1300">
                <a:solidFill>
                  <a:schemeClr val="bg1"/>
                </a:solidFill>
              </a:rPr>
              <a:t>Provision for assigned counsel rate increase – HB 2363 not approved</a:t>
            </a:r>
          </a:p>
          <a:p>
            <a:endParaRPr lang="en-US" sz="1300">
              <a:solidFill>
                <a:schemeClr val="bg1"/>
              </a:solidFill>
            </a:endParaRPr>
          </a:p>
          <a:p>
            <a:r>
              <a:rPr lang="en-US" sz="1300">
                <a:solidFill>
                  <a:schemeClr val="bg1"/>
                </a:solidFill>
              </a:rPr>
              <a:t>$316,000 for technical upgrades and additional office space</a:t>
            </a:r>
          </a:p>
          <a:p>
            <a:pPr lvl="1"/>
            <a:r>
              <a:rPr lang="en-US" sz="1300">
                <a:solidFill>
                  <a:schemeClr val="bg1"/>
                </a:solidFill>
              </a:rPr>
              <a:t>Funding for WyCo office will be in 2023 request</a:t>
            </a:r>
          </a:p>
        </p:txBody>
      </p:sp>
      <p:grpSp>
        <p:nvGrpSpPr>
          <p:cNvPr id="31" name="Graphic 185">
            <a:extLst>
              <a:ext uri="{FF2B5EF4-FFF2-40B4-BE49-F238E27FC236}">
                <a16:creationId xmlns:a16="http://schemas.microsoft.com/office/drawing/2014/main" xmlns="" id="{0C156BF8-7FF7-440F-BE2B-417DFFE8BF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B7067280-C3E7-4DF6-A345-B9FEF6EF8D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A78365A8-666B-4417-9D3C-554E6E6B2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E71CAAFA-0A31-4308-AB9F-B1C84ABDF9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96AB1D25-144D-4BB4-A45C-60B8A094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069F0FB4-779A-48FC-AC33-784F177C92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65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303930-6237-4C42-ADC2-0551E5295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  <a:prstGeom prst="ellipse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BILLS</a:t>
            </a:r>
          </a:p>
        </p:txBody>
      </p:sp>
      <p:pic>
        <p:nvPicPr>
          <p:cNvPr id="5" name="Content Placeholder 4" descr="A drawing of a child&#10;&#10;Description automatically generated with low confidence">
            <a:extLst>
              <a:ext uri="{FF2B5EF4-FFF2-40B4-BE49-F238E27FC236}">
                <a16:creationId xmlns:a16="http://schemas.microsoft.com/office/drawing/2014/main" xmlns="" id="{32827334-319A-4418-9FF9-085E27A2B6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11" r="10189" b="-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B894EFA8-F425-4D19-A94B-445388B31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xmlns="" id="{74A5B0D8-F6CF-4EBB-A6CA-3DE54FA75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Conference Committee Reports</a:t>
            </a:r>
          </a:p>
          <a:p>
            <a:r>
              <a:rPr lang="en-US">
                <a:solidFill>
                  <a:schemeClr val="bg1"/>
                </a:solidFill>
              </a:rPr>
              <a:t>Litigation</a:t>
            </a:r>
          </a:p>
          <a:p>
            <a:r>
              <a:rPr lang="en-US">
                <a:solidFill>
                  <a:schemeClr val="bg1"/>
                </a:solidFill>
              </a:rPr>
              <a:t>Probate/Real Estate</a:t>
            </a:r>
          </a:p>
          <a:p>
            <a:r>
              <a:rPr lang="en-US">
                <a:solidFill>
                  <a:schemeClr val="bg1"/>
                </a:solidFill>
              </a:rPr>
              <a:t>Family</a:t>
            </a:r>
          </a:p>
        </p:txBody>
      </p:sp>
      <p:grpSp>
        <p:nvGrpSpPr>
          <p:cNvPr id="44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509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F98F79A4-A6C7-4101-B1E9-27E05CB7CF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1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31CE7A08-2184-4B99-ABC0-B40CD1D3F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A69CA6-98A4-4847-BC6E-8FDF059B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3306515"/>
            <a:ext cx="3826286" cy="3215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Judiciary CCR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79AFCB35-9C04-4524-A0B1-57FF6865D0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D11AD2AD-0BA0-4DD3-8EEA-84686A0E71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9E5C5460-229E-46C8-A712-CC31798542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2552FC29-9118-466F-940E-80C84EFDF0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11CF72-C339-4E12-ABB0-DB3490A91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448" y="706508"/>
            <a:ext cx="5217173" cy="435133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CCR for HB 2299  Law Enforcement Bundle</a:t>
            </a:r>
          </a:p>
          <a:p>
            <a:r>
              <a:rPr lang="en-US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CCR for HB 2277  Criminal Law Bundle</a:t>
            </a:r>
            <a:endParaRPr lang="en-US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CCR for HB 2377  DUI Bundle</a:t>
            </a:r>
            <a:endParaRPr lang="en-US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CCR for HB 2109  Records Bundle</a:t>
            </a:r>
            <a:endParaRPr lang="en-US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xmlns="" id="{0C156BF8-7FF7-440F-BE2B-417DFFE8BF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B7067280-C3E7-4DF6-A345-B9FEF6EF8D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A78365A8-666B-4417-9D3C-554E6E6B2C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E71CAAFA-0A31-4308-AB9F-B1C84ABDF9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96AB1D25-144D-4BB4-A45C-60B8A094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069F0FB4-779A-48FC-AC33-784F177C92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0604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3085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5ED1A1-0C34-429E-972D-3D2D26A9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Litigation</a:t>
            </a:r>
          </a:p>
        </p:txBody>
      </p:sp>
      <p:pic>
        <p:nvPicPr>
          <p:cNvPr id="14" name="Picture 2" descr="Opioids - OECD">
            <a:extLst>
              <a:ext uri="{FF2B5EF4-FFF2-40B4-BE49-F238E27FC236}">
                <a16:creationId xmlns:a16="http://schemas.microsoft.com/office/drawing/2014/main" xmlns="" id="{8E6838A4-2C6C-4CA2-82AD-E8575A789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3" r="9988"/>
          <a:stretch/>
        </p:blipFill>
        <p:spPr bwMode="auto"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8" name="Group 3087">
            <a:extLst>
              <a:ext uri="{FF2B5EF4-FFF2-40B4-BE49-F238E27FC236}">
                <a16:creationId xmlns:a16="http://schemas.microsoft.com/office/drawing/2014/main" xmlns="" id="{B894EFA8-F425-4D19-A94B-445388B31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089" name="Freeform: Shape 3088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90" name="Freeform: Shape 3089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081" name="Content Placeholder 3077">
            <a:extLst>
              <a:ext uri="{FF2B5EF4-FFF2-40B4-BE49-F238E27FC236}">
                <a16:creationId xmlns:a16="http://schemas.microsoft.com/office/drawing/2014/main" xmlns="" id="{873B0892-A2FE-4C28-889E-B092DCDE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SB 150 Advertising</a:t>
            </a:r>
          </a:p>
          <a:p>
            <a:r>
              <a:rPr lang="en-US">
                <a:solidFill>
                  <a:schemeClr val="bg1"/>
                </a:solidFill>
              </a:rPr>
              <a:t>SB 151 CAPS</a:t>
            </a:r>
          </a:p>
          <a:p>
            <a:r>
              <a:rPr lang="en-US">
                <a:solidFill>
                  <a:schemeClr val="bg1"/>
                </a:solidFill>
              </a:rPr>
              <a:t>SB 152 Third Party Financing</a:t>
            </a:r>
          </a:p>
          <a:p>
            <a:r>
              <a:rPr lang="en-US">
                <a:solidFill>
                  <a:schemeClr val="bg1"/>
                </a:solidFill>
              </a:rPr>
              <a:t>SB 286 COVID-19 response</a:t>
            </a:r>
          </a:p>
          <a:p>
            <a:r>
              <a:rPr lang="en-US">
                <a:solidFill>
                  <a:schemeClr val="bg1"/>
                </a:solidFill>
              </a:rPr>
              <a:t>SB 2458 Optometrist/Ophthalmologist</a:t>
            </a:r>
          </a:p>
          <a:p>
            <a:pPr marL="0" indent="0">
              <a:buNone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092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093" name="Freeform: Shape 3092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4" name="Freeform: Shape 3093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5" name="Freeform: Shape 3094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6" name="Freeform: Shape 3095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7" name="Freeform: Shape 3096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0032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2">
            <a:extLst>
              <a:ext uri="{FF2B5EF4-FFF2-40B4-BE49-F238E27FC236}">
                <a16:creationId xmlns:a16="http://schemas.microsoft.com/office/drawing/2014/main" xmlns="" id="{135FA909-3F24-448C-A8BC-7CF77F62F8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A69CA6-98A4-4847-BC6E-8FDF059B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Real Estate,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Probate &amp; Trusts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11CF72-C339-4E12-ABB0-DB3490A91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6140449" cy="286228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SB 141  Uniform Directed Trust Act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Sub for SB 400 Uniform Trust Code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HB 2025  Copy of Will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SB 382  License requirement for real estate transactions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HB 2531  Right of Way along county roads</a:t>
            </a:r>
          </a:p>
        </p:txBody>
      </p:sp>
      <p:pic>
        <p:nvPicPr>
          <p:cNvPr id="30" name="Picture 18" descr="Houses in a subdivision">
            <a:extLst>
              <a:ext uri="{FF2B5EF4-FFF2-40B4-BE49-F238E27FC236}">
                <a16:creationId xmlns:a16="http://schemas.microsoft.com/office/drawing/2014/main" xmlns="" id="{76C8F302-22E5-7633-B13F-58CAEE2D7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84" r="21988" b="-2"/>
          <a:stretch/>
        </p:blipFill>
        <p:spPr>
          <a:xfrm>
            <a:off x="7668829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31" name="Group 24">
            <a:extLst>
              <a:ext uri="{FF2B5EF4-FFF2-40B4-BE49-F238E27FC236}">
                <a16:creationId xmlns:a16="http://schemas.microsoft.com/office/drawing/2014/main" xmlns="" id="{8B60959F-9B69-4520-A16E-EA6BECC747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32" name="Freeform: Shape 25">
              <a:extLst>
                <a:ext uri="{FF2B5EF4-FFF2-40B4-BE49-F238E27FC236}">
                  <a16:creationId xmlns:a16="http://schemas.microsoft.com/office/drawing/2014/main" xmlns="" id="{18D5A6E8-CD1B-4796-ABD1-A6F27F6C0E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Freeform: Shape 26">
              <a:extLst>
                <a:ext uri="{FF2B5EF4-FFF2-40B4-BE49-F238E27FC236}">
                  <a16:creationId xmlns:a16="http://schemas.microsoft.com/office/drawing/2014/main" xmlns="" id="{D7E12F56-F4EE-4535-8677-C11996E241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6487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xmlns="" id="{5396781C-32A1-4FDA-A83B-A7FF8C1B1E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56B506-5F97-461E-85A4-43BBD762D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Family Law</a:t>
            </a:r>
          </a:p>
        </p:txBody>
      </p:sp>
      <p:pic>
        <p:nvPicPr>
          <p:cNvPr id="27" name="Picture 26" descr="People holding hands">
            <a:extLst>
              <a:ext uri="{FF2B5EF4-FFF2-40B4-BE49-F238E27FC236}">
                <a16:creationId xmlns:a16="http://schemas.microsoft.com/office/drawing/2014/main" xmlns="" id="{37D8149C-4A4C-022E-B588-7F141FA01F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54" r="21792" b="-1"/>
          <a:stretch/>
        </p:blipFill>
        <p:spPr>
          <a:xfrm>
            <a:off x="20" y="10"/>
            <a:ext cx="4546582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effectLst/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54A1C8FD-E5B7-4BEC-A74A-A55FB8EA7C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B20D202D-5E48-4B15-9AF5-71BED4FCFF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68D6A069-9380-4E59-A0DA-07053EE8E5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67386B-E993-4687-91C3-160377716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3146400"/>
            <a:ext cx="6140449" cy="26820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HB 2496  Uniform Family Law Arbitration Act</a:t>
            </a:r>
          </a:p>
          <a:p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HB 2725  Shared Parenting</a:t>
            </a:r>
          </a:p>
          <a:p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SB 575 Presumptive Joint Legal Custody</a:t>
            </a:r>
          </a:p>
          <a:p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HB 2153 Office of the Child Advocate</a:t>
            </a:r>
          </a:p>
          <a:p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HB 2075  Adoption Venue</a:t>
            </a:r>
          </a:p>
          <a:p>
            <a:r>
              <a:rPr lang="en-US" sz="2000">
                <a:solidFill>
                  <a:schemeClr val="bg1">
                    <a:alpha val="80000"/>
                  </a:schemeClr>
                </a:solidFill>
              </a:rPr>
              <a:t>CCR for SB 343 Hearing impairment and legal custody</a:t>
            </a:r>
          </a:p>
        </p:txBody>
      </p:sp>
    </p:spTree>
    <p:extLst>
      <p:ext uri="{BB962C8B-B14F-4D97-AF65-F5344CB8AC3E}">
        <p14:creationId xmlns:p14="http://schemas.microsoft.com/office/powerpoint/2010/main" val="3034544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303930-6237-4C42-ADC2-0551E5295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  <a:prstGeom prst="ellipse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US" sz="1400" u="sng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Politics GIFs | Tenor">
            <a:extLst>
              <a:ext uri="{FF2B5EF4-FFF2-40B4-BE49-F238E27FC236}">
                <a16:creationId xmlns:a16="http://schemas.microsoft.com/office/drawing/2014/main" xmlns="" id="{809434D2-032E-4EF9-906D-C33EBD061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r="13781"/>
          <a:stretch/>
        </p:blipFill>
        <p:spPr bwMode="auto"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Group 1036">
            <a:extLst>
              <a:ext uri="{FF2B5EF4-FFF2-40B4-BE49-F238E27FC236}">
                <a16:creationId xmlns:a16="http://schemas.microsoft.com/office/drawing/2014/main" xmlns="" id="{B894EFA8-F425-4D19-A94B-445388B31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032" name="Content Placeholder 1031">
            <a:extLst>
              <a:ext uri="{FF2B5EF4-FFF2-40B4-BE49-F238E27FC236}">
                <a16:creationId xmlns:a16="http://schemas.microsoft.com/office/drawing/2014/main" xmlns="" id="{3E27861E-3E11-4258-9B8B-F650DFA36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690" y="1820369"/>
            <a:ext cx="5538351" cy="43838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2022</a:t>
            </a:r>
            <a:br>
              <a:rPr lang="en-US" sz="60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6000" u="sng" dirty="0">
                <a:solidFill>
                  <a:schemeClr val="bg1"/>
                </a:solidFill>
              </a:rPr>
              <a:t>Primary </a:t>
            </a:r>
            <a:r>
              <a:rPr lang="en-US" sz="60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Elections</a:t>
            </a:r>
          </a:p>
          <a:p>
            <a:pPr marL="0" indent="0" algn="ctr">
              <a:buNone/>
            </a:pPr>
            <a:r>
              <a:rPr lang="en-US" sz="28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4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https://ent.sos.ks.gov/kssos_ent.html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041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8357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056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13703B-61E9-53BB-0737-41B80E24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HCR 5003 – Value Them Both</a:t>
            </a:r>
          </a:p>
        </p:txBody>
      </p:sp>
      <p:pic>
        <p:nvPicPr>
          <p:cNvPr id="2050" name="Picture 2" descr="Value Them Both' amendment has both campaigns spending millions">
            <a:extLst>
              <a:ext uri="{FF2B5EF4-FFF2-40B4-BE49-F238E27FC236}">
                <a16:creationId xmlns:a16="http://schemas.microsoft.com/office/drawing/2014/main" xmlns="" id="{0F5E27E7-5625-C6B0-7B5D-1390F9986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1" r="12579" b="-1"/>
          <a:stretch/>
        </p:blipFill>
        <p:spPr bwMode="auto"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5" name="Group 2058">
            <a:extLst>
              <a:ext uri="{FF2B5EF4-FFF2-40B4-BE49-F238E27FC236}">
                <a16:creationId xmlns:a16="http://schemas.microsoft.com/office/drawing/2014/main" xmlns="" id="{B894EFA8-F425-4D19-A94B-445388B31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056" name="Freeform: Shape 2059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58" name="Freeform: Shape 2060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62" name="Content Placeholder 2053">
            <a:extLst>
              <a:ext uri="{FF2B5EF4-FFF2-40B4-BE49-F238E27FC236}">
                <a16:creationId xmlns:a16="http://schemas.microsoft.com/office/drawing/2014/main" xmlns="" id="{51394920-EC02-C0CF-0F90-FEAE35C95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Constitutional Amendment “YES” = 378,466 (41%)</a:t>
            </a:r>
          </a:p>
          <a:p>
            <a:r>
              <a:rPr lang="en-US" dirty="0">
                <a:solidFill>
                  <a:schemeClr val="bg1"/>
                </a:solidFill>
              </a:rPr>
              <a:t>Constitutional Amendment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“NO” = 543,855 (59%)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Total votes – 922,321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Margin – 165,389</a:t>
            </a:r>
          </a:p>
        </p:txBody>
      </p:sp>
      <p:grpSp>
        <p:nvGrpSpPr>
          <p:cNvPr id="2069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070" name="Freeform: Shape 2063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1" name="Freeform: Shape 2064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2" name="Freeform: Shape 2065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3" name="Freeform: Shape 2066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4" name="Freeform: Shape 2067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6514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83" name="Rectangle 6167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4" name="Rectangle 6169">
            <a:extLst>
              <a:ext uri="{FF2B5EF4-FFF2-40B4-BE49-F238E27FC236}">
                <a16:creationId xmlns:a16="http://schemas.microsoft.com/office/drawing/2014/main" xmlns="" id="{B19D093C-27FB-4032-B282-42C4563F2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1954A198-A669-7E67-0C21-9786DC3A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HCR 5003 -Breakdown</a:t>
            </a:r>
          </a:p>
        </p:txBody>
      </p:sp>
      <p:grpSp>
        <p:nvGrpSpPr>
          <p:cNvPr id="6185" name="Group 6171">
            <a:extLst>
              <a:ext uri="{FF2B5EF4-FFF2-40B4-BE49-F238E27FC236}">
                <a16:creationId xmlns:a16="http://schemas.microsoft.com/office/drawing/2014/main" xmlns="" id="{35EE815E-1BD3-4777-B652-6D98825BF6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6173" name="Freeform 5">
              <a:extLst>
                <a:ext uri="{FF2B5EF4-FFF2-40B4-BE49-F238E27FC236}">
                  <a16:creationId xmlns:a16="http://schemas.microsoft.com/office/drawing/2014/main" xmlns="" id="{E6692982-4A7D-4392-87CD-F0CD4B027D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6" name="Freeform 5">
              <a:extLst>
                <a:ext uri="{FF2B5EF4-FFF2-40B4-BE49-F238E27FC236}">
                  <a16:creationId xmlns:a16="http://schemas.microsoft.com/office/drawing/2014/main" xmlns="" id="{196485F7-F277-4123-AC53-98EA4C8587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56" name="Content Placeholder 6154">
            <a:extLst>
              <a:ext uri="{FF2B5EF4-FFF2-40B4-BE49-F238E27FC236}">
                <a16:creationId xmlns:a16="http://schemas.microsoft.com/office/drawing/2014/main" xmlns="" id="{1FCD15CA-F945-9100-7948-94ABE0FB4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Ford County–YES 74%/No 25%</a:t>
            </a:r>
          </a:p>
        </p:txBody>
      </p:sp>
      <p:pic>
        <p:nvPicPr>
          <p:cNvPr id="6146" name="Picture 2" descr="Percentage of &quot;no&quot; votes (= to keep abortion rights) by county in Kansas'  August 2 primary : r/MapPorn">
            <a:extLst>
              <a:ext uri="{FF2B5EF4-FFF2-40B4-BE49-F238E27FC236}">
                <a16:creationId xmlns:a16="http://schemas.microsoft.com/office/drawing/2014/main" xmlns="" id="{BFC38F43-C37F-FC62-3296-8C94C447D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6069" y="903730"/>
            <a:ext cx="6343697" cy="447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141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3082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09BE5C-3FB0-4E06-884B-381E03C1A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7" y="401247"/>
            <a:ext cx="5248219" cy="1154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Kansas Governor Race</a:t>
            </a:r>
          </a:p>
        </p:txBody>
      </p:sp>
      <p:grpSp>
        <p:nvGrpSpPr>
          <p:cNvPr id="3085" name="Group 3084">
            <a:extLst>
              <a:ext uri="{FF2B5EF4-FFF2-40B4-BE49-F238E27FC236}">
                <a16:creationId xmlns:a16="http://schemas.microsoft.com/office/drawing/2014/main" xmlns="" id="{698DC1B4-9C49-491A-B0C4-CF9ABED0C7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086" name="Freeform: Shape 3085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87" name="Freeform: Shape 3086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078" name="Picture 6" descr="Election Guide: Derek Schmidt (R-Kansas Attorney General)">
            <a:extLst>
              <a:ext uri="{FF2B5EF4-FFF2-40B4-BE49-F238E27FC236}">
                <a16:creationId xmlns:a16="http://schemas.microsoft.com/office/drawing/2014/main" xmlns="" id="{7F60E836-7997-4653-A6DF-461EBC632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8301"/>
          <a:stretch/>
        </p:blipFill>
        <p:spPr bwMode="auto">
          <a:xfrm>
            <a:off x="477541" y="269354"/>
            <a:ext cx="2965878" cy="2965878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9" name="Group 3088">
            <a:extLst>
              <a:ext uri="{FF2B5EF4-FFF2-40B4-BE49-F238E27FC236}">
                <a16:creationId xmlns:a16="http://schemas.microsoft.com/office/drawing/2014/main" xmlns="" id="{E5C89038-920A-4C2C-96CF-80507027B6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0064" y="2828266"/>
            <a:ext cx="805908" cy="805908"/>
            <a:chOff x="817371" y="4276255"/>
            <a:chExt cx="413564" cy="413564"/>
          </a:xfrm>
          <a:solidFill>
            <a:srgbClr val="FFFFFF"/>
          </a:solidFill>
        </p:grpSpPr>
        <p:sp>
          <p:nvSpPr>
            <p:cNvPr id="3090" name="Graphic 212">
              <a:extLst>
                <a:ext uri="{FF2B5EF4-FFF2-40B4-BE49-F238E27FC236}">
                  <a16:creationId xmlns:a16="http://schemas.microsoft.com/office/drawing/2014/main" xmlns="" id="{8D8F13C5-4B99-432F-A339-372E57EB69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091" name="Graphic 212">
              <a:extLst>
                <a:ext uri="{FF2B5EF4-FFF2-40B4-BE49-F238E27FC236}">
                  <a16:creationId xmlns:a16="http://schemas.microsoft.com/office/drawing/2014/main" xmlns="" id="{413EEA21-9A3A-47C8-A94C-D6EFE2EF51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xmlns="" id="{9A15111C-2752-4649-B55B-B93FF93F97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0064" y="2823516"/>
            <a:ext cx="805908" cy="805908"/>
            <a:chOff x="817371" y="4276255"/>
            <a:chExt cx="413564" cy="413564"/>
          </a:xfrm>
          <a:solidFill>
            <a:schemeClr val="accent2">
              <a:alpha val="30000"/>
            </a:schemeClr>
          </a:solidFill>
        </p:grpSpPr>
        <p:sp>
          <p:nvSpPr>
            <p:cNvPr id="3094" name="Graphic 212">
              <a:extLst>
                <a:ext uri="{FF2B5EF4-FFF2-40B4-BE49-F238E27FC236}">
                  <a16:creationId xmlns:a16="http://schemas.microsoft.com/office/drawing/2014/main" xmlns="" id="{877E3FF1-E4B8-49CB-9DD6-7D2067808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095" name="Graphic 212">
              <a:extLst>
                <a:ext uri="{FF2B5EF4-FFF2-40B4-BE49-F238E27FC236}">
                  <a16:creationId xmlns:a16="http://schemas.microsoft.com/office/drawing/2014/main" xmlns="" id="{945D9A4A-CCDB-40CE-BD57-15BE15B877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EE77C82-DE94-45E5-B014-6A57A62C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Incumbent Gov. Laura Kelly (D)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Republican Nominee KS AG Derek Schmidt (R)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Kansas State Senator Dennis Pyle (I)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	Total Primary votes = 783,073</a:t>
            </a:r>
          </a:p>
        </p:txBody>
      </p:sp>
      <p:pic>
        <p:nvPicPr>
          <p:cNvPr id="3074" name="Picture 2" descr="Governor Laura Kelly - Governor of the State of Kansas">
            <a:extLst>
              <a:ext uri="{FF2B5EF4-FFF2-40B4-BE49-F238E27FC236}">
                <a16:creationId xmlns:a16="http://schemas.microsoft.com/office/drawing/2014/main" xmlns="" id="{11442415-8571-4429-ADDB-484F71765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24"/>
          <a:stretch/>
        </p:blipFill>
        <p:spPr bwMode="auto">
          <a:xfrm>
            <a:off x="1828492" y="3481328"/>
            <a:ext cx="2965878" cy="2965878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enator Dennis Pyle">
            <a:extLst>
              <a:ext uri="{FF2B5EF4-FFF2-40B4-BE49-F238E27FC236}">
                <a16:creationId xmlns:a16="http://schemas.microsoft.com/office/drawing/2014/main" xmlns="" id="{F94B7987-8B51-7707-707E-D2F0DFCA7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7" r="-2" b="26498"/>
          <a:stretch/>
        </p:blipFill>
        <p:spPr bwMode="auto">
          <a:xfrm>
            <a:off x="3820702" y="1675969"/>
            <a:ext cx="2167719" cy="2167719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7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098" name="Freeform: Shape 3097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9" name="Freeform: Shape 3098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0" name="Freeform: Shape 3099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1" name="Freeform: Shape 3100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2" name="Freeform: Shape 3101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1890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3D49773B-0CDC-4600-40DB-6623E8F37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Third Party Candidates</a:t>
            </a:r>
            <a:br>
              <a:rPr lang="en-US" dirty="0"/>
            </a:br>
            <a:r>
              <a:rPr lang="en-US" dirty="0"/>
              <a:t>General Elections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24DBD6D-FFC8-91BE-0F31-917B698C2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Governor’s Race 2018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63B141CA-7850-63CC-CE0A-DB60FB51F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Governor’s Race 2014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AEBAD751-0EAC-14D3-7EB3-2CCC8BD08E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Brownback – 433,196   (49.8%)</a:t>
            </a:r>
          </a:p>
          <a:p>
            <a:r>
              <a:rPr lang="en-US" dirty="0"/>
              <a:t>Paul Davis – 401,100     (46.1%)</a:t>
            </a:r>
          </a:p>
          <a:p>
            <a:r>
              <a:rPr lang="en-US" dirty="0"/>
              <a:t>Keen Umbehr – 35,206 (4.0%)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6EF4C72E-6D57-06C4-28E3-32407CAE67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Laura Kelly – 506,509  (48.03%)</a:t>
            </a:r>
          </a:p>
          <a:p>
            <a:r>
              <a:rPr lang="en-US" dirty="0"/>
              <a:t>Kris Kobach – 453,030 (42.96%)</a:t>
            </a:r>
          </a:p>
          <a:p>
            <a:r>
              <a:rPr lang="en-US" dirty="0"/>
              <a:t>Greg Orman – 68,498  (6.50%)</a:t>
            </a:r>
          </a:p>
        </p:txBody>
      </p:sp>
    </p:spTree>
    <p:extLst>
      <p:ext uri="{BB962C8B-B14F-4D97-AF65-F5344CB8AC3E}">
        <p14:creationId xmlns:p14="http://schemas.microsoft.com/office/powerpoint/2010/main" val="3581234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7178">
            <a:extLst>
              <a:ext uri="{FF2B5EF4-FFF2-40B4-BE49-F238E27FC236}">
                <a16:creationId xmlns:a16="http://schemas.microsoft.com/office/drawing/2014/main" xmlns="" id="{33B1EE1F-6738-485F-A620-2602F7683D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34657" y="0"/>
            <a:ext cx="465734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181" name="Straight Connector 7180">
            <a:extLst>
              <a:ext uri="{FF2B5EF4-FFF2-40B4-BE49-F238E27FC236}">
                <a16:creationId xmlns:a16="http://schemas.microsoft.com/office/drawing/2014/main" xmlns="" id="{ADC544FB-7860-4381-935B-43879C94F6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886703" y="1257300"/>
            <a:ext cx="0" cy="56007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4" name="Picture 6" descr="These charts and maps show how the antiabortion ballot question was  defeated in Kansas - The Boston Globe">
            <a:extLst>
              <a:ext uri="{FF2B5EF4-FFF2-40B4-BE49-F238E27FC236}">
                <a16:creationId xmlns:a16="http://schemas.microsoft.com/office/drawing/2014/main" xmlns="" id="{5D733745-9729-B240-7101-DDC2318E2A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788" y="601663"/>
            <a:ext cx="5187950" cy="25860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3A093E4-61F4-1EC4-DE81-90977216BB4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20788" y="2670175"/>
            <a:ext cx="5187950" cy="515938"/>
          </a:xfr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US" sz="1300">
                <a:solidFill>
                  <a:srgbClr val="FFFFFF"/>
                </a:solidFill>
              </a:rPr>
              <a:t>HCR 5003 County Results</a:t>
            </a:r>
          </a:p>
        </p:txBody>
      </p:sp>
      <p:pic>
        <p:nvPicPr>
          <p:cNvPr id="7172" name="Picture 4" descr="Kansas election results 2018 - The Washington Post">
            <a:extLst>
              <a:ext uri="{FF2B5EF4-FFF2-40B4-BE49-F238E27FC236}">
                <a16:creationId xmlns:a16="http://schemas.microsoft.com/office/drawing/2014/main" xmlns="" id="{7001EC8D-E477-A32B-D3E5-19D3D1B567E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788" y="3255963"/>
            <a:ext cx="5187950" cy="29987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1E3ED4D-127E-4DAD-CBC8-AF56E790D7D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20788" y="5738813"/>
            <a:ext cx="5187950" cy="515938"/>
          </a:xfr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US" sz="1300">
                <a:solidFill>
                  <a:srgbClr val="FFFFFF"/>
                </a:solidFill>
              </a:rPr>
              <a:t>2018 Gubernatorial County Results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5D8443-AD29-27A8-56AF-760E20A1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48" y="1257300"/>
            <a:ext cx="3505240" cy="42548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HCR 5003 possible impact on GOV race</a:t>
            </a:r>
          </a:p>
        </p:txBody>
      </p:sp>
    </p:spTree>
    <p:extLst>
      <p:ext uri="{BB962C8B-B14F-4D97-AF65-F5344CB8AC3E}">
        <p14:creationId xmlns:p14="http://schemas.microsoft.com/office/powerpoint/2010/main" val="2531154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82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549697-6AA5-4AEB-A229-D77441FB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7" y="401247"/>
            <a:ext cx="5248219" cy="1154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Kansas Attorney General Race</a:t>
            </a:r>
            <a:br>
              <a:rPr lang="en-US" sz="3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Republican Primary</a:t>
            </a:r>
          </a:p>
        </p:txBody>
      </p:sp>
      <p:grpSp>
        <p:nvGrpSpPr>
          <p:cNvPr id="3085" name="Group 3084">
            <a:extLst>
              <a:ext uri="{FF2B5EF4-FFF2-40B4-BE49-F238E27FC236}">
                <a16:creationId xmlns:a16="http://schemas.microsoft.com/office/drawing/2014/main" xmlns="" id="{698DC1B4-9C49-491A-B0C4-CF9ABED0C7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086" name="Freeform: Shape 3085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87" name="Freeform: Shape 3086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074" name="Picture 2" descr="Senator Kellie Warren">
            <a:extLst>
              <a:ext uri="{FF2B5EF4-FFF2-40B4-BE49-F238E27FC236}">
                <a16:creationId xmlns:a16="http://schemas.microsoft.com/office/drawing/2014/main" xmlns="" id="{E08EC940-F075-40A6-0999-12097C546F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 r="1" b="25001"/>
          <a:stretch/>
        </p:blipFill>
        <p:spPr bwMode="auto">
          <a:xfrm>
            <a:off x="2996470" y="1213130"/>
            <a:ext cx="2551099" cy="2551099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9" name="Group 3088">
            <a:extLst>
              <a:ext uri="{FF2B5EF4-FFF2-40B4-BE49-F238E27FC236}">
                <a16:creationId xmlns:a16="http://schemas.microsoft.com/office/drawing/2014/main" xmlns="" id="{E5C89038-920A-4C2C-96CF-80507027B6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0064" y="2828266"/>
            <a:ext cx="805908" cy="805908"/>
            <a:chOff x="817371" y="4276255"/>
            <a:chExt cx="413564" cy="413564"/>
          </a:xfrm>
          <a:solidFill>
            <a:srgbClr val="FFFFFF"/>
          </a:solidFill>
        </p:grpSpPr>
        <p:sp>
          <p:nvSpPr>
            <p:cNvPr id="3090" name="Graphic 212">
              <a:extLst>
                <a:ext uri="{FF2B5EF4-FFF2-40B4-BE49-F238E27FC236}">
                  <a16:creationId xmlns:a16="http://schemas.microsoft.com/office/drawing/2014/main" xmlns="" id="{8D8F13C5-4B99-432F-A339-372E57EB69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091" name="Graphic 212">
              <a:extLst>
                <a:ext uri="{FF2B5EF4-FFF2-40B4-BE49-F238E27FC236}">
                  <a16:creationId xmlns:a16="http://schemas.microsoft.com/office/drawing/2014/main" xmlns="" id="{413EEA21-9A3A-47C8-A94C-D6EFE2EF51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xmlns="" id="{9A15111C-2752-4649-B55B-B93FF93F97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0064" y="2823516"/>
            <a:ext cx="805908" cy="805908"/>
            <a:chOff x="817371" y="4276255"/>
            <a:chExt cx="413564" cy="413564"/>
          </a:xfrm>
          <a:solidFill>
            <a:schemeClr val="accent2">
              <a:alpha val="30000"/>
            </a:schemeClr>
          </a:solidFill>
        </p:grpSpPr>
        <p:sp>
          <p:nvSpPr>
            <p:cNvPr id="3094" name="Graphic 212">
              <a:extLst>
                <a:ext uri="{FF2B5EF4-FFF2-40B4-BE49-F238E27FC236}">
                  <a16:creationId xmlns:a16="http://schemas.microsoft.com/office/drawing/2014/main" xmlns="" id="{877E3FF1-E4B8-49CB-9DD6-7D2067808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095" name="Graphic 212">
              <a:extLst>
                <a:ext uri="{FF2B5EF4-FFF2-40B4-BE49-F238E27FC236}">
                  <a16:creationId xmlns:a16="http://schemas.microsoft.com/office/drawing/2014/main" xmlns="" id="{945D9A4A-CCDB-40CE-BD57-15BE15B877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41941E-058C-4AC7-9055-3B02EEB2B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0" i="0" u="none" strike="noStrike" baseline="0" dirty="0">
                <a:solidFill>
                  <a:schemeClr val="bg1"/>
                </a:solidFill>
              </a:rPr>
              <a:t>Kris Kobach – 197,576 (42%)</a:t>
            </a:r>
          </a:p>
          <a:p>
            <a:r>
              <a:rPr lang="en-US" b="0" i="0" u="none" strike="noStrike" baseline="0" dirty="0">
                <a:solidFill>
                  <a:schemeClr val="bg1"/>
                </a:solidFill>
              </a:rPr>
              <a:t>Kellie Warren – 177,564 (38%)</a:t>
            </a:r>
          </a:p>
          <a:p>
            <a:r>
              <a:rPr lang="en-US" b="0" i="0" u="none" strike="noStrike" baseline="0" dirty="0">
                <a:solidFill>
                  <a:schemeClr val="bg1"/>
                </a:solidFill>
              </a:rPr>
              <a:t>Tony </a:t>
            </a:r>
            <a:r>
              <a:rPr lang="en-US" b="0" i="0" u="none" strike="noStrike" baseline="0" dirty="0" err="1">
                <a:solidFill>
                  <a:schemeClr val="bg1"/>
                </a:solidFill>
              </a:rPr>
              <a:t>Mattivi</a:t>
            </a:r>
            <a:r>
              <a:rPr lang="en-US" b="0" i="0" u="none" strike="noStrike" baseline="0" dirty="0">
                <a:solidFill>
                  <a:schemeClr val="bg1"/>
                </a:solidFill>
              </a:rPr>
              <a:t> – 62,651 (20%)</a:t>
            </a:r>
          </a:p>
        </p:txBody>
      </p:sp>
      <p:pic>
        <p:nvPicPr>
          <p:cNvPr id="3076" name="Picture 4" descr="Former KBI director endorses Mattivi in A.G.'s race | Sunflower State  Journal">
            <a:extLst>
              <a:ext uri="{FF2B5EF4-FFF2-40B4-BE49-F238E27FC236}">
                <a16:creationId xmlns:a16="http://schemas.microsoft.com/office/drawing/2014/main" xmlns="" id="{ACA30550-7D60-2088-792C-322553733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1338729" y="3341451"/>
            <a:ext cx="2965878" cy="2965878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Kris Kobach - Ballotpedia">
            <a:extLst>
              <a:ext uri="{FF2B5EF4-FFF2-40B4-BE49-F238E27FC236}">
                <a16:creationId xmlns:a16="http://schemas.microsoft.com/office/drawing/2014/main" xmlns="" id="{57E7B993-D9F8-3F42-04C7-974D332D0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1" r="-3" b="31726"/>
          <a:stretch/>
        </p:blipFill>
        <p:spPr bwMode="auto">
          <a:xfrm>
            <a:off x="496847" y="817628"/>
            <a:ext cx="2468564" cy="2468564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7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098" name="Freeform: Shape 3097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9" name="Freeform: Shape 3098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0" name="Freeform: Shape 3099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1" name="Freeform: Shape 3100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2" name="Freeform: Shape 3101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9577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4112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225430-E5E1-4639-AB30-19393503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7" y="401247"/>
            <a:ext cx="5248219" cy="1154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Kansas State Treasure</a:t>
            </a:r>
          </a:p>
        </p:txBody>
      </p:sp>
      <p:grpSp>
        <p:nvGrpSpPr>
          <p:cNvPr id="4115" name="Group 4114">
            <a:extLst>
              <a:ext uri="{FF2B5EF4-FFF2-40B4-BE49-F238E27FC236}">
                <a16:creationId xmlns:a16="http://schemas.microsoft.com/office/drawing/2014/main" xmlns="" id="{698DC1B4-9C49-491A-B0C4-CF9ABED0C7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4116" name="Freeform: Shape 4115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117" name="Freeform: Shape 4116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104" name="Picture 8" descr="Senator Caryn Tyson">
            <a:extLst>
              <a:ext uri="{FF2B5EF4-FFF2-40B4-BE49-F238E27FC236}">
                <a16:creationId xmlns:a16="http://schemas.microsoft.com/office/drawing/2014/main" xmlns="" id="{A44B2EAC-AAE4-E8A1-BFA0-78D47172C2A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7" r="1" b="19501"/>
          <a:stretch/>
        </p:blipFill>
        <p:spPr bwMode="auto">
          <a:xfrm>
            <a:off x="1408097" y="3638925"/>
            <a:ext cx="2364080" cy="2364080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9" name="Group 4118">
            <a:extLst>
              <a:ext uri="{FF2B5EF4-FFF2-40B4-BE49-F238E27FC236}">
                <a16:creationId xmlns:a16="http://schemas.microsoft.com/office/drawing/2014/main" xmlns="" id="{E5C89038-920A-4C2C-96CF-80507027B6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0064" y="2828266"/>
            <a:ext cx="805908" cy="805908"/>
            <a:chOff x="817371" y="4276255"/>
            <a:chExt cx="413564" cy="413564"/>
          </a:xfrm>
          <a:solidFill>
            <a:srgbClr val="FFFFFF"/>
          </a:solidFill>
        </p:grpSpPr>
        <p:sp>
          <p:nvSpPr>
            <p:cNvPr id="4120" name="Graphic 212">
              <a:extLst>
                <a:ext uri="{FF2B5EF4-FFF2-40B4-BE49-F238E27FC236}">
                  <a16:creationId xmlns:a16="http://schemas.microsoft.com/office/drawing/2014/main" xmlns="" id="{8D8F13C5-4B99-432F-A339-372E57EB69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121" name="Graphic 212">
              <a:extLst>
                <a:ext uri="{FF2B5EF4-FFF2-40B4-BE49-F238E27FC236}">
                  <a16:creationId xmlns:a16="http://schemas.microsoft.com/office/drawing/2014/main" xmlns="" id="{413EEA21-9A3A-47C8-A94C-D6EFE2EF51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123" name="Group 4122">
            <a:extLst>
              <a:ext uri="{FF2B5EF4-FFF2-40B4-BE49-F238E27FC236}">
                <a16:creationId xmlns:a16="http://schemas.microsoft.com/office/drawing/2014/main" xmlns="" id="{9A15111C-2752-4649-B55B-B93FF93F97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0064" y="2823516"/>
            <a:ext cx="805908" cy="805908"/>
            <a:chOff x="817371" y="4276255"/>
            <a:chExt cx="413564" cy="413564"/>
          </a:xfrm>
          <a:solidFill>
            <a:schemeClr val="accent2">
              <a:alpha val="30000"/>
            </a:schemeClr>
          </a:solidFill>
        </p:grpSpPr>
        <p:sp>
          <p:nvSpPr>
            <p:cNvPr id="4124" name="Graphic 212">
              <a:extLst>
                <a:ext uri="{FF2B5EF4-FFF2-40B4-BE49-F238E27FC236}">
                  <a16:creationId xmlns:a16="http://schemas.microsoft.com/office/drawing/2014/main" xmlns="" id="{877E3FF1-E4B8-49CB-9DD6-7D2067808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125" name="Graphic 212">
              <a:extLst>
                <a:ext uri="{FF2B5EF4-FFF2-40B4-BE49-F238E27FC236}">
                  <a16:creationId xmlns:a16="http://schemas.microsoft.com/office/drawing/2014/main" xmlns="" id="{945D9A4A-CCDB-40CE-BD57-15BE15B877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258227-FAE0-40B8-8EF9-647B8CFCA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0" i="0" u="none" strike="noStrike" baseline="0">
                <a:solidFill>
                  <a:schemeClr val="bg1"/>
                </a:solidFill>
              </a:rPr>
              <a:t>Lynn Rogers Democrat Incumbent Treasurer 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 b="0" i="0" u="none" strike="noStrike" baseline="0">
                <a:solidFill>
                  <a:schemeClr val="bg1"/>
                </a:solidFill>
              </a:rPr>
              <a:t>Steven Johnson Republican – 215,875 (50%)</a:t>
            </a:r>
          </a:p>
          <a:p>
            <a:r>
              <a:rPr lang="en-US" b="0" i="0" u="none" strike="noStrike" baseline="0">
                <a:solidFill>
                  <a:schemeClr val="bg1"/>
                </a:solidFill>
              </a:rPr>
              <a:t>Caryn Tyson Republican – 215,500 (50%)</a:t>
            </a:r>
          </a:p>
        </p:txBody>
      </p:sp>
      <p:pic>
        <p:nvPicPr>
          <p:cNvPr id="4106" name="Picture 10" descr="Representative Steven Johnson">
            <a:extLst>
              <a:ext uri="{FF2B5EF4-FFF2-40B4-BE49-F238E27FC236}">
                <a16:creationId xmlns:a16="http://schemas.microsoft.com/office/drawing/2014/main" xmlns="" id="{FC55D495-6D33-76DA-42B2-99E8A624C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3" r="2" b="22085"/>
          <a:stretch/>
        </p:blipFill>
        <p:spPr bwMode="auto">
          <a:xfrm>
            <a:off x="2867211" y="1656719"/>
            <a:ext cx="2255931" cy="2255931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Lynn Rogers (politician) - Wikipedia">
            <a:extLst>
              <a:ext uri="{FF2B5EF4-FFF2-40B4-BE49-F238E27FC236}">
                <a16:creationId xmlns:a16="http://schemas.microsoft.com/office/drawing/2014/main" xmlns="" id="{08ACA8DB-9A0D-44B6-E067-2582C44AA2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" r="3" b="18628"/>
          <a:stretch/>
        </p:blipFill>
        <p:spPr bwMode="auto">
          <a:xfrm>
            <a:off x="472112" y="1095407"/>
            <a:ext cx="2364040" cy="2364040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27" name="Graphic 185">
            <a:extLst>
              <a:ext uri="{FF2B5EF4-FFF2-40B4-BE49-F238E27FC236}">
                <a16:creationId xmlns:a16="http://schemas.microsoft.com/office/drawing/2014/main" xmlns="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28" name="Freeform: Shape 4127">
              <a:extLst>
                <a:ext uri="{FF2B5EF4-FFF2-40B4-BE49-F238E27FC236}">
                  <a16:creationId xmlns:a16="http://schemas.microsoft.com/office/drawing/2014/main" xmlns="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9" name="Freeform: Shape 4128">
              <a:extLst>
                <a:ext uri="{FF2B5EF4-FFF2-40B4-BE49-F238E27FC236}">
                  <a16:creationId xmlns:a16="http://schemas.microsoft.com/office/drawing/2014/main" xmlns="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0" name="Freeform: Shape 4129">
              <a:extLst>
                <a:ext uri="{FF2B5EF4-FFF2-40B4-BE49-F238E27FC236}">
                  <a16:creationId xmlns:a16="http://schemas.microsoft.com/office/drawing/2014/main" xmlns="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1" name="Freeform: Shape 4130">
              <a:extLst>
                <a:ext uri="{FF2B5EF4-FFF2-40B4-BE49-F238E27FC236}">
                  <a16:creationId xmlns:a16="http://schemas.microsoft.com/office/drawing/2014/main" xmlns="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2" name="Freeform: Shape 4131">
              <a:extLst>
                <a:ext uri="{FF2B5EF4-FFF2-40B4-BE49-F238E27FC236}">
                  <a16:creationId xmlns:a16="http://schemas.microsoft.com/office/drawing/2014/main" xmlns="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0063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4" name="Picture 4" descr="Representative Suzi Carlson">
            <a:extLst>
              <a:ext uri="{FF2B5EF4-FFF2-40B4-BE49-F238E27FC236}">
                <a16:creationId xmlns:a16="http://schemas.microsoft.com/office/drawing/2014/main" xmlns="" id="{A4A70948-1227-F190-6D13-6B2A22BEC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203" y="3099311"/>
            <a:ext cx="1437890" cy="24224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presentative Tatum Lee">
            <a:extLst>
              <a:ext uri="{FF2B5EF4-FFF2-40B4-BE49-F238E27FC236}">
                <a16:creationId xmlns:a16="http://schemas.microsoft.com/office/drawing/2014/main" xmlns="" id="{DD61040C-2E70-158D-DBEC-38520AA79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523" y="3110114"/>
            <a:ext cx="1392397" cy="24116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Representative Bradley Ralph">
            <a:extLst>
              <a:ext uri="{FF2B5EF4-FFF2-40B4-BE49-F238E27FC236}">
                <a16:creationId xmlns:a16="http://schemas.microsoft.com/office/drawing/2014/main" xmlns="" id="{9FE72D48-F80F-2BD3-4A45-F3E23EFBA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033" y="3110114"/>
            <a:ext cx="1612072" cy="24665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Representative Mark Samsel">
            <a:extLst>
              <a:ext uri="{FF2B5EF4-FFF2-40B4-BE49-F238E27FC236}">
                <a16:creationId xmlns:a16="http://schemas.microsoft.com/office/drawing/2014/main" xmlns="" id="{8FA69150-CF11-B739-EE8D-C9ADA712B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83" y="3091579"/>
            <a:ext cx="1612072" cy="24852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Representative John Wheeler">
            <a:extLst>
              <a:ext uri="{FF2B5EF4-FFF2-40B4-BE49-F238E27FC236}">
                <a16:creationId xmlns:a16="http://schemas.microsoft.com/office/drawing/2014/main" xmlns="" id="{ABC51747-A4E8-A1EE-1653-11EABA580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000" y="3115811"/>
            <a:ext cx="1639673" cy="24308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presentative John Barker">
            <a:extLst>
              <a:ext uri="{FF2B5EF4-FFF2-40B4-BE49-F238E27FC236}">
                <a16:creationId xmlns:a16="http://schemas.microsoft.com/office/drawing/2014/main" xmlns="" id="{DBD24C2B-92E4-0C20-144C-0A2FC4381E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49" y="3111360"/>
            <a:ext cx="1639673" cy="24640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presentative Aaron Coleman">
            <a:extLst>
              <a:ext uri="{FF2B5EF4-FFF2-40B4-BE49-F238E27FC236}">
                <a16:creationId xmlns:a16="http://schemas.microsoft.com/office/drawing/2014/main" xmlns="" id="{308BEB6E-C10B-E18C-D80C-1A1B95483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734" y="3093802"/>
            <a:ext cx="1439039" cy="24334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74003C-A4B0-7325-A50E-3759C02B1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Primary Shake UP</a:t>
            </a:r>
          </a:p>
        </p:txBody>
      </p:sp>
    </p:spTree>
    <p:extLst>
      <p:ext uri="{BB962C8B-B14F-4D97-AF65-F5344CB8AC3E}">
        <p14:creationId xmlns:p14="http://schemas.microsoft.com/office/powerpoint/2010/main" val="3768341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4E0A5C5C-2A95-428E-9F6A-0D29EBD57C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1056F38F-7C4E-461D-8709-7D0024AE1F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C7278469-3C3C-49CE-AEEE-E176A4900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2DD599-6954-CE5A-9918-3415C965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Dominos	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93DC754C-7E09-422D-A8BB-AF632E90DF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9" name="Graphic 212">
            <a:extLst>
              <a:ext uri="{FF2B5EF4-FFF2-40B4-BE49-F238E27FC236}">
                <a16:creationId xmlns:a16="http://schemas.microsoft.com/office/drawing/2014/main" xmlns="" id="{4C6598AB-1C17-4D54-951C-A082D94ACB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1" name="Graphic 212">
            <a:extLst>
              <a:ext uri="{FF2B5EF4-FFF2-40B4-BE49-F238E27FC236}">
                <a16:creationId xmlns:a16="http://schemas.microsoft.com/office/drawing/2014/main" xmlns="" id="{C83B66D7-137D-4AC1-B172-53D60F08BE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F6B92503-6984-4D15-8B98-8718709B78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08DDF938-524E-4C18-A47D-C006278323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83FCDC-F3E3-F4F6-C98F-372006CA6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Speaker of the House Ron Ryckman (R-   Olathe)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Speaker Pro Tem Blaine Finch (R-Ottawa)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Jim Kelly (R-Independence)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Steve Huebert (R-Valley Center)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Lonnie Clark (R-Junction City)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David French (R-Lansing)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Tom Burroughs (D-Kansas City)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Kathy Wolfe Moore (D-Kansas City)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Rep. Jim Gartner (D-Topeka)</a:t>
            </a:r>
          </a:p>
          <a:p>
            <a:endParaRPr lang="en-US" sz="2200">
              <a:solidFill>
                <a:schemeClr val="bg1"/>
              </a:solidFill>
            </a:endParaRPr>
          </a:p>
        </p:txBody>
      </p:sp>
      <p:grpSp>
        <p:nvGrpSpPr>
          <p:cNvPr id="37" name="Graphic 185">
            <a:extLst>
              <a:ext uri="{FF2B5EF4-FFF2-40B4-BE49-F238E27FC236}">
                <a16:creationId xmlns:a16="http://schemas.microsoft.com/office/drawing/2014/main" xmlns="" id="{3773FAF5-C452-4455-9411-D6AF5EBD4C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1ECA0D96-F63C-4F7B-BE16-0F3FE76D7D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74F83A81-0546-400A-918A-90C9C48B81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9741F692-A5B6-4215-86D9-B1FD4FF26A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CC0876CB-9C60-4580-8FED-CD64EC7664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A879B3B7-48DB-4D3A-BB33-02766EAD3D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3380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7FA33FF-088D-4F16-95A2-2C64D353DE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376EFB1-01CF-419F-ABF1-2AF02BBFC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FF9DEA15-78BD-4750-AA18-B9F28A6D5A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F05C16-D029-4B1C-9B64-122EDEC9D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080"/>
            <a:ext cx="3282696" cy="5257800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bg1"/>
                </a:solidFill>
              </a:rPr>
              <a:t>Constitutional Amendments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BBC8E0-5638-4910-89EB-9FD53C43D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081"/>
            <a:ext cx="6024654" cy="525780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HCR 5014 – Rules and Regs (Senate 27-12; House 85-39) General Election</a:t>
            </a:r>
          </a:p>
          <a:p>
            <a:r>
              <a:rPr lang="en-US" sz="2400" dirty="0"/>
              <a:t>HCR 5022 – Election of Sheriff (Senate 36-2; House 97-24) Primary Election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6107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xmlns="" id="{16F9E488-0718-4E1E-9D12-26779F6062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09BE6F6B-19BD-443C-8FB0-FA45F13F95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92AAE609-C327-4952-BB48-254E9015AD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xmlns="" id="{94F06CAB-1C7B-4E12-B1B8-5F7067FDAD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xmlns="" id="{48448472-893D-4CE9-9024-B0F79813BF2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414" y="1270007"/>
            <a:ext cx="5845097" cy="4317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72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Legislative 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Kansas Legislature </a:t>
            </a:r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www.kslegislature.org/li</a:t>
            </a:r>
            <a:endParaRPr lang="en-US" sz="1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Kansas Leg. Research</a:t>
            </a:r>
            <a:b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http://www.kslegresearch.org/KLRD-web/Policy.html</a:t>
            </a:r>
            <a:endParaRPr lang="en-US" sz="1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of Kansas:</a:t>
            </a:r>
            <a:b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1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www.kansas.gov</a:t>
            </a:r>
            <a:endParaRPr lang="en-US" sz="1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Office of the Governor:</a:t>
            </a:r>
            <a:b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1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/>
              </a:rPr>
              <a:t>www.ksgovernor.org</a:t>
            </a:r>
            <a:endParaRPr lang="en-US" sz="1100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Judicial Branch:</a:t>
            </a:r>
            <a:br>
              <a: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1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/>
              </a:rPr>
              <a:t>www.kscourts.org</a:t>
            </a:r>
            <a:endParaRPr lang="en-US" sz="1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611</Words>
  <PresentationFormat>Widescreen</PresentationFormat>
  <Paragraphs>138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Wyandotte County Bar Association</vt:lpstr>
      <vt:lpstr> Constitutional Amendments Judicial Branch BIDS Bills of Interest Elections </vt:lpstr>
      <vt:lpstr>Judicial Branch  </vt:lpstr>
      <vt:lpstr>Judicial Branch Budget</vt:lpstr>
      <vt:lpstr>FY 2023 Request</vt:lpstr>
      <vt:lpstr>Survey of Judicial Salaries</vt:lpstr>
      <vt:lpstr>Judicial Selection  </vt:lpstr>
      <vt:lpstr>Kansas BIDS</vt:lpstr>
      <vt:lpstr>BILLS</vt:lpstr>
      <vt:lpstr>Judiciary CCR</vt:lpstr>
      <vt:lpstr>Litigation</vt:lpstr>
      <vt:lpstr>Real Estate, Probate &amp; Trusts</vt:lpstr>
      <vt:lpstr>Family Law</vt:lpstr>
      <vt:lpstr>PowerPoint Presentation</vt:lpstr>
      <vt:lpstr>HCR 5003 – Value Them Both</vt:lpstr>
      <vt:lpstr>HCR 5003 -Breakdown</vt:lpstr>
      <vt:lpstr>Kansas Governor Race</vt:lpstr>
      <vt:lpstr>Third Party Candidates General Elections</vt:lpstr>
      <vt:lpstr>HCR 5003 possible impact on GOV race</vt:lpstr>
      <vt:lpstr>Kansas Attorney General Race Republican Primary</vt:lpstr>
      <vt:lpstr>Kansas State Treasure</vt:lpstr>
      <vt:lpstr>Primary Shake UP</vt:lpstr>
      <vt:lpstr>Dominos </vt:lpstr>
      <vt:lpstr>Constitutional Amendments</vt:lpstr>
      <vt:lpstr>Legislative Resources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Wyandotte County Bar Association</dc:title>
  <cp:revision>1</cp:revision>
</cp:coreProperties>
</file>