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handoutMasterIdLst>
    <p:handoutMasterId r:id="rId30"/>
  </p:handoutMasterIdLst>
  <p:sldIdLst>
    <p:sldId id="396" r:id="rId2"/>
    <p:sldId id="335" r:id="rId3"/>
    <p:sldId id="333" r:id="rId4"/>
    <p:sldId id="336" r:id="rId5"/>
    <p:sldId id="337" r:id="rId6"/>
    <p:sldId id="391" r:id="rId7"/>
    <p:sldId id="340" r:id="rId8"/>
    <p:sldId id="356" r:id="rId9"/>
    <p:sldId id="360" r:id="rId10"/>
    <p:sldId id="366" r:id="rId11"/>
    <p:sldId id="348" r:id="rId12"/>
    <p:sldId id="342" r:id="rId13"/>
    <p:sldId id="371" r:id="rId14"/>
    <p:sldId id="344" r:id="rId15"/>
    <p:sldId id="345" r:id="rId16"/>
    <p:sldId id="380" r:id="rId17"/>
    <p:sldId id="349" r:id="rId18"/>
    <p:sldId id="350" r:id="rId19"/>
    <p:sldId id="368" r:id="rId20"/>
    <p:sldId id="392" r:id="rId21"/>
    <p:sldId id="394" r:id="rId22"/>
    <p:sldId id="393" r:id="rId23"/>
    <p:sldId id="388" r:id="rId24"/>
    <p:sldId id="353" r:id="rId25"/>
    <p:sldId id="374" r:id="rId26"/>
    <p:sldId id="390" r:id="rId27"/>
    <p:sldId id="385" r:id="rId2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9FA"/>
    <a:srgbClr val="FFFFCC"/>
    <a:srgbClr val="FF0000"/>
    <a:srgbClr val="FABCA8"/>
    <a:srgbClr val="9E7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77330" autoAdjust="0"/>
  </p:normalViewPr>
  <p:slideViewPr>
    <p:cSldViewPr>
      <p:cViewPr varScale="1">
        <p:scale>
          <a:sx n="83" d="100"/>
          <a:sy n="83" d="100"/>
        </p:scale>
        <p:origin x="1478" y="77"/>
      </p:cViewPr>
      <p:guideLst>
        <p:guide orient="horz" pos="2160"/>
        <p:guide pos="2880"/>
      </p:guideLst>
    </p:cSldViewPr>
  </p:slideViewPr>
  <p:outlineViewPr>
    <p:cViewPr>
      <p:scale>
        <a:sx n="33" d="100"/>
        <a:sy n="33" d="100"/>
      </p:scale>
      <p:origin x="0" y="-1494"/>
    </p:cViewPr>
  </p:outlineViewPr>
  <p:notesTextViewPr>
    <p:cViewPr>
      <p:scale>
        <a:sx n="3" d="2"/>
        <a:sy n="3" d="2"/>
      </p:scale>
      <p:origin x="0" y="0"/>
    </p:cViewPr>
  </p:notesTextViewPr>
  <p:notesViewPr>
    <p:cSldViewPr>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en-US" dirty="0"/>
              <a:t>2013-2014 Complainants </a:t>
            </a:r>
          </a:p>
          <a:p>
            <a:pPr>
              <a:defRPr sz="1995" b="1" i="0" u="none" strike="noStrike" kern="1200" cap="all" spc="100" normalizeH="0" baseline="0">
                <a:solidFill>
                  <a:schemeClr val="lt1"/>
                </a:solidFill>
                <a:latin typeface="+mn-lt"/>
                <a:ea typeface="+mn-ea"/>
                <a:cs typeface="+mn-cs"/>
              </a:defRPr>
            </a:pPr>
            <a:r>
              <a:rPr lang="en-US" dirty="0"/>
              <a:t>(875 Docketed for investigation)</a:t>
            </a:r>
          </a:p>
        </c:rich>
      </c:tx>
      <c:overlay val="0"/>
      <c:spPr>
        <a:noFill/>
        <a:ln>
          <a:noFill/>
        </a:ln>
        <a:effectLst/>
      </c:spPr>
    </c:title>
    <c:autoTitleDeleted val="0"/>
    <c:plotArea>
      <c:layout/>
      <c:pieChart>
        <c:varyColors val="1"/>
        <c:ser>
          <c:idx val="0"/>
          <c:order val="0"/>
          <c:tx>
            <c:strRef>
              <c:f>Sheet1!$B$1</c:f>
              <c:strCache>
                <c:ptCount val="1"/>
                <c:pt idx="0">
                  <c:v>2013-2014 Complainants</c:v>
                </c:pt>
              </c:strCache>
            </c:strRef>
          </c:tx>
          <c:spPr>
            <a:solidFill>
              <a:schemeClr val="lt1"/>
            </a:solidFill>
            <a:ln w="19050">
              <a:solidFill>
                <a:schemeClr val="accent1"/>
              </a:solidFill>
            </a:ln>
            <a:effectLst/>
          </c:spPr>
          <c:dPt>
            <c:idx val="0"/>
            <c:bubble3D val="0"/>
            <c:extLst>
              <c:ext xmlns:c16="http://schemas.microsoft.com/office/drawing/2014/chart" uri="{C3380CC4-5D6E-409C-BE32-E72D297353CC}">
                <c16:uniqueId val="{00000000-7F70-48E7-96DA-D90F75DD4B92}"/>
              </c:ext>
            </c:extLst>
          </c:dPt>
          <c:dPt>
            <c:idx val="1"/>
            <c:bubble3D val="0"/>
            <c:extLst>
              <c:ext xmlns:c16="http://schemas.microsoft.com/office/drawing/2014/chart" uri="{C3380CC4-5D6E-409C-BE32-E72D297353CC}">
                <c16:uniqueId val="{00000001-7F70-48E7-96DA-D90F75DD4B92}"/>
              </c:ext>
            </c:extLst>
          </c:dPt>
          <c:dPt>
            <c:idx val="2"/>
            <c:bubble3D val="0"/>
            <c:extLst>
              <c:ext xmlns:c16="http://schemas.microsoft.com/office/drawing/2014/chart" uri="{C3380CC4-5D6E-409C-BE32-E72D297353CC}">
                <c16:uniqueId val="{00000002-7F70-48E7-96DA-D90F75DD4B92}"/>
              </c:ext>
            </c:extLst>
          </c:dPt>
          <c:dPt>
            <c:idx val="3"/>
            <c:bubble3D val="0"/>
            <c:extLst>
              <c:ext xmlns:c16="http://schemas.microsoft.com/office/drawing/2014/chart" uri="{C3380CC4-5D6E-409C-BE32-E72D297353CC}">
                <c16:uniqueId val="{00000003-7F70-48E7-96DA-D90F75DD4B92}"/>
              </c:ext>
            </c:extLst>
          </c:dPt>
          <c:dPt>
            <c:idx val="4"/>
            <c:bubble3D val="0"/>
            <c:extLst>
              <c:ext xmlns:c16="http://schemas.microsoft.com/office/drawing/2014/chart" uri="{C3380CC4-5D6E-409C-BE32-E72D297353CC}">
                <c16:uniqueId val="{00000004-7F70-48E7-96DA-D90F75DD4B92}"/>
              </c:ext>
            </c:extLst>
          </c:dPt>
          <c:dPt>
            <c:idx val="5"/>
            <c:bubble3D val="0"/>
            <c:extLst>
              <c:ext xmlns:c16="http://schemas.microsoft.com/office/drawing/2014/chart" uri="{C3380CC4-5D6E-409C-BE32-E72D297353CC}">
                <c16:uniqueId val="{00000005-7F70-48E7-96DA-D90F75DD4B92}"/>
              </c:ext>
            </c:extLst>
          </c:dPt>
          <c:dPt>
            <c:idx val="6"/>
            <c:bubble3D val="0"/>
            <c:extLst>
              <c:ext xmlns:c16="http://schemas.microsoft.com/office/drawing/2014/chart" uri="{C3380CC4-5D6E-409C-BE32-E72D297353CC}">
                <c16:uniqueId val="{00000006-7F70-48E7-96DA-D90F75DD4B92}"/>
              </c:ext>
            </c:extLst>
          </c:dPt>
          <c:dLbls>
            <c:dLbl>
              <c:idx val="0"/>
              <c:layout>
                <c:manualLayout>
                  <c:x val="-0.22012280172295537"/>
                  <c:y val="-6.9113120119244434E-2"/>
                </c:manualLayout>
              </c:layout>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581876045982057"/>
                      <c:h val="9.8312757201646089E-2"/>
                    </c:manualLayout>
                  </c15:layout>
                </c:ext>
                <c:ext xmlns:c16="http://schemas.microsoft.com/office/drawing/2014/chart" uri="{C3380CC4-5D6E-409C-BE32-E72D297353CC}">
                  <c16:uniqueId val="{00000000-7F70-48E7-96DA-D90F75DD4B92}"/>
                </c:ext>
              </c:extLst>
            </c:dLbl>
            <c:dLbl>
              <c:idx val="1"/>
              <c:layout>
                <c:manualLayout>
                  <c:x val="0.16436401547367555"/>
                  <c:y val="-0.1478307572664528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F70-48E7-96DA-D90F75DD4B92}"/>
                </c:ext>
              </c:extLst>
            </c:dLbl>
            <c:dLbl>
              <c:idx val="6"/>
              <c:layout>
                <c:manualLayout>
                  <c:x val="4.0788575208586732E-2"/>
                  <c:y val="0.2117250085587127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7F70-48E7-96DA-D90F75DD4B9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Sheet1!$A$2:$A$8</c:f>
              <c:strCache>
                <c:ptCount val="7"/>
                <c:pt idx="0">
                  <c:v>Clients</c:v>
                </c:pt>
                <c:pt idx="1">
                  <c:v>Attorneys</c:v>
                </c:pt>
                <c:pt idx="2">
                  <c:v>Self-reports</c:v>
                </c:pt>
                <c:pt idx="3">
                  <c:v>Disc. Admin.</c:v>
                </c:pt>
                <c:pt idx="4">
                  <c:v>Judges</c:v>
                </c:pt>
                <c:pt idx="5">
                  <c:v>Citizens</c:v>
                </c:pt>
                <c:pt idx="6">
                  <c:v>Opp. Clients</c:v>
                </c:pt>
              </c:strCache>
            </c:strRef>
          </c:cat>
          <c:val>
            <c:numRef>
              <c:f>Sheet1!$B$2:$B$8</c:f>
              <c:numCache>
                <c:formatCode>General</c:formatCode>
                <c:ptCount val="7"/>
                <c:pt idx="0">
                  <c:v>53</c:v>
                </c:pt>
                <c:pt idx="1">
                  <c:v>28</c:v>
                </c:pt>
                <c:pt idx="2">
                  <c:v>6</c:v>
                </c:pt>
                <c:pt idx="3">
                  <c:v>5</c:v>
                </c:pt>
                <c:pt idx="4">
                  <c:v>5</c:v>
                </c:pt>
                <c:pt idx="5">
                  <c:v>2</c:v>
                </c:pt>
                <c:pt idx="6">
                  <c:v>1</c:v>
                </c:pt>
              </c:numCache>
            </c:numRef>
          </c:val>
          <c:extLst>
            <c:ext xmlns:c16="http://schemas.microsoft.com/office/drawing/2014/chart" uri="{C3380CC4-5D6E-409C-BE32-E72D297353CC}">
              <c16:uniqueId val="{00000007-7F70-48E7-96DA-D90F75DD4B92}"/>
            </c:ext>
          </c:extLst>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2027"/>
          </a:xfrm>
          <a:prstGeom prst="rect">
            <a:avLst/>
          </a:prstGeom>
        </p:spPr>
        <p:txBody>
          <a:bodyPr vert="horz" lIns="95747" tIns="47873" rIns="95747" bIns="47873" rtlCol="0"/>
          <a:lstStyle>
            <a:lvl1pPr algn="l">
              <a:defRPr sz="1300"/>
            </a:lvl1pPr>
          </a:lstStyle>
          <a:p>
            <a:endParaRPr lang="en-US" dirty="0"/>
          </a:p>
        </p:txBody>
      </p:sp>
      <p:sp>
        <p:nvSpPr>
          <p:cNvPr id="3" name="Date Placeholder 2"/>
          <p:cNvSpPr>
            <a:spLocks noGrp="1"/>
          </p:cNvSpPr>
          <p:nvPr>
            <p:ph type="dt" sz="quarter" idx="1"/>
          </p:nvPr>
        </p:nvSpPr>
        <p:spPr>
          <a:xfrm>
            <a:off x="4143587" y="1"/>
            <a:ext cx="3169920" cy="482027"/>
          </a:xfrm>
          <a:prstGeom prst="rect">
            <a:avLst/>
          </a:prstGeom>
        </p:spPr>
        <p:txBody>
          <a:bodyPr vert="horz" lIns="95747" tIns="47873" rIns="95747" bIns="47873" rtlCol="0"/>
          <a:lstStyle>
            <a:lvl1pPr algn="r">
              <a:defRPr sz="1300"/>
            </a:lvl1pPr>
          </a:lstStyle>
          <a:p>
            <a:fld id="{11FC2CCB-606D-4BC7-B86F-D7DC1FDDDEC0}" type="datetimeFigureOut">
              <a:rPr lang="en-US" smtClean="0"/>
              <a:t>6/22/2022</a:t>
            </a:fld>
            <a:endParaRPr lang="en-US" dirty="0"/>
          </a:p>
        </p:txBody>
      </p:sp>
      <p:sp>
        <p:nvSpPr>
          <p:cNvPr id="4" name="Footer Placeholder 3"/>
          <p:cNvSpPr>
            <a:spLocks noGrp="1"/>
          </p:cNvSpPr>
          <p:nvPr>
            <p:ph type="ftr" sz="quarter" idx="2"/>
          </p:nvPr>
        </p:nvSpPr>
        <p:spPr>
          <a:xfrm>
            <a:off x="0" y="9119173"/>
            <a:ext cx="3169920" cy="482027"/>
          </a:xfrm>
          <a:prstGeom prst="rect">
            <a:avLst/>
          </a:prstGeom>
        </p:spPr>
        <p:txBody>
          <a:bodyPr vert="horz" lIns="95747" tIns="47873" rIns="95747" bIns="47873"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173"/>
            <a:ext cx="3169920" cy="482027"/>
          </a:xfrm>
          <a:prstGeom prst="rect">
            <a:avLst/>
          </a:prstGeom>
        </p:spPr>
        <p:txBody>
          <a:bodyPr vert="horz" lIns="95747" tIns="47873" rIns="95747" bIns="47873" rtlCol="0" anchor="b"/>
          <a:lstStyle>
            <a:lvl1pPr algn="r">
              <a:defRPr sz="1300"/>
            </a:lvl1pPr>
          </a:lstStyle>
          <a:p>
            <a:fld id="{1FF79BC3-0BE2-419B-9C56-68FA700C0F23}" type="slidenum">
              <a:rPr lang="en-US" smtClean="0"/>
              <a:t>‹#›</a:t>
            </a:fld>
            <a:endParaRPr lang="en-US" dirty="0"/>
          </a:p>
        </p:txBody>
      </p:sp>
    </p:spTree>
    <p:extLst>
      <p:ext uri="{BB962C8B-B14F-4D97-AF65-F5344CB8AC3E}">
        <p14:creationId xmlns:p14="http://schemas.microsoft.com/office/powerpoint/2010/main" val="22252543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7566" tIns="48783" rIns="97566" bIns="48783"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7566" tIns="48783" rIns="97566" bIns="48783" rtlCol="0"/>
          <a:lstStyle>
            <a:lvl1pPr algn="r">
              <a:defRPr sz="1300"/>
            </a:lvl1pPr>
          </a:lstStyle>
          <a:p>
            <a:fld id="{225451DB-806A-4ED6-A094-29F90BB75931}" type="datetimeFigureOut">
              <a:rPr lang="en-US" smtClean="0"/>
              <a:t>6/22/2022</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7566" tIns="48783" rIns="97566" bIns="48783"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7566" tIns="48783" rIns="97566" bIns="487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7566" tIns="48783" rIns="97566" bIns="48783"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7566" tIns="48783" rIns="97566" bIns="48783" rtlCol="0" anchor="b"/>
          <a:lstStyle>
            <a:lvl1pPr algn="r">
              <a:defRPr sz="1300"/>
            </a:lvl1pPr>
          </a:lstStyle>
          <a:p>
            <a:fld id="{592D1E58-4A95-427D-B534-37FA042BE8FA}" type="slidenum">
              <a:rPr lang="en-US" smtClean="0"/>
              <a:t>‹#›</a:t>
            </a:fld>
            <a:endParaRPr lang="en-US" dirty="0"/>
          </a:p>
        </p:txBody>
      </p:sp>
    </p:spTree>
    <p:extLst>
      <p:ext uri="{BB962C8B-B14F-4D97-AF65-F5344CB8AC3E}">
        <p14:creationId xmlns:p14="http://schemas.microsoft.com/office/powerpoint/2010/main" val="438042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1</a:t>
            </a:fld>
            <a:endParaRPr lang="en-US" dirty="0"/>
          </a:p>
        </p:txBody>
      </p:sp>
    </p:spTree>
    <p:extLst>
      <p:ext uri="{BB962C8B-B14F-4D97-AF65-F5344CB8AC3E}">
        <p14:creationId xmlns:p14="http://schemas.microsoft.com/office/powerpoint/2010/main" val="3980799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592D1E58-4A95-427D-B534-37FA042BE8FA}" type="slidenum">
              <a:rPr lang="en-US" smtClean="0"/>
              <a:t>2</a:t>
            </a:fld>
            <a:endParaRPr lang="en-US" dirty="0"/>
          </a:p>
        </p:txBody>
      </p:sp>
    </p:spTree>
    <p:extLst>
      <p:ext uri="{BB962C8B-B14F-4D97-AF65-F5344CB8AC3E}">
        <p14:creationId xmlns:p14="http://schemas.microsoft.com/office/powerpoint/2010/main" val="2743982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Start with</a:t>
            </a:r>
            <a:r>
              <a:rPr lang="en-US" b="1" baseline="0" dirty="0"/>
              <a:t> looking at</a:t>
            </a:r>
            <a:r>
              <a:rPr lang="en-US" b="1" dirty="0"/>
              <a:t> WHO specifically is vested with the authority to discipline my</a:t>
            </a:r>
            <a:r>
              <a:rPr lang="en-US" b="1" baseline="0" dirty="0"/>
              <a:t> license?</a:t>
            </a:r>
            <a:endParaRPr lang="en-US" b="1" dirty="0"/>
          </a:p>
          <a:p>
            <a:r>
              <a:rPr lang="en-US" b="1" dirty="0"/>
              <a:t>Board of Discipline</a:t>
            </a:r>
            <a:r>
              <a:rPr lang="en-US" b="1" baseline="0" dirty="0"/>
              <a:t> –</a:t>
            </a:r>
          </a:p>
          <a:p>
            <a:pPr defTabSz="975661">
              <a:defRPr/>
            </a:pPr>
            <a:r>
              <a:rPr lang="en-US" b="0" baseline="0" dirty="0"/>
              <a:t>All licensed attorneys (no public members)*  </a:t>
            </a:r>
            <a:r>
              <a:rPr lang="en-US" dirty="0"/>
              <a:t>Lawyers govern lawyers.  I believe that we need to get the regulation right, or else we risk having it taken away. </a:t>
            </a:r>
            <a:endParaRPr lang="en-US" b="0" dirty="0"/>
          </a:p>
          <a:p>
            <a:r>
              <a:rPr lang="en-US" dirty="0"/>
              <a:t>Number of Board Members: 20</a:t>
            </a:r>
          </a:p>
          <a:p>
            <a:r>
              <a:rPr lang="en-US" dirty="0"/>
              <a:t>How Appointed:  Appointed by the Kansas Supreme Court</a:t>
            </a:r>
          </a:p>
          <a:p>
            <a:r>
              <a:rPr lang="en-US" dirty="0"/>
              <a:t>Term</a:t>
            </a:r>
            <a:r>
              <a:rPr lang="en-US" baseline="0" dirty="0"/>
              <a:t> Length:   4 years  (can be reappointed for 3 terms = cap at total of 12 years)</a:t>
            </a:r>
          </a:p>
          <a:p>
            <a:endParaRPr lang="en-US" baseline="0" dirty="0"/>
          </a:p>
          <a:p>
            <a:pPr defTabSz="975661">
              <a:defRPr/>
            </a:pPr>
            <a:r>
              <a:rPr lang="en-US" b="1" dirty="0"/>
              <a:t>About:</a:t>
            </a:r>
          </a:p>
          <a:p>
            <a:pPr defTabSz="975661">
              <a:defRPr/>
            </a:pPr>
            <a:r>
              <a:rPr lang="en-US" dirty="0"/>
              <a:t>Judicial Branch-</a:t>
            </a:r>
            <a:r>
              <a:rPr lang="en-US" baseline="0" dirty="0"/>
              <a:t> </a:t>
            </a:r>
            <a:r>
              <a:rPr lang="en-US" dirty="0"/>
              <a:t>Arm of the Supreme Court (Not an administrative agency – but similarities</a:t>
            </a:r>
            <a:r>
              <a:rPr lang="en-US" baseline="0" dirty="0"/>
              <a:t> exist in the procedures)</a:t>
            </a:r>
            <a:endParaRPr lang="en-US" dirty="0"/>
          </a:p>
          <a:p>
            <a:endParaRPr lang="en-US" dirty="0"/>
          </a:p>
          <a:p>
            <a:r>
              <a:rPr lang="en-US" b="1" dirty="0"/>
              <a:t>What</a:t>
            </a:r>
            <a:r>
              <a:rPr lang="en-US" b="1" baseline="0" dirty="0"/>
              <a:t> is the Board’s role/function? </a:t>
            </a:r>
          </a:p>
          <a:p>
            <a:r>
              <a:rPr lang="en-US" b="1" baseline="0" dirty="0"/>
              <a:t>Serve on the Review Committee and Hearing Panels</a:t>
            </a:r>
          </a:p>
          <a:p>
            <a:r>
              <a:rPr lang="en-US" b="0" baseline="0" dirty="0"/>
              <a:t>**Can </a:t>
            </a:r>
            <a:r>
              <a:rPr lang="en-US" b="1" baseline="0" dirty="0"/>
              <a:t>impose informal admonishment and recommend diversion </a:t>
            </a:r>
            <a:r>
              <a:rPr lang="en-US" b="0" baseline="0" dirty="0"/>
              <a:t>– all other discipline is recommendations only to the Supreme Court</a:t>
            </a:r>
          </a:p>
          <a:p>
            <a:endParaRPr lang="en-US" b="0" baseline="0" dirty="0"/>
          </a:p>
          <a:p>
            <a:r>
              <a:rPr lang="en-US" b="0" baseline="0" dirty="0"/>
              <a:t>Cases are not presented to the Board as a Whole, but rather a Panel of (3) Board Members. </a:t>
            </a:r>
          </a:p>
          <a:p>
            <a:endParaRPr lang="en-US" b="0"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592D1E58-4A95-427D-B534-37FA042BE8FA}" type="slidenum">
              <a:rPr lang="en-US" smtClean="0"/>
              <a:t>3</a:t>
            </a:fld>
            <a:endParaRPr lang="en-US" dirty="0"/>
          </a:p>
        </p:txBody>
      </p:sp>
    </p:spTree>
    <p:extLst>
      <p:ext uri="{BB962C8B-B14F-4D97-AF65-F5344CB8AC3E}">
        <p14:creationId xmlns:p14="http://schemas.microsoft.com/office/powerpoint/2010/main" val="1333113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5661">
              <a:defRPr/>
            </a:pPr>
            <a:r>
              <a:rPr lang="en-US" sz="1000" b="1" dirty="0"/>
              <a:t>There is also the staff who investigate and “prosecute” ethics complaints:</a:t>
            </a:r>
          </a:p>
          <a:p>
            <a:pPr defTabSz="975661">
              <a:defRPr/>
            </a:pPr>
            <a:r>
              <a:rPr lang="en-US" sz="1000" dirty="0"/>
              <a:t>Disciplinary Administrator – Gayle</a:t>
            </a:r>
            <a:r>
              <a:rPr lang="en-US" sz="1000" baseline="0" dirty="0"/>
              <a:t> Larkin </a:t>
            </a:r>
            <a:r>
              <a:rPr lang="en-US" sz="1000" dirty="0"/>
              <a:t>(Serves at the pleasure of the Kansas Supreme Court)</a:t>
            </a:r>
          </a:p>
          <a:p>
            <a:pPr defTabSz="975661">
              <a:defRPr/>
            </a:pPr>
            <a:endParaRPr lang="en-US" sz="1000" dirty="0"/>
          </a:p>
          <a:p>
            <a:pPr defTabSz="975661">
              <a:defRPr/>
            </a:pPr>
            <a:r>
              <a:rPr lang="en-US" sz="1000" dirty="0"/>
              <a:t>Deputy Disciplinary Administrators (7)</a:t>
            </a:r>
          </a:p>
          <a:p>
            <a:pPr defTabSz="975661">
              <a:defRPr/>
            </a:pPr>
            <a:endParaRPr lang="en-US" sz="1000" dirty="0"/>
          </a:p>
          <a:p>
            <a:pPr defTabSz="975661">
              <a:defRPr/>
            </a:pPr>
            <a:r>
              <a:rPr lang="en-US" sz="1000" dirty="0"/>
              <a:t>Admissions Attorney / Counsel to the Board of Discipline (1):  Gayle</a:t>
            </a:r>
            <a:r>
              <a:rPr lang="en-US" sz="1000" baseline="0" dirty="0"/>
              <a:t> Larkin’s replacement </a:t>
            </a:r>
          </a:p>
          <a:p>
            <a:pPr defTabSz="975661">
              <a:defRPr/>
            </a:pPr>
            <a:endParaRPr lang="en-US" sz="1000" dirty="0"/>
          </a:p>
          <a:p>
            <a:pPr defTabSz="975661">
              <a:defRPr/>
            </a:pPr>
            <a:r>
              <a:rPr lang="en-US" sz="1000" dirty="0"/>
              <a:t>Investigators (3): Currently one is a KS licensed attorney and two have law enforcement background</a:t>
            </a:r>
          </a:p>
        </p:txBody>
      </p:sp>
      <p:sp>
        <p:nvSpPr>
          <p:cNvPr id="4" name="Slide Number Placeholder 3"/>
          <p:cNvSpPr>
            <a:spLocks noGrp="1"/>
          </p:cNvSpPr>
          <p:nvPr>
            <p:ph type="sldNum" sz="quarter" idx="10"/>
          </p:nvPr>
        </p:nvSpPr>
        <p:spPr/>
        <p:txBody>
          <a:bodyPr/>
          <a:lstStyle/>
          <a:p>
            <a:fld id="{592D1E58-4A95-427D-B534-37FA042BE8FA}" type="slidenum">
              <a:rPr lang="en-US" smtClean="0"/>
              <a:t>4</a:t>
            </a:fld>
            <a:endParaRPr lang="en-US" dirty="0"/>
          </a:p>
        </p:txBody>
      </p:sp>
    </p:spTree>
    <p:extLst>
      <p:ext uri="{BB962C8B-B14F-4D97-AF65-F5344CB8AC3E}">
        <p14:creationId xmlns:p14="http://schemas.microsoft.com/office/powerpoint/2010/main" val="1924168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 we really need regulation of the practice of law? </a:t>
            </a:r>
          </a:p>
          <a:p>
            <a:r>
              <a:rPr lang="en-US" dirty="0"/>
              <a:t>Disciplinary proceedings are as much for the protection of the profession as the public. Instills public confidence. </a:t>
            </a:r>
          </a:p>
          <a:p>
            <a:pPr defTabSz="975661">
              <a:defRPr/>
            </a:pPr>
            <a:r>
              <a:rPr lang="en-US" dirty="0"/>
              <a:t>*It is a privilege to practice law; not a right.  </a:t>
            </a:r>
          </a:p>
          <a:p>
            <a:pPr defTabSz="975661">
              <a:defRPr/>
            </a:pPr>
            <a:r>
              <a:rPr lang="en-US" dirty="0"/>
              <a:t>*A lawyer must be fit to be entrusted with legal matters as an officer of the court. </a:t>
            </a:r>
            <a:endParaRPr lang="en-US" b="1" dirty="0"/>
          </a:p>
          <a:p>
            <a:pPr defTabSz="975661">
              <a:defRPr/>
            </a:pPr>
            <a:endParaRPr lang="en-US" b="1" dirty="0"/>
          </a:p>
          <a:p>
            <a:pPr defTabSz="975661">
              <a:defRPr/>
            </a:pPr>
            <a:r>
              <a:rPr lang="en-US" b="1" dirty="0"/>
              <a:t>What lawyers?</a:t>
            </a:r>
            <a:endParaRPr lang="en-US" dirty="0"/>
          </a:p>
          <a:p>
            <a:pPr defTabSz="975661">
              <a:defRPr/>
            </a:pPr>
            <a:r>
              <a:rPr lang="en-US" dirty="0"/>
              <a:t>           (Rule 201)</a:t>
            </a:r>
          </a:p>
          <a:p>
            <a:pPr lvl="1"/>
            <a:r>
              <a:rPr lang="en-US" dirty="0"/>
              <a:t>Any attorney who holds a bar card</a:t>
            </a:r>
          </a:p>
          <a:p>
            <a:pPr lvl="1"/>
            <a:r>
              <a:rPr lang="en-US" dirty="0"/>
              <a:t>Any attorney specially admitted by a court (Pro Hac Vice)</a:t>
            </a:r>
            <a:endParaRPr lang="en-US" b="1" dirty="0"/>
          </a:p>
          <a:p>
            <a:pPr lvl="1"/>
            <a:r>
              <a:rPr lang="en-US" i="1" dirty="0"/>
              <a:t>State v. Scott</a:t>
            </a:r>
            <a:r>
              <a:rPr lang="en-US" dirty="0"/>
              <a:t>, 230 Kan. 564 (1982); </a:t>
            </a:r>
          </a:p>
          <a:p>
            <a:pPr lvl="1"/>
            <a:r>
              <a:rPr lang="en-US" i="1" dirty="0"/>
              <a:t>State v. Callahan</a:t>
            </a:r>
            <a:r>
              <a:rPr lang="en-US" dirty="0"/>
              <a:t>, 232 Kan. 136 (1982)</a:t>
            </a:r>
          </a:p>
          <a:p>
            <a:pPr lvl="1"/>
            <a:endParaRPr lang="en-US" b="1" dirty="0"/>
          </a:p>
          <a:p>
            <a:r>
              <a:rPr lang="en-US" b="1" dirty="0"/>
              <a:t>What constitutes “misconduct”?</a:t>
            </a:r>
            <a:endParaRPr lang="en-US" dirty="0"/>
          </a:p>
          <a:p>
            <a:r>
              <a:rPr lang="en-US" dirty="0"/>
              <a:t>Conjures up thoughts of lying, cheating and stealing involving clients. “Misconduct” may be broader than you initially</a:t>
            </a:r>
            <a:r>
              <a:rPr lang="en-US" baseline="0" dirty="0"/>
              <a:t> think.</a:t>
            </a:r>
            <a:endParaRPr lang="en-US" dirty="0"/>
          </a:p>
          <a:p>
            <a:pPr defTabSz="975661">
              <a:defRPr/>
            </a:pPr>
            <a:endParaRPr lang="en-US" dirty="0"/>
          </a:p>
          <a:p>
            <a:pPr defTabSz="975661">
              <a:defRPr/>
            </a:pPr>
            <a:r>
              <a:rPr lang="en-US" dirty="0"/>
              <a:t>(2) And Lawyer misconduct can occur even in you personal life when “off duty.”  </a:t>
            </a:r>
          </a:p>
          <a:p>
            <a:pPr defTabSz="975661">
              <a:defRPr/>
            </a:pPr>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5</a:t>
            </a:fld>
            <a:endParaRPr lang="en-US" dirty="0"/>
          </a:p>
        </p:txBody>
      </p:sp>
    </p:spTree>
    <p:extLst>
      <p:ext uri="{BB962C8B-B14F-4D97-AF65-F5344CB8AC3E}">
        <p14:creationId xmlns:p14="http://schemas.microsoft.com/office/powerpoint/2010/main" val="114172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6</a:t>
            </a:fld>
            <a:endParaRPr lang="en-US" dirty="0"/>
          </a:p>
        </p:txBody>
      </p:sp>
    </p:spTree>
    <p:extLst>
      <p:ext uri="{BB962C8B-B14F-4D97-AF65-F5344CB8AC3E}">
        <p14:creationId xmlns:p14="http://schemas.microsoft.com/office/powerpoint/2010/main" val="674027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Dismissed No Discipline (93%)</a:t>
            </a:r>
          </a:p>
          <a:p>
            <a:r>
              <a:rPr lang="en-US" baseline="0" dirty="0"/>
              <a:t>	-- Summarily after informal response and</a:t>
            </a:r>
          </a:p>
          <a:p>
            <a:r>
              <a:rPr lang="en-US" baseline="0" dirty="0"/>
              <a:t>	-- By review committee for those complaints docketed</a:t>
            </a:r>
          </a:p>
          <a:p>
            <a:endParaRPr lang="en-US" baseline="0" dirty="0"/>
          </a:p>
          <a:p>
            <a:r>
              <a:rPr lang="en-US" baseline="0" dirty="0"/>
              <a:t>Only a small percentage of complaints received go to a Hearing Panel and then the Kansas Supreme Court</a:t>
            </a:r>
          </a:p>
        </p:txBody>
      </p:sp>
      <p:sp>
        <p:nvSpPr>
          <p:cNvPr id="4" name="Slide Number Placeholder 3"/>
          <p:cNvSpPr>
            <a:spLocks noGrp="1"/>
          </p:cNvSpPr>
          <p:nvPr>
            <p:ph type="sldNum" sz="quarter" idx="10"/>
          </p:nvPr>
        </p:nvSpPr>
        <p:spPr/>
        <p:txBody>
          <a:bodyPr/>
          <a:lstStyle/>
          <a:p>
            <a:fld id="{592D1E58-4A95-427D-B534-37FA042BE8FA}" type="slidenum">
              <a:rPr lang="en-US" smtClean="0"/>
              <a:t>7</a:t>
            </a:fld>
            <a:endParaRPr lang="en-US" dirty="0"/>
          </a:p>
        </p:txBody>
      </p:sp>
    </p:spTree>
    <p:extLst>
      <p:ext uri="{BB962C8B-B14F-4D97-AF65-F5344CB8AC3E}">
        <p14:creationId xmlns:p14="http://schemas.microsoft.com/office/powerpoint/2010/main" val="4052770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filing the complaints?</a:t>
            </a:r>
          </a:p>
          <a:p>
            <a:endParaRPr lang="en-US" dirty="0"/>
          </a:p>
          <a:p>
            <a:r>
              <a:rPr lang="en-US" dirty="0"/>
              <a:t>These</a:t>
            </a:r>
            <a:r>
              <a:rPr lang="en-US" baseline="0" dirty="0"/>
              <a:t> statistics are not required to be kept, so this is the most current year.  </a:t>
            </a:r>
            <a:endParaRPr lang="en-US" dirty="0"/>
          </a:p>
          <a:p>
            <a:endParaRPr lang="en-US" dirty="0"/>
          </a:p>
          <a:p>
            <a:r>
              <a:rPr lang="en-US" dirty="0"/>
              <a:t>Who files – </a:t>
            </a:r>
          </a:p>
          <a:p>
            <a:r>
              <a:rPr lang="en-US" baseline="0" dirty="0"/>
              <a:t>           </a:t>
            </a:r>
            <a:r>
              <a:rPr lang="en-US" dirty="0"/>
              <a:t>Clients </a:t>
            </a:r>
            <a:r>
              <a:rPr lang="en-US" baseline="0" dirty="0"/>
              <a:t>(*</a:t>
            </a:r>
            <a:r>
              <a:rPr lang="en-US" dirty="0"/>
              <a:t>attorney-client relationship NOT prerequisite for </a:t>
            </a:r>
            <a:endParaRPr lang="en-US" sz="1500" dirty="0"/>
          </a:p>
          <a:p>
            <a:r>
              <a:rPr lang="en-US" dirty="0"/>
              <a:t>	filing a complaint – </a:t>
            </a:r>
            <a:r>
              <a:rPr lang="en-US" i="1" dirty="0"/>
              <a:t>State v. Freeman</a:t>
            </a:r>
            <a:r>
              <a:rPr lang="en-US" dirty="0"/>
              <a:t>, 229 Kan. 639 (1981)). </a:t>
            </a:r>
          </a:p>
          <a:p>
            <a:pPr lvl="1"/>
            <a:endParaRPr lang="en-US" dirty="0"/>
          </a:p>
          <a:p>
            <a:pPr lvl="1"/>
            <a:r>
              <a:rPr lang="en-US" dirty="0"/>
              <a:t>Other attorneys– Rules</a:t>
            </a:r>
            <a:r>
              <a:rPr lang="en-US" baseline="0" dirty="0"/>
              <a:t> 207(c), 226, and 270</a:t>
            </a:r>
          </a:p>
          <a:p>
            <a:pPr lvl="1"/>
            <a:endParaRPr lang="en-US" baseline="0" dirty="0"/>
          </a:p>
          <a:p>
            <a:pPr lvl="1"/>
            <a:r>
              <a:rPr lang="en-US" baseline="0" dirty="0"/>
              <a:t>Disciplinary Administrator (i.e. learns of a criminal conviction)</a:t>
            </a:r>
          </a:p>
          <a:p>
            <a:pPr lvl="1"/>
            <a:endParaRPr lang="en-US" baseline="0" dirty="0"/>
          </a:p>
          <a:p>
            <a:pPr lvl="1"/>
            <a:r>
              <a:rPr lang="en-US" baseline="0" dirty="0"/>
              <a:t>Self-report – Rule 207(c) (violations and/or discipline in another jurisdiction)</a:t>
            </a:r>
          </a:p>
          <a:p>
            <a:pPr lvl="1"/>
            <a:r>
              <a:rPr lang="en-US" baseline="0" dirty="0"/>
              <a:t>	State v. Phelps, 226 Kan. 371 (1979)</a:t>
            </a:r>
          </a:p>
          <a:p>
            <a:pPr lvl="1"/>
            <a:r>
              <a:rPr lang="en-US" baseline="0" dirty="0"/>
              <a:t>	State v. Russell, 227 Kan. 897 (1980)</a:t>
            </a:r>
          </a:p>
          <a:p>
            <a:pPr lvl="1"/>
            <a:r>
              <a:rPr lang="en-US" baseline="0" dirty="0"/>
              <a:t>	State v. Freeman, 229 Kan. 639 (1981)</a:t>
            </a:r>
          </a:p>
          <a:p>
            <a:pPr lvl="1"/>
            <a:endParaRPr lang="en-US" dirty="0"/>
          </a:p>
          <a:p>
            <a:pPr lvl="1"/>
            <a:r>
              <a:rPr lang="en-US" dirty="0"/>
              <a:t>Judges –</a:t>
            </a:r>
            <a:r>
              <a:rPr lang="en-US" baseline="0" dirty="0"/>
              <a:t> Rule 207(d) and Judicial Canon 2, Rule 15(B), (D)</a:t>
            </a:r>
          </a:p>
          <a:p>
            <a:pPr lvl="1"/>
            <a:endParaRPr lang="en-US" baseline="0" dirty="0"/>
          </a:p>
          <a:p>
            <a:pPr lvl="1"/>
            <a:r>
              <a:rPr lang="en-US" baseline="0" dirty="0"/>
              <a:t>Miscellaneous others</a:t>
            </a:r>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8</a:t>
            </a:fld>
            <a:endParaRPr lang="en-US" dirty="0"/>
          </a:p>
        </p:txBody>
      </p:sp>
    </p:spTree>
    <p:extLst>
      <p:ext uri="{BB962C8B-B14F-4D97-AF65-F5344CB8AC3E}">
        <p14:creationId xmlns:p14="http://schemas.microsoft.com/office/powerpoint/2010/main" val="3893655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-Oral complaints</a:t>
            </a:r>
            <a:r>
              <a:rPr lang="en-US" baseline="0" dirty="0"/>
              <a:t> – listen to individual. Phone call to attorney.  Resolve if possible, then no further action.  For complaint to be processed further it must be in writing. </a:t>
            </a:r>
          </a:p>
          <a:p>
            <a:endParaRPr lang="en-US" dirty="0"/>
          </a:p>
          <a:p>
            <a:r>
              <a:rPr lang="en-US" b="1" dirty="0"/>
              <a:t>Dismissed</a:t>
            </a:r>
          </a:p>
          <a:p>
            <a:r>
              <a:rPr lang="en-US" dirty="0"/>
              <a:t>           When its frivolous</a:t>
            </a:r>
            <a:r>
              <a:rPr lang="en-US" baseline="0" dirty="0"/>
              <a:t> on the face, its fails to allege any violation, or is not within the office’s jurisdiction.  </a:t>
            </a:r>
            <a:r>
              <a:rPr lang="en-US" dirty="0"/>
              <a:t>The respondent attorney</a:t>
            </a:r>
            <a:r>
              <a:rPr lang="en-US" baseline="0" dirty="0"/>
              <a:t> may never know of the complaint at all.  (Pros/Cons)</a:t>
            </a:r>
          </a:p>
          <a:p>
            <a:endParaRPr lang="en-US" dirty="0"/>
          </a:p>
          <a:p>
            <a:r>
              <a:rPr lang="en-US" dirty="0"/>
              <a:t>Non-docketed (Informal) (Rule 209)</a:t>
            </a:r>
          </a:p>
          <a:p>
            <a:pPr lvl="1"/>
            <a:r>
              <a:rPr lang="en-US" dirty="0"/>
              <a:t>Complaints</a:t>
            </a:r>
            <a:r>
              <a:rPr lang="en-US" baseline="0" dirty="0"/>
              <a:t> where it is questionable whether a violation exists may be explored</a:t>
            </a:r>
            <a:r>
              <a:rPr lang="en-US" dirty="0"/>
              <a:t> before assigning a docket number.  Attorney’s side</a:t>
            </a:r>
            <a:r>
              <a:rPr lang="en-US" baseline="0" dirty="0"/>
              <a:t> obtained by letter.  Attorney should fully respond.  Opportunity to resolve complaint without the matter being docketed.  Complaint will be dismissed if determined by Deputy Attorney (Kate Baird) to be meritless.</a:t>
            </a:r>
          </a:p>
          <a:p>
            <a:endParaRPr lang="en-US" dirty="0"/>
          </a:p>
          <a:p>
            <a:r>
              <a:rPr lang="en-US" dirty="0"/>
              <a:t>Docketed</a:t>
            </a:r>
          </a:p>
          <a:p>
            <a:pPr lvl="1"/>
            <a:r>
              <a:rPr lang="en-US" dirty="0"/>
              <a:t>Docketed for investigation (any</a:t>
            </a:r>
            <a:r>
              <a:rPr lang="en-US" baseline="0" dirty="0"/>
              <a:t> time</a:t>
            </a:r>
            <a:r>
              <a:rPr lang="en-US" dirty="0"/>
              <a:t> misconduct is alleged</a:t>
            </a:r>
            <a:r>
              <a:rPr lang="en-US" baseline="0" dirty="0"/>
              <a:t>)</a:t>
            </a:r>
            <a:endParaRPr lang="en-US" dirty="0"/>
          </a:p>
          <a:p>
            <a:pPr lvl="1"/>
            <a:r>
              <a:rPr lang="en-US" dirty="0"/>
              <a:t>The complaint is given a case number and sent to the attorney for a response. </a:t>
            </a:r>
          </a:p>
          <a:p>
            <a:pPr lvl="1"/>
            <a:r>
              <a:rPr lang="en-US" dirty="0"/>
              <a:t>Attorney notified of diversion program</a:t>
            </a:r>
          </a:p>
          <a:p>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9</a:t>
            </a:fld>
            <a:endParaRPr lang="en-US" dirty="0"/>
          </a:p>
        </p:txBody>
      </p:sp>
    </p:spTree>
    <p:extLst>
      <p:ext uri="{BB962C8B-B14F-4D97-AF65-F5344CB8AC3E}">
        <p14:creationId xmlns:p14="http://schemas.microsoft.com/office/powerpoint/2010/main" val="3879176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592D1E58-4A95-427D-B534-37FA042BE8FA}" type="slidenum">
              <a:rPr lang="en-US" smtClean="0"/>
              <a:t>10</a:t>
            </a:fld>
            <a:endParaRPr lang="en-US" dirty="0"/>
          </a:p>
        </p:txBody>
      </p:sp>
    </p:spTree>
    <p:extLst>
      <p:ext uri="{BB962C8B-B14F-4D97-AF65-F5344CB8AC3E}">
        <p14:creationId xmlns:p14="http://schemas.microsoft.com/office/powerpoint/2010/main" val="1787878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10"/>
          </p:nvPr>
        </p:nvSpPr>
        <p:spPr/>
        <p:txBody>
          <a:bodyPr/>
          <a:lstStyle/>
          <a:p>
            <a:fld id="{592D1E58-4A95-427D-B534-37FA042BE8FA}" type="slidenum">
              <a:rPr lang="en-US" smtClean="0"/>
              <a:t>11</a:t>
            </a:fld>
            <a:endParaRPr lang="en-US" dirty="0"/>
          </a:p>
        </p:txBody>
      </p:sp>
    </p:spTree>
    <p:extLst>
      <p:ext uri="{BB962C8B-B14F-4D97-AF65-F5344CB8AC3E}">
        <p14:creationId xmlns:p14="http://schemas.microsoft.com/office/powerpoint/2010/main" val="4075226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75661">
              <a:defRPr/>
            </a:pPr>
            <a:r>
              <a:rPr lang="en-US" baseline="0" dirty="0"/>
              <a:t>-Don’t let embarrassment prevent you or a colleague from seeking out assistance – internally within your law firm or external with retained legal counsel. </a:t>
            </a:r>
            <a:r>
              <a:rPr lang="en-US" dirty="0"/>
              <a:t>Malpractice insurer may have a provision to provide regulatory defense services.</a:t>
            </a:r>
            <a:endParaRPr lang="en-US" baseline="0" dirty="0"/>
          </a:p>
          <a:p>
            <a:endParaRPr lang="en-US" dirty="0"/>
          </a:p>
          <a:p>
            <a:r>
              <a:rPr lang="en-US" baseline="0" dirty="0"/>
              <a:t>         -It may seem tempting to just handle the matter quietly yourself……but that may not be the best tactic.  I have had clients who tried that and when the Review Committee found probable cause, then we were able to go back and have them take a second look resulting in different findings. </a:t>
            </a:r>
          </a:p>
          <a:p>
            <a:endParaRPr lang="en-US" dirty="0"/>
          </a:p>
          <a:p>
            <a:pPr lvl="1"/>
            <a:r>
              <a:rPr lang="en-US" dirty="0"/>
              <a:t>Respondent Attorney may have tunnel vision regarding the case since</a:t>
            </a:r>
            <a:r>
              <a:rPr lang="en-US" baseline="0" dirty="0"/>
              <a:t> they are vested emotionally</a:t>
            </a:r>
            <a:r>
              <a:rPr lang="en-US" dirty="0"/>
              <a:t> – a new perspective can be advantageous.  </a:t>
            </a:r>
          </a:p>
        </p:txBody>
      </p:sp>
      <p:sp>
        <p:nvSpPr>
          <p:cNvPr id="4" name="Slide Number Placeholder 3"/>
          <p:cNvSpPr>
            <a:spLocks noGrp="1"/>
          </p:cNvSpPr>
          <p:nvPr>
            <p:ph type="sldNum" sz="quarter" idx="10"/>
          </p:nvPr>
        </p:nvSpPr>
        <p:spPr/>
        <p:txBody>
          <a:bodyPr/>
          <a:lstStyle/>
          <a:p>
            <a:fld id="{592D1E58-4A95-427D-B534-37FA042BE8FA}" type="slidenum">
              <a:rPr lang="en-US" smtClean="0"/>
              <a:t>12</a:t>
            </a:fld>
            <a:endParaRPr lang="en-US" dirty="0"/>
          </a:p>
        </p:txBody>
      </p:sp>
    </p:spTree>
    <p:extLst>
      <p:ext uri="{BB962C8B-B14F-4D97-AF65-F5344CB8AC3E}">
        <p14:creationId xmlns:p14="http://schemas.microsoft.com/office/powerpoint/2010/main" val="1622538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b="1" baseline="0" dirty="0"/>
          </a:p>
        </p:txBody>
      </p:sp>
      <p:sp>
        <p:nvSpPr>
          <p:cNvPr id="4" name="Slide Number Placeholder 3"/>
          <p:cNvSpPr>
            <a:spLocks noGrp="1"/>
          </p:cNvSpPr>
          <p:nvPr>
            <p:ph type="sldNum" sz="quarter" idx="10"/>
          </p:nvPr>
        </p:nvSpPr>
        <p:spPr/>
        <p:txBody>
          <a:bodyPr/>
          <a:lstStyle/>
          <a:p>
            <a:fld id="{592D1E58-4A95-427D-B534-37FA042BE8FA}" type="slidenum">
              <a:rPr lang="en-US" smtClean="0"/>
              <a:t>13</a:t>
            </a:fld>
            <a:endParaRPr lang="en-US" dirty="0"/>
          </a:p>
        </p:txBody>
      </p:sp>
    </p:spTree>
    <p:extLst>
      <p:ext uri="{BB962C8B-B14F-4D97-AF65-F5344CB8AC3E}">
        <p14:creationId xmlns:p14="http://schemas.microsoft.com/office/powerpoint/2010/main" val="424550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r>
              <a:rPr lang="en-US" dirty="0"/>
              <a:t>In-house  OR</a:t>
            </a:r>
          </a:p>
          <a:p>
            <a:r>
              <a:rPr lang="en-US" baseline="0" dirty="0"/>
              <a:t>         -- </a:t>
            </a:r>
            <a:r>
              <a:rPr lang="en-US" dirty="0"/>
              <a:t>Ethics &amp; Grievance Committees (Rule 210(b)):  Assist with the investigations of complaint</a:t>
            </a:r>
          </a:p>
          <a:p>
            <a:pPr marL="0" indent="0">
              <a:buNone/>
            </a:pPr>
            <a:endParaRPr lang="en-US" sz="2400" b="0" dirty="0"/>
          </a:p>
          <a:p>
            <a:pPr marL="0" indent="0">
              <a:buNone/>
            </a:pPr>
            <a:r>
              <a:rPr lang="en-US" sz="2400" b="0" dirty="0"/>
              <a:t>Investigations are confidential – </a:t>
            </a:r>
          </a:p>
          <a:p>
            <a:pPr marL="0" indent="0">
              <a:buNone/>
            </a:pPr>
            <a:endParaRPr lang="en-US" sz="2400" b="0" dirty="0"/>
          </a:p>
          <a:p>
            <a:pPr marL="0" indent="0">
              <a:buNone/>
            </a:pPr>
            <a:r>
              <a:rPr lang="en-US" sz="2400" b="0" dirty="0"/>
              <a:t>Investigative Reports:</a:t>
            </a:r>
            <a:r>
              <a:rPr lang="en-US" sz="2400" b="0" baseline="0" dirty="0"/>
              <a:t> </a:t>
            </a:r>
          </a:p>
          <a:p>
            <a:pPr marL="0" indent="0">
              <a:buNone/>
            </a:pPr>
            <a:r>
              <a:rPr lang="en-US" sz="2400" b="0" baseline="0" dirty="0"/>
              <a:t> - </a:t>
            </a:r>
            <a:r>
              <a:rPr lang="en-US" sz="2400" b="0" dirty="0"/>
              <a:t>Find facts and list</a:t>
            </a:r>
          </a:p>
          <a:p>
            <a:pPr marL="0" indent="0">
              <a:buNone/>
            </a:pPr>
            <a:r>
              <a:rPr lang="en-US" sz="2400" b="0" dirty="0"/>
              <a:t> - Conclusions</a:t>
            </a:r>
          </a:p>
          <a:p>
            <a:pPr marL="0" indent="0">
              <a:buNone/>
            </a:pPr>
            <a:r>
              <a:rPr lang="en-US" sz="2400" b="0" dirty="0"/>
              <a:t> - Review and consider KRPC</a:t>
            </a:r>
          </a:p>
          <a:p>
            <a:pPr lvl="1">
              <a:buFont typeface="Wingdings" panose="05000000000000000000" pitchFamily="2" charset="2"/>
              <a:buChar char="§"/>
            </a:pPr>
            <a:r>
              <a:rPr lang="en-US" sz="2400" dirty="0"/>
              <a:t>Which rules violated?</a:t>
            </a:r>
          </a:p>
          <a:p>
            <a:pPr lvl="1">
              <a:buFont typeface="Wingdings" panose="05000000000000000000" pitchFamily="2" charset="2"/>
              <a:buChar char="§"/>
            </a:pPr>
            <a:r>
              <a:rPr lang="en-US" sz="2400" dirty="0"/>
              <a:t>Can violation be proven by clear &amp; convincing evidence?</a:t>
            </a:r>
          </a:p>
          <a:p>
            <a:endParaRPr lang="en-US" dirty="0"/>
          </a:p>
          <a:p>
            <a:pPr marL="487830" lvl="1" defTabSz="975661">
              <a:defRPr/>
            </a:pPr>
            <a:r>
              <a:rPr lang="en-US" b="1" dirty="0"/>
              <a:t>Practical Tip 1:</a:t>
            </a:r>
            <a:r>
              <a:rPr lang="en-US" b="1" baseline="0" dirty="0"/>
              <a:t> Most Investigators are fair and reasonable in their approach and deference. </a:t>
            </a:r>
            <a:endParaRPr lang="en-US" baseline="0" dirty="0"/>
          </a:p>
          <a:p>
            <a:pPr marL="487830" lvl="1"/>
            <a:endParaRPr lang="en-US" b="1" baseline="0" dirty="0"/>
          </a:p>
          <a:p>
            <a:pPr marL="487830" lvl="1"/>
            <a:r>
              <a:rPr lang="en-US" b="1" baseline="0" dirty="0"/>
              <a:t>Practical Tip #2: Ask if they have any unresolved concerns and the opportunity to further address them. </a:t>
            </a:r>
          </a:p>
          <a:p>
            <a:pPr marL="487830" lvl="1"/>
            <a:endParaRPr lang="en-US" b="0" baseline="0" dirty="0"/>
          </a:p>
          <a:p>
            <a:pPr marL="487830" lvl="1"/>
            <a:r>
              <a:rPr lang="en-US" b="1" baseline="0" dirty="0"/>
              <a:t>Practical Tip #3:  Ask for a copy of the investigative report. Try to obtain before the matter is presented to the Review Committee as the report may influence whether you submit a written request for diversion. </a:t>
            </a:r>
          </a:p>
          <a:p>
            <a:pPr lvl="1"/>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14</a:t>
            </a:fld>
            <a:endParaRPr lang="en-US" dirty="0"/>
          </a:p>
        </p:txBody>
      </p:sp>
    </p:spTree>
    <p:extLst>
      <p:ext uri="{BB962C8B-B14F-4D97-AF65-F5344CB8AC3E}">
        <p14:creationId xmlns:p14="http://schemas.microsoft.com/office/powerpoint/2010/main" val="2629286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3915" indent="-243915" defTabSz="975661">
              <a:buFontTx/>
              <a:buAutoNum type="arabicParenBoth"/>
              <a:defRPr/>
            </a:pPr>
            <a:r>
              <a:rPr lang="en-US" baseline="0" dirty="0"/>
              <a:t>The Responding attorney is notified regarding diversion at the same time they are notified of the complaint. </a:t>
            </a:r>
          </a:p>
          <a:p>
            <a:pPr marL="243915" indent="-243915" defTabSz="975661">
              <a:buFontTx/>
              <a:buAutoNum type="arabicParenBoth"/>
              <a:defRPr/>
            </a:pPr>
            <a:r>
              <a:rPr lang="en-US" b="1" baseline="0" dirty="0"/>
              <a:t>Supreme Court Rule -- Diversion must be requested prior to the Review Committee</a:t>
            </a:r>
            <a:r>
              <a:rPr lang="en-US" baseline="0" dirty="0"/>
              <a:t> considering the case.  </a:t>
            </a:r>
          </a:p>
          <a:p>
            <a:r>
              <a:rPr lang="en-US" dirty="0"/>
              <a:t>(3) </a:t>
            </a:r>
            <a:r>
              <a:rPr lang="en-US" baseline="0" dirty="0"/>
              <a:t>The investigator makes a recommendation regarding the request for diversion and whether attorney suitable for diversion considering these factors:</a:t>
            </a:r>
          </a:p>
          <a:p>
            <a:r>
              <a:rPr lang="en-US" baseline="0" dirty="0"/>
              <a:t>	-nature of the violation</a:t>
            </a:r>
          </a:p>
          <a:p>
            <a:r>
              <a:rPr lang="en-US" baseline="0" dirty="0"/>
              <a:t>	-duty violated</a:t>
            </a:r>
          </a:p>
          <a:p>
            <a:r>
              <a:rPr lang="en-US" baseline="0" dirty="0"/>
              <a:t>	-whether harm result to the client</a:t>
            </a:r>
          </a:p>
          <a:p>
            <a:r>
              <a:rPr lang="en-US" baseline="0" dirty="0"/>
              <a:t>	-respondent’s self reporting the  misconduct </a:t>
            </a:r>
          </a:p>
          <a:p>
            <a:r>
              <a:rPr lang="en-US" baseline="0" dirty="0"/>
              <a:t>	-respondent’s remedial action</a:t>
            </a:r>
          </a:p>
          <a:p>
            <a:r>
              <a:rPr lang="en-US" baseline="0" dirty="0"/>
              <a:t>	-any mitigating circumstances</a:t>
            </a:r>
          </a:p>
          <a:p>
            <a:r>
              <a:rPr lang="en-US" baseline="0" dirty="0"/>
              <a:t>	-any aggravating circumstances</a:t>
            </a:r>
          </a:p>
          <a:p>
            <a:r>
              <a:rPr lang="en-US" baseline="0" dirty="0"/>
              <a:t>	-whether diversion will be effective at deterring repeat violations</a:t>
            </a:r>
            <a:endParaRPr lang="en-US" dirty="0"/>
          </a:p>
          <a:p>
            <a:pPr defTabSz="975661">
              <a:defRPr/>
            </a:pPr>
            <a:r>
              <a:rPr lang="en-US" dirty="0"/>
              <a:t>(4) Review Committee reviews</a:t>
            </a:r>
            <a:r>
              <a:rPr lang="en-US" baseline="0" dirty="0"/>
              <a:t> investigation and determines whether to offer diversion.  </a:t>
            </a:r>
            <a:r>
              <a:rPr lang="en-US" dirty="0"/>
              <a:t>Equivalent</a:t>
            </a:r>
            <a:r>
              <a:rPr lang="en-US" baseline="0" dirty="0"/>
              <a:t> to a finding under Supreme Court Rule 210(c) that there is probable cause to believe that the Respondent has violated the Kansas Rules of Professional Conduct.  That finding remains confidential if the diversion is successfully completed.  (Rule 226)</a:t>
            </a:r>
            <a:endParaRPr lang="en-US" dirty="0"/>
          </a:p>
          <a:p>
            <a:pPr defTabSz="975661">
              <a:defRPr/>
            </a:pPr>
            <a:r>
              <a:rPr lang="en-US" baseline="0" dirty="0"/>
              <a:t>(5)  Some Attorney Respondents who would qualify don’t request it so the investigator and assigned Deputy Disciplinary Administrator will discuss program with Respondent.  There is always an exception to the rule. However, once the case proceeds to a hearing, then diversion is off the table.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15</a:t>
            </a:fld>
            <a:endParaRPr lang="en-US" dirty="0"/>
          </a:p>
        </p:txBody>
      </p:sp>
    </p:spTree>
    <p:extLst>
      <p:ext uri="{BB962C8B-B14F-4D97-AF65-F5344CB8AC3E}">
        <p14:creationId xmlns:p14="http://schemas.microsoft.com/office/powerpoint/2010/main" val="366088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Rules</a:t>
            </a:r>
            <a:r>
              <a:rPr lang="en-US" b="1" baseline="0" dirty="0"/>
              <a:t> 204(e) and 210(c): </a:t>
            </a:r>
            <a:endParaRPr lang="en-US" dirty="0"/>
          </a:p>
          <a:p>
            <a:r>
              <a:rPr lang="en-US" dirty="0"/>
              <a:t>DA prepares</a:t>
            </a:r>
            <a:r>
              <a:rPr lang="en-US" baseline="0" dirty="0"/>
              <a:t> a “Rule 204 Report” to the Review Committee summarizing and analyzing the allegations, investigations, etc.  It is attorney-work product not discoverable.</a:t>
            </a:r>
            <a:endParaRPr lang="en-US" dirty="0"/>
          </a:p>
          <a:p>
            <a:endParaRPr lang="en-US" dirty="0"/>
          </a:p>
          <a:p>
            <a:r>
              <a:rPr lang="en-US" b="1" dirty="0"/>
              <a:t>The</a:t>
            </a:r>
            <a:r>
              <a:rPr lang="en-US" b="1" baseline="0" dirty="0"/>
              <a:t> Respondent Attorney does not participate in these proceedings.  </a:t>
            </a:r>
          </a:p>
          <a:p>
            <a:r>
              <a:rPr lang="en-US" b="1" baseline="0" dirty="0"/>
              <a:t>Practical Tip 1:</a:t>
            </a:r>
            <a:r>
              <a:rPr lang="en-US" baseline="0" dirty="0"/>
              <a:t>  The Review Committee may depart from the investigator’s conclusions. </a:t>
            </a:r>
          </a:p>
          <a:p>
            <a:r>
              <a:rPr lang="en-US" b="1" baseline="0" dirty="0"/>
              <a:t>Practical Tip 2:  </a:t>
            </a:r>
            <a:r>
              <a:rPr lang="en-US" baseline="0" dirty="0"/>
              <a:t>You may wish to provide additional information to the Review Committee after their initial look.  But you do so potentially at your own peril. </a:t>
            </a:r>
          </a:p>
          <a:p>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16</a:t>
            </a:fld>
            <a:endParaRPr lang="en-US" dirty="0"/>
          </a:p>
        </p:txBody>
      </p:sp>
    </p:spTree>
    <p:extLst>
      <p:ext uri="{BB962C8B-B14F-4D97-AF65-F5344CB8AC3E}">
        <p14:creationId xmlns:p14="http://schemas.microsoft.com/office/powerpoint/2010/main" val="1440980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Informal Admonishment – Attorney can reject and request a Panel Hearing **but why??</a:t>
            </a:r>
          </a:p>
        </p:txBody>
      </p:sp>
      <p:sp>
        <p:nvSpPr>
          <p:cNvPr id="4" name="Slide Number Placeholder 3"/>
          <p:cNvSpPr>
            <a:spLocks noGrp="1"/>
          </p:cNvSpPr>
          <p:nvPr>
            <p:ph type="sldNum" sz="quarter" idx="10"/>
          </p:nvPr>
        </p:nvSpPr>
        <p:spPr/>
        <p:txBody>
          <a:bodyPr/>
          <a:lstStyle/>
          <a:p>
            <a:fld id="{592D1E58-4A95-427D-B534-37FA042BE8FA}" type="slidenum">
              <a:rPr lang="en-US" smtClean="0"/>
              <a:t>17</a:t>
            </a:fld>
            <a:endParaRPr lang="en-US" dirty="0"/>
          </a:p>
        </p:txBody>
      </p:sp>
    </p:spTree>
    <p:extLst>
      <p:ext uri="{BB962C8B-B14F-4D97-AF65-F5344CB8AC3E}">
        <p14:creationId xmlns:p14="http://schemas.microsoft.com/office/powerpoint/2010/main" val="276779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aseline="0" dirty="0"/>
              <a:t>-Witnesses ALWAYS:  Complainant, investigator and Respondent (unless facts are stipulated to)</a:t>
            </a:r>
          </a:p>
          <a:p>
            <a:pPr lvl="1"/>
            <a:endParaRPr lang="en-US" baseline="0" dirty="0"/>
          </a:p>
          <a:p>
            <a:pPr lvl="1"/>
            <a:r>
              <a:rPr lang="en-US" baseline="0" dirty="0"/>
              <a:t>-Exhibits ALWAYS: Complaint, Response, Most of the Documents acquired during investigation (</a:t>
            </a:r>
            <a:r>
              <a:rPr lang="en-US" b="1" baseline="0" dirty="0"/>
              <a:t>but NOT usually the investigator’s report</a:t>
            </a:r>
            <a:r>
              <a:rPr lang="en-US" baseline="0" dirty="0"/>
              <a:t>)</a:t>
            </a:r>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18</a:t>
            </a:fld>
            <a:endParaRPr lang="en-US" dirty="0"/>
          </a:p>
        </p:txBody>
      </p:sp>
    </p:spTree>
    <p:extLst>
      <p:ext uri="{BB962C8B-B14F-4D97-AF65-F5344CB8AC3E}">
        <p14:creationId xmlns:p14="http://schemas.microsoft.com/office/powerpoint/2010/main" val="1274617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a:t>
            </a:r>
            <a:r>
              <a:rPr lang="en-US" baseline="0" dirty="0"/>
              <a:t> Page because there is no </a:t>
            </a:r>
            <a:r>
              <a:rPr lang="en-US" dirty="0"/>
              <a:t>Discovery.</a:t>
            </a:r>
          </a:p>
          <a:p>
            <a:r>
              <a:rPr lang="en-US" dirty="0"/>
              <a:t>	-generally not</a:t>
            </a:r>
            <a:r>
              <a:rPr lang="en-US" baseline="0" dirty="0"/>
              <a:t> permitted  (Rule 222(d))</a:t>
            </a:r>
          </a:p>
          <a:p>
            <a:r>
              <a:rPr lang="en-US" baseline="0" dirty="0"/>
              <a:t>	- No written discovery like in civil matters</a:t>
            </a:r>
          </a:p>
          <a:p>
            <a:r>
              <a:rPr lang="en-US" baseline="0" dirty="0"/>
              <a:t>	- ODA has an “open file” policy</a:t>
            </a:r>
          </a:p>
          <a:p>
            <a:r>
              <a:rPr lang="en-US" baseline="0" dirty="0"/>
              <a:t>	- No discovery depositions general rule – exceptions to be made. </a:t>
            </a:r>
          </a:p>
          <a:p>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19</a:t>
            </a:fld>
            <a:endParaRPr lang="en-US" dirty="0"/>
          </a:p>
        </p:txBody>
      </p:sp>
    </p:spTree>
    <p:extLst>
      <p:ext uri="{BB962C8B-B14F-4D97-AF65-F5344CB8AC3E}">
        <p14:creationId xmlns:p14="http://schemas.microsoft.com/office/powerpoint/2010/main" val="4029006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Agreement</a:t>
            </a:r>
            <a:r>
              <a:rPr lang="en-US" baseline="0" dirty="0"/>
              <a:t> for Summary Submission – Discuss in Depth Next Slide</a:t>
            </a:r>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20</a:t>
            </a:fld>
            <a:endParaRPr lang="en-US" dirty="0"/>
          </a:p>
        </p:txBody>
      </p:sp>
    </p:spTree>
    <p:extLst>
      <p:ext uri="{BB962C8B-B14F-4D97-AF65-F5344CB8AC3E}">
        <p14:creationId xmlns:p14="http://schemas.microsoft.com/office/powerpoint/2010/main" val="1156788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would an attorney do this?</a:t>
            </a:r>
          </a:p>
          <a:p>
            <a:pPr marL="171450" indent="-171450">
              <a:buFontTx/>
              <a:buChar char="-"/>
            </a:pPr>
            <a:r>
              <a:rPr lang="en-US" dirty="0"/>
              <a:t>Save some costs that would ultimately</a:t>
            </a:r>
            <a:r>
              <a:rPr lang="en-US" baseline="0" dirty="0"/>
              <a:t> be imposed?</a:t>
            </a:r>
          </a:p>
          <a:p>
            <a:pPr marL="171450" indent="-171450">
              <a:buFontTx/>
              <a:buChar char="-"/>
            </a:pPr>
            <a:r>
              <a:rPr lang="en-US" baseline="0" dirty="0"/>
              <a:t>Avoid the emotional, financial, and time burdens associated with the panel hearing</a:t>
            </a:r>
          </a:p>
          <a:p>
            <a:pPr marL="0" indent="0">
              <a:buFontTx/>
              <a:buNone/>
            </a:pPr>
            <a:endParaRPr lang="en-US" baseline="0" dirty="0"/>
          </a:p>
          <a:p>
            <a:pPr marL="0" indent="0">
              <a:buFontTx/>
              <a:buNone/>
            </a:pPr>
            <a:r>
              <a:rPr lang="en-US" baseline="0" dirty="0"/>
              <a:t>Why wouldn’t an attorney do this?</a:t>
            </a:r>
          </a:p>
          <a:p>
            <a:pPr marL="171450" indent="-171450">
              <a:buFontTx/>
              <a:buChar char="-"/>
            </a:pPr>
            <a:r>
              <a:rPr lang="en-US" baseline="0" dirty="0"/>
              <a:t>You don’t get the full benefit of the Panel Hearing showing sympathy towards any existing mitigating facts</a:t>
            </a:r>
          </a:p>
          <a:p>
            <a:pPr marL="171450" indent="-171450">
              <a:buFontTx/>
              <a:buChar char="-"/>
            </a:pPr>
            <a:r>
              <a:rPr lang="en-US" baseline="0" dirty="0"/>
              <a:t>Don’t accept all of the allegations in the Formal Complaint</a:t>
            </a:r>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21</a:t>
            </a:fld>
            <a:endParaRPr lang="en-US" dirty="0"/>
          </a:p>
        </p:txBody>
      </p:sp>
    </p:spTree>
    <p:extLst>
      <p:ext uri="{BB962C8B-B14F-4D97-AF65-F5344CB8AC3E}">
        <p14:creationId xmlns:p14="http://schemas.microsoft.com/office/powerpoint/2010/main" val="3280481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Evidence</a:t>
            </a:r>
            <a:r>
              <a:rPr lang="en-US" sz="1200" kern="1200" dirty="0">
                <a:solidFill>
                  <a:schemeClr val="tx1"/>
                </a:solidFill>
                <a:latin typeface="+mn-lt"/>
                <a:ea typeface="+mn-ea"/>
                <a:cs typeface="+mn-cs"/>
              </a:rPr>
              <a:t> - Rules of Evidence Apply (Rule 211(d)).</a:t>
            </a:r>
          </a:p>
          <a:p>
            <a:r>
              <a:rPr lang="en-US" sz="1200" b="1" kern="1200" dirty="0">
                <a:solidFill>
                  <a:schemeClr val="tx1"/>
                </a:solidFill>
                <a:latin typeface="+mn-lt"/>
                <a:ea typeface="+mn-ea"/>
                <a:cs typeface="+mn-cs"/>
              </a:rPr>
              <a:t>Arguments</a:t>
            </a:r>
            <a:r>
              <a:rPr lang="en-US" sz="1200" kern="1200" dirty="0">
                <a:solidFill>
                  <a:schemeClr val="tx1"/>
                </a:solidFill>
                <a:latin typeface="+mn-lt"/>
                <a:ea typeface="+mn-ea"/>
                <a:cs typeface="+mn-cs"/>
              </a:rPr>
              <a:t>- “Trial briefs” and proposed findings and conclusions are </a:t>
            </a:r>
            <a:r>
              <a:rPr lang="en-US" sz="1200" b="1" kern="1200" dirty="0">
                <a:solidFill>
                  <a:schemeClr val="tx1"/>
                </a:solidFill>
                <a:latin typeface="+mn-lt"/>
                <a:ea typeface="+mn-ea"/>
                <a:cs typeface="+mn-cs"/>
              </a:rPr>
              <a:t>not allowed </a:t>
            </a:r>
            <a:r>
              <a:rPr lang="en-US" sz="1200" kern="1200" dirty="0">
                <a:solidFill>
                  <a:schemeClr val="tx1"/>
                </a:solidFill>
                <a:latin typeface="+mn-lt"/>
                <a:ea typeface="+mn-ea"/>
                <a:cs typeface="+mn-cs"/>
              </a:rPr>
              <a:t>unless specifically requested by the panel.</a:t>
            </a:r>
          </a:p>
          <a:p>
            <a:endParaRPr lang="en-US" sz="1200" kern="1200" dirty="0">
              <a:solidFill>
                <a:schemeClr val="tx1"/>
              </a:solidFill>
              <a:latin typeface="+mn-lt"/>
              <a:ea typeface="+mn-ea"/>
              <a:cs typeface="+mn-cs"/>
            </a:endParaRPr>
          </a:p>
          <a:p>
            <a:pPr defTabSz="931774">
              <a:defRPr/>
            </a:pPr>
            <a:r>
              <a:rPr lang="en-US" sz="1200" b="1" kern="1200" dirty="0">
                <a:solidFill>
                  <a:schemeClr val="tx1"/>
                </a:solidFill>
                <a:latin typeface="+mn-lt"/>
                <a:ea typeface="+mn-ea"/>
                <a:cs typeface="+mn-cs"/>
              </a:rPr>
              <a:t>Burden of proof:  clear and convincing evidence</a:t>
            </a:r>
            <a:r>
              <a:rPr lang="en-US" sz="1200" kern="1200" dirty="0">
                <a:solidFill>
                  <a:schemeClr val="tx1"/>
                </a:solidFill>
                <a:latin typeface="+mn-lt"/>
                <a:ea typeface="+mn-ea"/>
                <a:cs typeface="+mn-cs"/>
              </a:rPr>
              <a:t>. “Evidence that causes the factfinder to believe that “the truth of the facts asserted is highly probably.”  </a:t>
            </a:r>
            <a:r>
              <a:rPr lang="en-US" sz="1200" i="1" kern="1200" dirty="0">
                <a:solidFill>
                  <a:schemeClr val="tx1"/>
                </a:solidFill>
                <a:latin typeface="+mn-lt"/>
                <a:ea typeface="+mn-ea"/>
                <a:cs typeface="+mn-cs"/>
              </a:rPr>
              <a:t>In re Lober</a:t>
            </a:r>
            <a:r>
              <a:rPr lang="en-US" sz="1200" kern="1200" dirty="0">
                <a:solidFill>
                  <a:schemeClr val="tx1"/>
                </a:solidFill>
                <a:latin typeface="+mn-lt"/>
                <a:ea typeface="+mn-ea"/>
                <a:cs typeface="+mn-cs"/>
              </a:rPr>
              <a:t>, 288 Kan. 498, 505 (2009).  </a:t>
            </a:r>
          </a:p>
          <a:p>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Recommendations</a:t>
            </a:r>
            <a:r>
              <a:rPr lang="en-US" sz="1200" kern="1200" dirty="0">
                <a:solidFill>
                  <a:schemeClr val="tx1"/>
                </a:solidFill>
                <a:latin typeface="+mn-lt"/>
                <a:ea typeface="+mn-ea"/>
                <a:cs typeface="+mn-cs"/>
              </a:rPr>
              <a:t> – The Panel takes matter under advisement and deliberate immediately following conclusion of hearing but it must prepare a report setting out findings of fact, conclusions of law, recommendations, mitigating and aggravating factors considered.</a:t>
            </a:r>
          </a:p>
          <a:p>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23</a:t>
            </a:fld>
            <a:endParaRPr lang="en-US" dirty="0"/>
          </a:p>
        </p:txBody>
      </p:sp>
    </p:spTree>
    <p:extLst>
      <p:ext uri="{BB962C8B-B14F-4D97-AF65-F5344CB8AC3E}">
        <p14:creationId xmlns:p14="http://schemas.microsoft.com/office/powerpoint/2010/main" val="141186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*Surrender – shall be treated as a disbarment;</a:t>
            </a:r>
            <a:r>
              <a:rPr lang="en-US" baseline="0" dirty="0"/>
              <a:t> In re Sparks, 242 Kan. 11 (1987)</a:t>
            </a:r>
            <a:endParaRPr lang="en-US" dirty="0"/>
          </a:p>
          <a:p>
            <a:endParaRPr lang="en-US" dirty="0"/>
          </a:p>
          <a:p>
            <a:r>
              <a:rPr lang="en-US" dirty="0"/>
              <a:t>**NOTE NO FINE AUTHORITY**</a:t>
            </a:r>
            <a:r>
              <a:rPr lang="en-US" baseline="0" dirty="0"/>
              <a:t>  Administrative Agencies usually will have authority to fine a licensed professional for minor infractions, but it is not a tool in the Disciplinary Administrator’s tool box.  </a:t>
            </a:r>
          </a:p>
          <a:p>
            <a:endParaRPr lang="en-US" baseline="0" dirty="0"/>
          </a:p>
          <a:p>
            <a:pPr defTabSz="975661">
              <a:defRPr/>
            </a:pPr>
            <a:r>
              <a:rPr lang="en-US" dirty="0"/>
              <a:t>American Bar Association Standards for Imposing Attorney Discipline</a:t>
            </a:r>
            <a:r>
              <a:rPr lang="en-US" baseline="0" dirty="0"/>
              <a:t> -  Given great weight</a:t>
            </a:r>
          </a:p>
          <a:p>
            <a:pPr defTabSz="975661">
              <a:defRPr/>
            </a:pPr>
            <a:r>
              <a:rPr lang="en-US" baseline="0" dirty="0"/>
              <a:t>-aggravating factors</a:t>
            </a:r>
          </a:p>
          <a:p>
            <a:pPr defTabSz="975661">
              <a:defRPr/>
            </a:pPr>
            <a:r>
              <a:rPr lang="en-US" baseline="0" dirty="0"/>
              <a:t>- Mitigating factors</a:t>
            </a:r>
          </a:p>
          <a:p>
            <a:endParaRPr lang="en-US" dirty="0"/>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24</a:t>
            </a:fld>
            <a:endParaRPr lang="en-US" dirty="0"/>
          </a:p>
        </p:txBody>
      </p:sp>
    </p:spTree>
    <p:extLst>
      <p:ext uri="{BB962C8B-B14F-4D97-AF65-F5344CB8AC3E}">
        <p14:creationId xmlns:p14="http://schemas.microsoft.com/office/powerpoint/2010/main" val="2434015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Oral arguments</a:t>
            </a:r>
          </a:p>
          <a:p>
            <a:pPr marL="182937" indent="-182937">
              <a:buFontTx/>
              <a:buChar char="-"/>
            </a:pPr>
            <a:r>
              <a:rPr lang="en-US" dirty="0"/>
              <a:t>Respondent is REQUIRED to appear</a:t>
            </a:r>
          </a:p>
          <a:p>
            <a:pPr marL="670766" lvl="1" indent="-182937">
              <a:buFontTx/>
              <a:buChar char="-"/>
            </a:pPr>
            <a:r>
              <a:rPr lang="en-US" dirty="0"/>
              <a:t>If</a:t>
            </a:r>
            <a:r>
              <a:rPr lang="en-US" baseline="0" dirty="0"/>
              <a:t> there is a violation other than diversion or informal admonishment there is no way to quietly settle the matter. </a:t>
            </a:r>
            <a:endParaRPr lang="en-US" dirty="0"/>
          </a:p>
          <a:p>
            <a:pPr marL="182937" indent="-182937">
              <a:buFontTx/>
              <a:buChar char="-"/>
            </a:pPr>
            <a:r>
              <a:rPr lang="en-US" dirty="0"/>
              <a:t>Video recorded and archived</a:t>
            </a:r>
          </a:p>
          <a:p>
            <a:endParaRPr lang="en-US" dirty="0"/>
          </a:p>
          <a:p>
            <a:r>
              <a:rPr lang="en-US" dirty="0"/>
              <a:t>Weight</a:t>
            </a:r>
            <a:r>
              <a:rPr lang="en-US" baseline="0" dirty="0"/>
              <a:t> of the Hearing Panel Report</a:t>
            </a:r>
          </a:p>
          <a:p>
            <a:r>
              <a:rPr lang="en-US" baseline="0" dirty="0"/>
              <a:t>-Advisory only, BUT gives same dignity as a special verdict by a jury or findings of a trial court</a:t>
            </a:r>
          </a:p>
          <a:p>
            <a:pPr marL="487830" lvl="1"/>
            <a:endParaRPr lang="en-US" dirty="0"/>
          </a:p>
          <a:p>
            <a:r>
              <a:rPr lang="en-US" dirty="0"/>
              <a:t>Published decisions – importance of keeping</a:t>
            </a:r>
            <a:r>
              <a:rPr lang="en-US" baseline="0" dirty="0"/>
              <a:t> abreast of the decisions</a:t>
            </a:r>
            <a:endParaRPr lang="en-US" dirty="0"/>
          </a:p>
          <a:p>
            <a:pPr lvl="1"/>
            <a:r>
              <a:rPr lang="en-US" dirty="0"/>
              <a:t>Kansas Bar Association summaries opinions in weekly newsletter</a:t>
            </a:r>
          </a:p>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25</a:t>
            </a:fld>
            <a:endParaRPr lang="en-US" dirty="0"/>
          </a:p>
        </p:txBody>
      </p:sp>
    </p:spTree>
    <p:extLst>
      <p:ext uri="{BB962C8B-B14F-4D97-AF65-F5344CB8AC3E}">
        <p14:creationId xmlns:p14="http://schemas.microsoft.com/office/powerpoint/2010/main" val="1231109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26</a:t>
            </a:fld>
            <a:endParaRPr lang="en-US" dirty="0"/>
          </a:p>
        </p:txBody>
      </p:sp>
    </p:spTree>
    <p:extLst>
      <p:ext uri="{BB962C8B-B14F-4D97-AF65-F5344CB8AC3E}">
        <p14:creationId xmlns:p14="http://schemas.microsoft.com/office/powerpoint/2010/main" val="2211246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2D1E58-4A95-427D-B534-37FA042BE8FA}" type="slidenum">
              <a:rPr lang="en-US" smtClean="0"/>
              <a:t>27</a:t>
            </a:fld>
            <a:endParaRPr lang="en-US" dirty="0"/>
          </a:p>
        </p:txBody>
      </p:sp>
    </p:spTree>
    <p:extLst>
      <p:ext uri="{BB962C8B-B14F-4D97-AF65-F5344CB8AC3E}">
        <p14:creationId xmlns:p14="http://schemas.microsoft.com/office/powerpoint/2010/main" val="2057641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A32781-00B5-4570-8FE8-5F191195C675}"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97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2032647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A32781-00B5-4570-8FE8-5F191195C675}"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6068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6"/>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8"/>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1418961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6"/>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2205325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136597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259815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6459788"/>
            <a:ext cx="1963883" cy="365125"/>
          </a:xfrm>
        </p:spPr>
        <p:txBody>
          <a:bodyPr/>
          <a:lstStyle>
            <a:lvl1pPr algn="l">
              <a:defRPr/>
            </a:lvl1pPr>
          </a:lstStyle>
          <a:p>
            <a:fld id="{B0485E97-708E-4C71-868F-AD817849FC3B}" type="datetimeFigureOut">
              <a:rPr lang="en-US" smtClean="0"/>
              <a:t>6/22/2022</a:t>
            </a:fld>
            <a:endParaRPr lang="en-US" dirty="0"/>
          </a:p>
        </p:txBody>
      </p:sp>
      <p:sp>
        <p:nvSpPr>
          <p:cNvPr id="6" name="Footer Placeholder 5"/>
          <p:cNvSpPr>
            <a:spLocks noGrp="1"/>
          </p:cNvSpPr>
          <p:nvPr>
            <p:ph type="ftr" sz="quarter" idx="11"/>
          </p:nvPr>
        </p:nvSpPr>
        <p:spPr>
          <a:xfrm>
            <a:off x="3600450" y="6459788"/>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4A32781-00B5-4570-8FE8-5F191195C675}" type="slidenum">
              <a:rPr lang="en-US" smtClean="0"/>
              <a:t>‹#›</a:t>
            </a:fld>
            <a:endParaRPr lang="en-US" dirty="0"/>
          </a:p>
        </p:txBody>
      </p:sp>
    </p:spTree>
    <p:extLst>
      <p:ext uri="{BB962C8B-B14F-4D97-AF65-F5344CB8AC3E}">
        <p14:creationId xmlns:p14="http://schemas.microsoft.com/office/powerpoint/2010/main" val="844421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3"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3"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316701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105562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81"/>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485E97-708E-4C71-868F-AD817849FC3B}" type="datetimeFigureOut">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A32781-00B5-4570-8FE8-5F191195C675}" type="slidenum">
              <a:rPr lang="en-US" smtClean="0"/>
              <a:t>‹#›</a:t>
            </a:fld>
            <a:endParaRPr lang="en-US" dirty="0"/>
          </a:p>
        </p:txBody>
      </p:sp>
    </p:spTree>
    <p:extLst>
      <p:ext uri="{BB962C8B-B14F-4D97-AF65-F5344CB8AC3E}">
        <p14:creationId xmlns:p14="http://schemas.microsoft.com/office/powerpoint/2010/main" val="1072753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7"/>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6"/>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6459788"/>
            <a:ext cx="1854203" cy="365125"/>
          </a:xfrm>
          <a:prstGeom prst="rect">
            <a:avLst/>
          </a:prstGeom>
        </p:spPr>
        <p:txBody>
          <a:bodyPr vert="horz" lIns="91440" tIns="45720" rIns="91440" bIns="45720" rtlCol="0" anchor="ctr"/>
          <a:lstStyle>
            <a:lvl1pPr algn="l">
              <a:defRPr sz="675">
                <a:solidFill>
                  <a:srgbClr val="FFFFFF"/>
                </a:solidFill>
              </a:defRPr>
            </a:lvl1pPr>
          </a:lstStyle>
          <a:p>
            <a:fld id="{B0485E97-708E-4C71-868F-AD817849FC3B}" type="datetimeFigureOut">
              <a:rPr lang="en-US" smtClean="0"/>
              <a:t>6/22/2022</a:t>
            </a:fld>
            <a:endParaRPr lang="en-US" dirty="0"/>
          </a:p>
        </p:txBody>
      </p:sp>
      <p:sp>
        <p:nvSpPr>
          <p:cNvPr id="5" name="Footer Placeholder 4"/>
          <p:cNvSpPr>
            <a:spLocks noGrp="1"/>
          </p:cNvSpPr>
          <p:nvPr>
            <p:ph type="ftr" sz="quarter" idx="3"/>
          </p:nvPr>
        </p:nvSpPr>
        <p:spPr>
          <a:xfrm>
            <a:off x="2764640" y="6459788"/>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5" y="6459788"/>
            <a:ext cx="984019" cy="365125"/>
          </a:xfrm>
          <a:prstGeom prst="rect">
            <a:avLst/>
          </a:prstGeom>
        </p:spPr>
        <p:txBody>
          <a:bodyPr vert="horz" lIns="91440" tIns="45720" rIns="91440" bIns="45720" rtlCol="0" anchor="ctr"/>
          <a:lstStyle>
            <a:lvl1pPr algn="r">
              <a:defRPr sz="788">
                <a:solidFill>
                  <a:srgbClr val="FFFFFF"/>
                </a:solidFill>
              </a:defRPr>
            </a:lvl1pPr>
          </a:lstStyle>
          <a:p>
            <a:fld id="{C4A32781-00B5-4570-8FE8-5F191195C675}"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78477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sz="4000" dirty="0"/>
              <a:t>THE LAWYER DISCIPLINE PROCESS</a:t>
            </a:r>
            <a:br>
              <a:rPr lang="en-US" sz="4000" dirty="0"/>
            </a:br>
            <a:br>
              <a:rPr lang="en-US" sz="4000" dirty="0"/>
            </a:br>
            <a:endParaRPr lang="en-US" sz="4000" dirty="0"/>
          </a:p>
        </p:txBody>
      </p:sp>
      <p:sp>
        <p:nvSpPr>
          <p:cNvPr id="5" name="Subtitle 4"/>
          <p:cNvSpPr>
            <a:spLocks noGrp="1"/>
          </p:cNvSpPr>
          <p:nvPr>
            <p:ph type="subTitle" idx="1"/>
          </p:nvPr>
        </p:nvSpPr>
        <p:spPr>
          <a:xfrm>
            <a:off x="825038" y="4455620"/>
            <a:ext cx="7543800" cy="1792780"/>
          </a:xfrm>
        </p:spPr>
        <p:txBody>
          <a:bodyPr>
            <a:normAutofit/>
          </a:bodyPr>
          <a:lstStyle/>
          <a:p>
            <a:pPr algn="ctr"/>
            <a:endParaRPr lang="en-US" dirty="0">
              <a:solidFill>
                <a:schemeClr val="tx1"/>
              </a:solidFill>
            </a:endParaRPr>
          </a:p>
          <a:p>
            <a:pPr algn="ctr"/>
            <a:r>
              <a:rPr lang="en-US" dirty="0">
                <a:solidFill>
                  <a:schemeClr val="tx1"/>
                </a:solidFill>
              </a:rPr>
              <a:t>Wyandotte county bar association</a:t>
            </a:r>
          </a:p>
          <a:p>
            <a:pPr algn="ctr"/>
            <a:r>
              <a:rPr lang="en-US" dirty="0">
                <a:solidFill>
                  <a:schemeClr val="tx1"/>
                </a:solidFill>
              </a:rPr>
              <a:t>June 23, 2022</a:t>
            </a:r>
          </a:p>
          <a:p>
            <a:pPr algn="ctr"/>
            <a:r>
              <a:rPr lang="en-US" dirty="0">
                <a:solidFill>
                  <a:schemeClr val="tx1"/>
                </a:solidFill>
              </a:rPr>
              <a:t>James L. Spies</a:t>
            </a:r>
          </a:p>
        </p:txBody>
      </p:sp>
    </p:spTree>
    <p:extLst>
      <p:ext uri="{BB962C8B-B14F-4D97-AF65-F5344CB8AC3E}">
        <p14:creationId xmlns:p14="http://schemas.microsoft.com/office/powerpoint/2010/main" val="2557603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Road Map</a:t>
            </a:r>
            <a:br>
              <a:rPr lang="en-US" dirty="0"/>
            </a:br>
            <a:endParaRPr lang="en-US" dirty="0"/>
          </a:p>
        </p:txBody>
      </p:sp>
      <p:sp>
        <p:nvSpPr>
          <p:cNvPr id="3" name="Content Placeholder 2"/>
          <p:cNvSpPr>
            <a:spLocks noGrp="1"/>
          </p:cNvSpPr>
          <p:nvPr>
            <p:ph idx="1"/>
          </p:nvPr>
        </p:nvSpPr>
        <p:spPr>
          <a:xfrm>
            <a:off x="990600" y="1981200"/>
            <a:ext cx="7376160" cy="3887894"/>
          </a:xfrm>
        </p:spPr>
        <p:txBody>
          <a:bodyPr>
            <a:normAutofit fontScale="92500" lnSpcReduction="10000"/>
          </a:bodyPr>
          <a:lstStyle/>
          <a:p>
            <a:pPr marL="0" indent="0">
              <a:buNone/>
            </a:pPr>
            <a:r>
              <a:rPr lang="en-US" sz="3600" dirty="0">
                <a:latin typeface="+mj-lt"/>
              </a:rPr>
              <a:t>Disciplinary Authority </a:t>
            </a:r>
          </a:p>
          <a:p>
            <a:pPr marL="0" indent="0">
              <a:buNone/>
            </a:pPr>
            <a:r>
              <a:rPr lang="en-US" sz="3600" dirty="0">
                <a:latin typeface="+mj-lt"/>
              </a:rPr>
              <a:t>Complaints</a:t>
            </a:r>
          </a:p>
          <a:p>
            <a:pPr marL="0" indent="0">
              <a:buNone/>
            </a:pPr>
            <a:r>
              <a:rPr lang="en-US" sz="3600" dirty="0">
                <a:latin typeface="+mj-lt"/>
              </a:rPr>
              <a:t>Investigations</a:t>
            </a:r>
          </a:p>
          <a:p>
            <a:pPr marL="0" indent="0">
              <a:buNone/>
            </a:pPr>
            <a:r>
              <a:rPr lang="en-US" sz="3600" dirty="0">
                <a:latin typeface="+mj-lt"/>
              </a:rPr>
              <a:t>Diversion</a:t>
            </a:r>
          </a:p>
          <a:p>
            <a:pPr marL="0" indent="0">
              <a:buNone/>
            </a:pPr>
            <a:r>
              <a:rPr lang="en-US" sz="3600" dirty="0">
                <a:latin typeface="+mj-lt"/>
              </a:rPr>
              <a:t>Review Committee</a:t>
            </a:r>
          </a:p>
          <a:p>
            <a:pPr marL="0" indent="0">
              <a:buNone/>
            </a:pPr>
            <a:r>
              <a:rPr lang="en-US" sz="3600" dirty="0">
                <a:latin typeface="+mj-lt"/>
              </a:rPr>
              <a:t>Hearing Panel </a:t>
            </a:r>
          </a:p>
          <a:p>
            <a:pPr marL="0" indent="0">
              <a:buNone/>
            </a:pPr>
            <a:r>
              <a:rPr lang="en-US" sz="3600" dirty="0">
                <a:latin typeface="+mj-lt"/>
              </a:rPr>
              <a:t>Supreme Court</a:t>
            </a:r>
          </a:p>
          <a:p>
            <a:endParaRPr lang="en-US" sz="3600" dirty="0"/>
          </a:p>
        </p:txBody>
      </p:sp>
    </p:spTree>
    <p:extLst>
      <p:ext uri="{BB962C8B-B14F-4D97-AF65-F5344CB8AC3E}">
        <p14:creationId xmlns:p14="http://schemas.microsoft.com/office/powerpoint/2010/main" val="83790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20237"/>
            <a:ext cx="7543800" cy="932594"/>
          </a:xfrm>
        </p:spPr>
        <p:txBody>
          <a:bodyPr>
            <a:normAutofit fontScale="90000"/>
          </a:bodyPr>
          <a:lstStyle/>
          <a:p>
            <a:pPr algn="ctr"/>
            <a:r>
              <a:rPr lang="en-US" sz="4400" dirty="0"/>
              <a:t>Board of Discipline</a:t>
            </a:r>
            <a:br>
              <a:rPr lang="en-US" dirty="0"/>
            </a:br>
            <a:endParaRPr lang="en-US" dirty="0"/>
          </a:p>
        </p:txBody>
      </p:sp>
      <p:sp>
        <p:nvSpPr>
          <p:cNvPr id="7" name="Content Placeholder 5"/>
          <p:cNvSpPr>
            <a:spLocks noGrp="1"/>
          </p:cNvSpPr>
          <p:nvPr>
            <p:ph sz="quarter" idx="4294967295"/>
          </p:nvPr>
        </p:nvSpPr>
        <p:spPr>
          <a:xfrm>
            <a:off x="914400" y="1767632"/>
            <a:ext cx="4040188" cy="3941763"/>
          </a:xfrm>
          <a:prstGeom prst="rect">
            <a:avLst/>
          </a:prstGeom>
        </p:spPr>
        <p:txBody>
          <a:bodyPr>
            <a:noAutofit/>
          </a:bodyPr>
          <a:lstStyle/>
          <a:p>
            <a:pPr marL="0" indent="0">
              <a:buNone/>
            </a:pPr>
            <a:r>
              <a:rPr lang="en-US" sz="2200" dirty="0">
                <a:latin typeface="+mj-lt"/>
              </a:rPr>
              <a:t>John D. Gatz, Chair</a:t>
            </a:r>
          </a:p>
          <a:p>
            <a:pPr marL="0" indent="0">
              <a:buNone/>
            </a:pPr>
            <a:r>
              <a:rPr lang="en-US" sz="2200" dirty="0">
                <a:latin typeface="+mj-lt"/>
              </a:rPr>
              <a:t>Derrick L. Roberson, Vice Chair</a:t>
            </a:r>
          </a:p>
          <a:p>
            <a:pPr marL="0" indent="0">
              <a:buNone/>
            </a:pPr>
            <a:r>
              <a:rPr lang="en-US" sz="2200" dirty="0">
                <a:latin typeface="+mj-lt"/>
              </a:rPr>
              <a:t>Gregory L. Bauer </a:t>
            </a:r>
          </a:p>
          <a:p>
            <a:pPr marL="0" indent="0">
              <a:buNone/>
            </a:pPr>
            <a:r>
              <a:rPr lang="en-US" sz="2200" dirty="0">
                <a:latin typeface="+mj-lt"/>
              </a:rPr>
              <a:t>Stephen W. Cavanaugh</a:t>
            </a:r>
          </a:p>
          <a:p>
            <a:pPr marL="0" indent="0">
              <a:buNone/>
            </a:pPr>
            <a:r>
              <a:rPr lang="en-US" sz="2200" dirty="0">
                <a:latin typeface="+mj-lt"/>
              </a:rPr>
              <a:t>Jeffrey A. Chubb</a:t>
            </a:r>
          </a:p>
          <a:p>
            <a:pPr marL="0" indent="0">
              <a:buNone/>
            </a:pPr>
            <a:r>
              <a:rPr lang="en-US" sz="2200" dirty="0">
                <a:latin typeface="+mj-lt"/>
              </a:rPr>
              <a:t>Shaye L. Downing</a:t>
            </a:r>
          </a:p>
          <a:p>
            <a:pPr marL="0" indent="0">
              <a:buNone/>
            </a:pPr>
            <a:r>
              <a:rPr lang="en-US" sz="2200" dirty="0">
                <a:latin typeface="+mj-lt"/>
              </a:rPr>
              <a:t>John M. Duma</a:t>
            </a:r>
          </a:p>
          <a:p>
            <a:pPr marL="0" indent="0">
              <a:buNone/>
            </a:pPr>
            <a:r>
              <a:rPr lang="en-US" sz="2200" dirty="0">
                <a:latin typeface="+mj-lt"/>
              </a:rPr>
              <a:t>Rebecca Faurot</a:t>
            </a:r>
          </a:p>
          <a:p>
            <a:pPr marL="0" indent="0">
              <a:buNone/>
            </a:pPr>
            <a:r>
              <a:rPr lang="en-US" sz="2200" dirty="0">
                <a:latin typeface="+mj-lt"/>
              </a:rPr>
              <a:t>Thomas Hammond, II</a:t>
            </a:r>
          </a:p>
          <a:p>
            <a:pPr marL="0" indent="0">
              <a:buNone/>
            </a:pPr>
            <a:r>
              <a:rPr lang="en-US" sz="2200" dirty="0">
                <a:latin typeface="+mj-lt"/>
              </a:rPr>
              <a:t>Glen I. Kerbs</a:t>
            </a:r>
          </a:p>
        </p:txBody>
      </p:sp>
      <p:sp>
        <p:nvSpPr>
          <p:cNvPr id="8" name="Content Placeholder 8"/>
          <p:cNvSpPr>
            <a:spLocks noGrp="1"/>
          </p:cNvSpPr>
          <p:nvPr>
            <p:ph sz="quarter" idx="4294967295"/>
          </p:nvPr>
        </p:nvSpPr>
        <p:spPr>
          <a:xfrm>
            <a:off x="5102225" y="1767632"/>
            <a:ext cx="4041775" cy="4462097"/>
          </a:xfrm>
          <a:prstGeom prst="rect">
            <a:avLst/>
          </a:prstGeom>
        </p:spPr>
        <p:txBody>
          <a:bodyPr>
            <a:normAutofit/>
          </a:bodyPr>
          <a:lstStyle/>
          <a:p>
            <a:pPr marL="0" indent="0">
              <a:buNone/>
            </a:pPr>
            <a:r>
              <a:rPr lang="en-US" sz="2200" dirty="0">
                <a:latin typeface="+mj-lt"/>
              </a:rPr>
              <a:t>John E. Larson </a:t>
            </a:r>
          </a:p>
          <a:p>
            <a:pPr marL="0" indent="0">
              <a:buNone/>
            </a:pPr>
            <a:r>
              <a:rPr lang="en-US" sz="2200" dirty="0">
                <a:latin typeface="+mj-lt"/>
              </a:rPr>
              <a:t>Terry L. Mann</a:t>
            </a:r>
          </a:p>
          <a:p>
            <a:pPr marL="0" indent="0">
              <a:buNone/>
            </a:pPr>
            <a:r>
              <a:rPr lang="en-US" sz="2200" dirty="0">
                <a:latin typeface="+mj-lt"/>
              </a:rPr>
              <a:t>Kathryn J. Marsh</a:t>
            </a:r>
          </a:p>
          <a:p>
            <a:pPr marL="0" indent="0">
              <a:buNone/>
            </a:pPr>
            <a:r>
              <a:rPr lang="en-US" sz="2200" dirty="0">
                <a:latin typeface="+mj-lt"/>
              </a:rPr>
              <a:t>Mira Mdivani</a:t>
            </a:r>
          </a:p>
          <a:p>
            <a:pPr marL="0" indent="0">
              <a:buNone/>
            </a:pPr>
            <a:r>
              <a:rPr lang="en-US" sz="2200" dirty="0">
                <a:latin typeface="+mj-lt"/>
              </a:rPr>
              <a:t>Stacy L. Ortega</a:t>
            </a:r>
          </a:p>
          <a:p>
            <a:pPr marL="0" indent="0">
              <a:buNone/>
            </a:pPr>
            <a:r>
              <a:rPr lang="en-US" sz="2200" dirty="0">
                <a:latin typeface="+mj-lt"/>
              </a:rPr>
              <a:t>James P. Rankin</a:t>
            </a:r>
          </a:p>
          <a:p>
            <a:pPr marL="0" indent="0">
              <a:buNone/>
            </a:pPr>
            <a:r>
              <a:rPr lang="en-US" sz="2200" dirty="0">
                <a:latin typeface="+mj-lt"/>
              </a:rPr>
              <a:t>Lee M. Smithyman</a:t>
            </a:r>
          </a:p>
          <a:p>
            <a:pPr marL="0" indent="0">
              <a:buNone/>
            </a:pPr>
            <a:r>
              <a:rPr lang="en-US" sz="2200" dirty="0">
                <a:latin typeface="+mj-lt"/>
              </a:rPr>
              <a:t>Kala Spigarelli</a:t>
            </a:r>
          </a:p>
          <a:p>
            <a:pPr marL="0" indent="0">
              <a:buNone/>
            </a:pPr>
            <a:r>
              <a:rPr lang="en-US" sz="2200" dirty="0">
                <a:latin typeface="+mj-lt"/>
              </a:rPr>
              <a:t>Gaye Tibbets</a:t>
            </a:r>
          </a:p>
          <a:p>
            <a:pPr marL="0" indent="0">
              <a:buNone/>
            </a:pPr>
            <a:r>
              <a:rPr lang="en-US" sz="2200" dirty="0">
                <a:latin typeface="+mj-lt"/>
              </a:rPr>
              <a:t>Darcy D. Williamson</a:t>
            </a:r>
          </a:p>
        </p:txBody>
      </p:sp>
    </p:spTree>
    <p:extLst>
      <p:ext uri="{BB962C8B-B14F-4D97-AF65-F5344CB8AC3E}">
        <p14:creationId xmlns:p14="http://schemas.microsoft.com/office/powerpoint/2010/main" val="391610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Office of the Disciplinary Administrator</a:t>
            </a:r>
            <a:br>
              <a:rPr lang="en-US" dirty="0"/>
            </a:b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4474" y="2342797"/>
            <a:ext cx="3124200" cy="3905250"/>
          </a:xfrm>
          <a:prstGeom prst="rect">
            <a:avLst/>
          </a:prstGeom>
        </p:spPr>
      </p:pic>
      <p:sp>
        <p:nvSpPr>
          <p:cNvPr id="7" name="TextBox 6"/>
          <p:cNvSpPr txBox="1"/>
          <p:nvPr/>
        </p:nvSpPr>
        <p:spPr>
          <a:xfrm>
            <a:off x="3457041" y="1696466"/>
            <a:ext cx="2439066" cy="646331"/>
          </a:xfrm>
          <a:prstGeom prst="rect">
            <a:avLst/>
          </a:prstGeom>
          <a:noFill/>
        </p:spPr>
        <p:txBody>
          <a:bodyPr wrap="none" rtlCol="0">
            <a:spAutoFit/>
          </a:bodyPr>
          <a:lstStyle/>
          <a:p>
            <a:r>
              <a:rPr lang="en-US" sz="3600" dirty="0">
                <a:latin typeface="+mj-lt"/>
              </a:rPr>
              <a:t>Gayle Larkin</a:t>
            </a:r>
          </a:p>
        </p:txBody>
      </p:sp>
    </p:spTree>
    <p:extLst>
      <p:ext uri="{BB962C8B-B14F-4D97-AF65-F5344CB8AC3E}">
        <p14:creationId xmlns:p14="http://schemas.microsoft.com/office/powerpoint/2010/main" val="2652765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Disciplinary Authority </a:t>
            </a:r>
            <a:br>
              <a:rPr lang="en-US" dirty="0"/>
            </a:br>
            <a:endParaRPr lang="en-US" dirty="0"/>
          </a:p>
        </p:txBody>
      </p:sp>
      <p:sp>
        <p:nvSpPr>
          <p:cNvPr id="3" name="Content Placeholder 2"/>
          <p:cNvSpPr>
            <a:spLocks noGrp="1"/>
          </p:cNvSpPr>
          <p:nvPr>
            <p:ph idx="1"/>
          </p:nvPr>
        </p:nvSpPr>
        <p:spPr>
          <a:xfrm>
            <a:off x="822959" y="1981200"/>
            <a:ext cx="7543801" cy="3887894"/>
          </a:xfrm>
        </p:spPr>
        <p:txBody>
          <a:bodyPr>
            <a:normAutofit lnSpcReduction="10000"/>
          </a:bodyPr>
          <a:lstStyle/>
          <a:p>
            <a:pPr marL="0" indent="0">
              <a:spcBef>
                <a:spcPts val="0"/>
              </a:spcBef>
              <a:buClrTx/>
              <a:buSzTx/>
              <a:buNone/>
              <a:defRPr/>
            </a:pPr>
            <a:r>
              <a:rPr lang="en-US" sz="2800" dirty="0">
                <a:latin typeface="+mj-lt"/>
              </a:rPr>
              <a:t>To investigate allegations of </a:t>
            </a:r>
            <a:r>
              <a:rPr lang="en-US" sz="2800" i="1" dirty="0">
                <a:solidFill>
                  <a:srgbClr val="FF0000"/>
                </a:solidFill>
                <a:latin typeface="+mj-lt"/>
              </a:rPr>
              <a:t>lawyer</a:t>
            </a:r>
            <a:r>
              <a:rPr lang="en-US" sz="2800" dirty="0">
                <a:latin typeface="+mj-lt"/>
              </a:rPr>
              <a:t> </a:t>
            </a:r>
            <a:r>
              <a:rPr lang="en-US" sz="2800" i="1" dirty="0">
                <a:solidFill>
                  <a:srgbClr val="FF0000"/>
                </a:solidFill>
                <a:latin typeface="+mj-lt"/>
              </a:rPr>
              <a:t>misconduct</a:t>
            </a:r>
            <a:r>
              <a:rPr lang="en-US" sz="2800" dirty="0">
                <a:latin typeface="+mj-lt"/>
              </a:rPr>
              <a:t> and make recommendations to the Supreme Court for discipline when warranted. </a:t>
            </a:r>
          </a:p>
          <a:p>
            <a:pPr marL="0" indent="0">
              <a:spcBef>
                <a:spcPts val="0"/>
              </a:spcBef>
              <a:buClrTx/>
              <a:buSzTx/>
              <a:buNone/>
              <a:defRPr/>
            </a:pPr>
            <a:endParaRPr lang="en-US" sz="2800" dirty="0">
              <a:latin typeface="+mj-lt"/>
            </a:endParaRPr>
          </a:p>
          <a:p>
            <a:pPr lvl="1">
              <a:buFont typeface="Arial" panose="020B0604020202020204" pitchFamily="34" charset="0"/>
              <a:buChar char="•"/>
            </a:pPr>
            <a:r>
              <a:rPr lang="en-US" sz="2400" dirty="0">
                <a:latin typeface="+mj-lt"/>
              </a:rPr>
              <a:t>Rule 201 Definitions “Misconduct” – an act or omission that violates the KRPCs, Rules Relating to Discipline of Attorneys, or the attorney’s oath of office. </a:t>
            </a:r>
          </a:p>
          <a:p>
            <a:pPr lvl="1">
              <a:buFont typeface="Arial" panose="020B0604020202020204" pitchFamily="34" charset="0"/>
              <a:buChar char="•"/>
            </a:pPr>
            <a:endParaRPr lang="en-US" sz="2400" dirty="0">
              <a:latin typeface="+mj-lt"/>
            </a:endParaRPr>
          </a:p>
          <a:p>
            <a:pPr lvl="1">
              <a:buFont typeface="Arial" panose="020B0604020202020204" pitchFamily="34" charset="0"/>
              <a:buChar char="•"/>
            </a:pPr>
            <a:r>
              <a:rPr lang="en-US" sz="2400" dirty="0">
                <a:latin typeface="+mj-lt"/>
              </a:rPr>
              <a:t>The office does NOT settle fee disputes</a:t>
            </a:r>
          </a:p>
          <a:p>
            <a:pPr lvl="1">
              <a:buFont typeface="Arial" panose="020B0604020202020204" pitchFamily="34" charset="0"/>
              <a:buChar char="•"/>
            </a:pPr>
            <a:endParaRPr lang="en-US" sz="2400" dirty="0">
              <a:latin typeface="+mj-lt"/>
            </a:endParaRPr>
          </a:p>
          <a:p>
            <a:pPr lvl="1">
              <a:buFont typeface="Arial" panose="020B0604020202020204" pitchFamily="34" charset="0"/>
              <a:buChar char="•"/>
            </a:pPr>
            <a:r>
              <a:rPr lang="en-US" sz="2400" dirty="0">
                <a:latin typeface="+mj-lt"/>
              </a:rPr>
              <a:t>The office does NOT recover funds for client</a:t>
            </a:r>
          </a:p>
        </p:txBody>
      </p:sp>
    </p:spTree>
    <p:extLst>
      <p:ext uri="{BB962C8B-B14F-4D97-AF65-F5344CB8AC3E}">
        <p14:creationId xmlns:p14="http://schemas.microsoft.com/office/powerpoint/2010/main" val="2162290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Self Reporting</a:t>
            </a:r>
          </a:p>
        </p:txBody>
      </p:sp>
      <p:sp>
        <p:nvSpPr>
          <p:cNvPr id="3" name="Content Placeholder 2"/>
          <p:cNvSpPr>
            <a:spLocks noGrp="1"/>
          </p:cNvSpPr>
          <p:nvPr>
            <p:ph idx="1"/>
          </p:nvPr>
        </p:nvSpPr>
        <p:spPr/>
        <p:txBody>
          <a:bodyPr/>
          <a:lstStyle/>
          <a:p>
            <a:pPr marL="434340" lvl="1" indent="-342900">
              <a:buFont typeface="Arial" panose="020B0604020202020204" pitchFamily="34" charset="0"/>
              <a:buChar char="•"/>
            </a:pPr>
            <a:r>
              <a:rPr lang="en-US" sz="2000" dirty="0">
                <a:latin typeface="+mj-lt"/>
              </a:rPr>
              <a:t>Rule 209(b): </a:t>
            </a:r>
            <a:r>
              <a:rPr lang="en-US" sz="2000" dirty="0">
                <a:solidFill>
                  <a:srgbClr val="FF0000"/>
                </a:solidFill>
                <a:latin typeface="+mj-lt"/>
              </a:rPr>
              <a:t>30 days  </a:t>
            </a:r>
            <a:r>
              <a:rPr lang="en-US" sz="2000" dirty="0">
                <a:latin typeface="+mj-lt"/>
              </a:rPr>
              <a:t>= Report lapse / cancellation / termination of insurance </a:t>
            </a:r>
          </a:p>
          <a:p>
            <a:pPr marL="434340" lvl="1" indent="-342900">
              <a:buFont typeface="Arial" panose="020B0604020202020204" pitchFamily="34" charset="0"/>
              <a:buChar char="•"/>
            </a:pPr>
            <a:endParaRPr lang="en-US" sz="2000" dirty="0">
              <a:latin typeface="+mj-lt"/>
            </a:endParaRPr>
          </a:p>
          <a:p>
            <a:pPr marL="434340" lvl="1" indent="-342900">
              <a:buFont typeface="Arial" panose="020B0604020202020204" pitchFamily="34" charset="0"/>
              <a:buChar char="•"/>
            </a:pPr>
            <a:r>
              <a:rPr lang="en-US" sz="2000" dirty="0">
                <a:latin typeface="+mj-lt"/>
              </a:rPr>
              <a:t>Rule 219(c): Report criminal charge or indictment to disciplinary administrator no later than </a:t>
            </a:r>
            <a:r>
              <a:rPr lang="en-US" sz="2000" dirty="0">
                <a:solidFill>
                  <a:srgbClr val="FF0000"/>
                </a:solidFill>
                <a:latin typeface="+mj-lt"/>
              </a:rPr>
              <a:t>14 days </a:t>
            </a:r>
            <a:r>
              <a:rPr lang="en-US" sz="2000" dirty="0">
                <a:latin typeface="+mj-lt"/>
              </a:rPr>
              <a:t>after charge filed.</a:t>
            </a:r>
          </a:p>
          <a:p>
            <a:pPr marL="434340" lvl="1" indent="-342900">
              <a:buFont typeface="Arial" panose="020B0604020202020204" pitchFamily="34" charset="0"/>
              <a:buChar char="•"/>
            </a:pPr>
            <a:endParaRPr lang="en-US" sz="2000" dirty="0">
              <a:latin typeface="+mj-lt"/>
            </a:endParaRPr>
          </a:p>
          <a:p>
            <a:pPr marL="434340" lvl="1" indent="-342900">
              <a:buFont typeface="Arial" panose="020B0604020202020204" pitchFamily="34" charset="0"/>
              <a:buChar char="•"/>
            </a:pPr>
            <a:r>
              <a:rPr lang="en-US" sz="2000" dirty="0">
                <a:latin typeface="+mj-lt"/>
              </a:rPr>
              <a:t>Rule 219(d) &amp; 219(e): </a:t>
            </a:r>
            <a:r>
              <a:rPr lang="en-US" sz="2000" dirty="0">
                <a:solidFill>
                  <a:srgbClr val="FF0000"/>
                </a:solidFill>
                <a:latin typeface="+mj-lt"/>
              </a:rPr>
              <a:t>14 days </a:t>
            </a:r>
            <a:r>
              <a:rPr lang="en-US" sz="2000" dirty="0">
                <a:latin typeface="+mj-lt"/>
              </a:rPr>
              <a:t>= Attorney and clerk of court report criminal conviction </a:t>
            </a:r>
          </a:p>
          <a:p>
            <a:pPr marL="91440" lvl="1" indent="0">
              <a:buNone/>
            </a:pPr>
            <a:endParaRPr lang="en-US" sz="2000" dirty="0">
              <a:latin typeface="+mj-lt"/>
            </a:endParaRPr>
          </a:p>
          <a:p>
            <a:pPr marL="434340" lvl="1" indent="-342900">
              <a:buFont typeface="Arial" panose="020B0604020202020204" pitchFamily="34" charset="0"/>
              <a:buChar char="•"/>
            </a:pPr>
            <a:r>
              <a:rPr lang="en-US" sz="2000" dirty="0">
                <a:latin typeface="+mj-lt"/>
              </a:rPr>
              <a:t>Rule 221: </a:t>
            </a:r>
            <a:r>
              <a:rPr lang="en-US" sz="2000" dirty="0">
                <a:solidFill>
                  <a:srgbClr val="FF0000"/>
                </a:solidFill>
                <a:latin typeface="+mj-lt"/>
              </a:rPr>
              <a:t>14 days </a:t>
            </a:r>
            <a:r>
              <a:rPr lang="en-US" sz="2000" dirty="0">
                <a:solidFill>
                  <a:schemeClr val="tx1"/>
                </a:solidFill>
                <a:latin typeface="+mj-lt"/>
              </a:rPr>
              <a:t>notify the disciplinary administrator </a:t>
            </a:r>
            <a:r>
              <a:rPr lang="en-US" sz="2000" u="sng" dirty="0">
                <a:solidFill>
                  <a:schemeClr val="tx1"/>
                </a:solidFill>
                <a:latin typeface="+mj-lt"/>
              </a:rPr>
              <a:t>in writing</a:t>
            </a:r>
            <a:r>
              <a:rPr lang="en-US" sz="2000" u="sng" dirty="0">
                <a:solidFill>
                  <a:srgbClr val="FF0000"/>
                </a:solidFill>
                <a:latin typeface="+mj-lt"/>
              </a:rPr>
              <a:t> </a:t>
            </a:r>
            <a:r>
              <a:rPr lang="en-US" sz="2000" dirty="0">
                <a:solidFill>
                  <a:schemeClr val="tx1"/>
                </a:solidFill>
                <a:latin typeface="+mj-lt"/>
              </a:rPr>
              <a:t>after another jurisdiction disciplines an attorney or refers an attorney to the attorney diversion program or comparable program</a:t>
            </a:r>
            <a:endParaRPr lang="en-US" sz="2000" dirty="0">
              <a:latin typeface="+mj-lt"/>
            </a:endParaRPr>
          </a:p>
        </p:txBody>
      </p:sp>
    </p:spTree>
    <p:extLst>
      <p:ext uri="{BB962C8B-B14F-4D97-AF65-F5344CB8AC3E}">
        <p14:creationId xmlns:p14="http://schemas.microsoft.com/office/powerpoint/2010/main" val="587961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94728"/>
            <a:ext cx="7543800" cy="1719707"/>
          </a:xfrm>
        </p:spPr>
        <p:txBody>
          <a:bodyPr>
            <a:normAutofit fontScale="90000"/>
          </a:bodyPr>
          <a:lstStyle/>
          <a:p>
            <a:pPr algn="ctr"/>
            <a:br>
              <a:rPr lang="en-US" sz="4000" dirty="0">
                <a:latin typeface="Calisto MT" panose="02040603050505030304" pitchFamily="18" charset="0"/>
              </a:rPr>
            </a:br>
            <a:br>
              <a:rPr lang="en-US" sz="4000" dirty="0">
                <a:latin typeface="Calisto MT" panose="02040603050505030304" pitchFamily="18" charset="0"/>
              </a:rPr>
            </a:br>
            <a:br>
              <a:rPr lang="en-US" sz="4000" dirty="0">
                <a:latin typeface="Calisto MT" panose="02040603050505030304" pitchFamily="18" charset="0"/>
              </a:rPr>
            </a:br>
            <a:br>
              <a:rPr lang="en-US" sz="4000" dirty="0">
                <a:latin typeface="Calisto MT" panose="02040603050505030304" pitchFamily="18" charset="0"/>
              </a:rPr>
            </a:br>
            <a:br>
              <a:rPr lang="en-US" sz="4000" dirty="0">
                <a:latin typeface="Calisto MT" panose="02040603050505030304" pitchFamily="18" charset="0"/>
              </a:rPr>
            </a:br>
            <a:br>
              <a:rPr lang="en-US" sz="4000" dirty="0">
                <a:latin typeface="Calisto MT" panose="02040603050505030304" pitchFamily="18" charset="0"/>
              </a:rPr>
            </a:br>
            <a:br>
              <a:rPr lang="en-US" sz="4000" dirty="0">
                <a:latin typeface="Calisto MT" panose="02040603050505030304" pitchFamily="18" charset="0"/>
              </a:rPr>
            </a:br>
            <a:r>
              <a:rPr lang="en-US" sz="4000" dirty="0"/>
              <a:t>Statistics FY 2019</a:t>
            </a:r>
            <a:br>
              <a:rPr lang="en-US" sz="4000" dirty="0"/>
            </a:br>
            <a:r>
              <a:rPr lang="en-US" sz="4000" dirty="0"/>
              <a:t>(July 1, 2018 - June 30, 2019)</a:t>
            </a:r>
            <a:br>
              <a:rPr lang="en-US" dirty="0"/>
            </a:br>
            <a:endParaRPr lang="en-US" dirty="0"/>
          </a:p>
        </p:txBody>
      </p:sp>
      <p:sp>
        <p:nvSpPr>
          <p:cNvPr id="7" name="Oval 6"/>
          <p:cNvSpPr/>
          <p:nvPr/>
        </p:nvSpPr>
        <p:spPr>
          <a:xfrm>
            <a:off x="2209800" y="1833746"/>
            <a:ext cx="4953000" cy="4487256"/>
          </a:xfrm>
          <a:prstGeom prst="ellipse">
            <a:avLst/>
          </a:prstGeom>
          <a:solidFill>
            <a:srgbClr val="92D050">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6"/>
          <p:cNvSpPr>
            <a:spLocks noGrp="1"/>
          </p:cNvSpPr>
          <p:nvPr>
            <p:ph idx="1"/>
          </p:nvPr>
        </p:nvSpPr>
        <p:spPr>
          <a:xfrm>
            <a:off x="2578810" y="2480078"/>
            <a:ext cx="4018458" cy="3818992"/>
          </a:xfrm>
          <a:prstGeom prst="ellipse">
            <a:avLst/>
          </a:prstGeom>
          <a:solidFill>
            <a:srgbClr val="FFFF00">
              <a:alpha val="1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3179459" y="1920867"/>
            <a:ext cx="3090719" cy="646331"/>
          </a:xfrm>
          <a:prstGeom prst="rect">
            <a:avLst/>
          </a:prstGeom>
          <a:noFill/>
        </p:spPr>
        <p:txBody>
          <a:bodyPr wrap="square" rtlCol="0">
            <a:spAutoFit/>
          </a:bodyPr>
          <a:lstStyle/>
          <a:p>
            <a:pPr algn="ctr"/>
            <a:r>
              <a:rPr lang="en-US" dirty="0"/>
              <a:t>Total Complaints Received</a:t>
            </a:r>
          </a:p>
          <a:p>
            <a:pPr algn="ctr"/>
            <a:r>
              <a:rPr lang="en-US" dirty="0"/>
              <a:t>849</a:t>
            </a:r>
          </a:p>
        </p:txBody>
      </p:sp>
      <p:sp>
        <p:nvSpPr>
          <p:cNvPr id="14" name="TextBox 13"/>
          <p:cNvSpPr txBox="1"/>
          <p:nvPr/>
        </p:nvSpPr>
        <p:spPr>
          <a:xfrm>
            <a:off x="3179460" y="2697805"/>
            <a:ext cx="2830800" cy="646331"/>
          </a:xfrm>
          <a:prstGeom prst="rect">
            <a:avLst/>
          </a:prstGeom>
          <a:noFill/>
        </p:spPr>
        <p:txBody>
          <a:bodyPr wrap="square" rtlCol="0">
            <a:spAutoFit/>
          </a:bodyPr>
          <a:lstStyle/>
          <a:p>
            <a:pPr algn="ctr"/>
            <a:r>
              <a:rPr lang="en-US" dirty="0"/>
              <a:t>Complaints Docketed </a:t>
            </a:r>
          </a:p>
          <a:p>
            <a:pPr algn="ctr"/>
            <a:r>
              <a:rPr lang="en-US" dirty="0"/>
              <a:t>193</a:t>
            </a:r>
          </a:p>
        </p:txBody>
      </p:sp>
      <p:sp>
        <p:nvSpPr>
          <p:cNvPr id="3" name="Oval 2"/>
          <p:cNvSpPr/>
          <p:nvPr/>
        </p:nvSpPr>
        <p:spPr>
          <a:xfrm>
            <a:off x="3015195" y="3333396"/>
            <a:ext cx="3315383" cy="2962094"/>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3619500" y="3517326"/>
            <a:ext cx="2133599" cy="646331"/>
          </a:xfrm>
          <a:prstGeom prst="rect">
            <a:avLst/>
          </a:prstGeom>
          <a:noFill/>
        </p:spPr>
        <p:txBody>
          <a:bodyPr wrap="square" rtlCol="0">
            <a:spAutoFit/>
          </a:bodyPr>
          <a:lstStyle/>
          <a:p>
            <a:r>
              <a:rPr lang="en-US" dirty="0"/>
              <a:t>Total No. Disciplined</a:t>
            </a:r>
          </a:p>
          <a:p>
            <a:pPr algn="ctr"/>
            <a:r>
              <a:rPr lang="en-US" dirty="0"/>
              <a:t>79</a:t>
            </a:r>
          </a:p>
        </p:txBody>
      </p:sp>
      <p:sp>
        <p:nvSpPr>
          <p:cNvPr id="16" name="Oval 15"/>
          <p:cNvSpPr/>
          <p:nvPr/>
        </p:nvSpPr>
        <p:spPr>
          <a:xfrm>
            <a:off x="3386656" y="4163657"/>
            <a:ext cx="2623604" cy="2104490"/>
          </a:xfrm>
          <a:prstGeom prst="ellipse">
            <a:avLst/>
          </a:prstGeom>
          <a:solidFill>
            <a:srgbClr val="FDB9FA">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3885917" y="4247249"/>
            <a:ext cx="1736547" cy="646331"/>
          </a:xfrm>
          <a:prstGeom prst="rect">
            <a:avLst/>
          </a:prstGeom>
          <a:noFill/>
        </p:spPr>
        <p:txBody>
          <a:bodyPr wrap="square" rtlCol="0">
            <a:spAutoFit/>
          </a:bodyPr>
          <a:lstStyle/>
          <a:p>
            <a:r>
              <a:rPr lang="en-US" dirty="0"/>
              <a:t> Hearing Panel </a:t>
            </a:r>
          </a:p>
          <a:p>
            <a:pPr algn="ctr"/>
            <a:r>
              <a:rPr lang="en-US" dirty="0"/>
              <a:t>13</a:t>
            </a:r>
          </a:p>
        </p:txBody>
      </p:sp>
      <p:sp>
        <p:nvSpPr>
          <p:cNvPr id="18" name="Oval 17"/>
          <p:cNvSpPr/>
          <p:nvPr/>
        </p:nvSpPr>
        <p:spPr>
          <a:xfrm>
            <a:off x="3885917" y="4977172"/>
            <a:ext cx="1541148" cy="1298840"/>
          </a:xfrm>
          <a:prstGeom prst="ellipse">
            <a:avLst/>
          </a:prstGeom>
          <a:solidFill>
            <a:srgbClr val="FABCA8">
              <a:alpha val="4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4085945" y="5238385"/>
            <a:ext cx="1295400" cy="923330"/>
          </a:xfrm>
          <a:prstGeom prst="rect">
            <a:avLst/>
          </a:prstGeom>
          <a:noFill/>
        </p:spPr>
        <p:txBody>
          <a:bodyPr wrap="square" rtlCol="0">
            <a:spAutoFit/>
          </a:bodyPr>
          <a:lstStyle/>
          <a:p>
            <a:r>
              <a:rPr lang="en-US" dirty="0"/>
              <a:t>Cases to Supreme Court-31</a:t>
            </a:r>
          </a:p>
        </p:txBody>
      </p:sp>
    </p:spTree>
    <p:extLst>
      <p:ext uri="{BB962C8B-B14F-4D97-AF65-F5344CB8AC3E}">
        <p14:creationId xmlns:p14="http://schemas.microsoft.com/office/powerpoint/2010/main" val="2188455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8674" y="6466622"/>
            <a:ext cx="2743200" cy="381663"/>
          </a:xfrm>
          <a:prstGeom prst="rect">
            <a:avLst/>
          </a:prstGeom>
        </p:spPr>
      </p:pic>
      <p:graphicFrame>
        <p:nvGraphicFramePr>
          <p:cNvPr id="6" name="Content Placeholder 6"/>
          <p:cNvGraphicFramePr>
            <a:graphicFrameLocks noGrp="1"/>
          </p:cNvGraphicFramePr>
          <p:nvPr>
            <p:ph idx="4294967295"/>
            <p:extLst>
              <p:ext uri="{D42A27DB-BD31-4B8C-83A1-F6EECF244321}">
                <p14:modId xmlns:p14="http://schemas.microsoft.com/office/powerpoint/2010/main" val="2416137635"/>
              </p:ext>
            </p:extLst>
          </p:nvPr>
        </p:nvGraphicFramePr>
        <p:xfrm>
          <a:off x="0" y="-152400"/>
          <a:ext cx="9372600" cy="7010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11833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4075"/>
            <a:ext cx="7543800" cy="1450757"/>
          </a:xfrm>
        </p:spPr>
        <p:txBody>
          <a:bodyPr/>
          <a:lstStyle/>
          <a:p>
            <a:pPr algn="ctr"/>
            <a:r>
              <a:rPr lang="en-US" dirty="0"/>
              <a:t>Triaging Complaints</a:t>
            </a:r>
          </a:p>
        </p:txBody>
      </p:sp>
      <p:pic>
        <p:nvPicPr>
          <p:cNvPr id="5" name="Content Placeholder 4"/>
          <p:cNvPicPr>
            <a:picLocks noGrp="1" noChangeAspect="1"/>
          </p:cNvPicPr>
          <p:nvPr>
            <p:ph idx="1"/>
          </p:nvPr>
        </p:nvPicPr>
        <p:blipFill>
          <a:blip r:embed="rId3"/>
          <a:stretch>
            <a:fillRect/>
          </a:stretch>
        </p:blipFill>
        <p:spPr>
          <a:xfrm>
            <a:off x="1343056" y="1600200"/>
            <a:ext cx="6686487" cy="4022725"/>
          </a:xfrm>
          <a:prstGeom prst="rect">
            <a:avLst/>
          </a:prstGeom>
        </p:spPr>
      </p:pic>
      <p:sp>
        <p:nvSpPr>
          <p:cNvPr id="3" name="TextBox 2"/>
          <p:cNvSpPr txBox="1"/>
          <p:nvPr/>
        </p:nvSpPr>
        <p:spPr>
          <a:xfrm>
            <a:off x="914400" y="5543292"/>
            <a:ext cx="7696200" cy="923330"/>
          </a:xfrm>
          <a:prstGeom prst="rect">
            <a:avLst/>
          </a:prstGeom>
          <a:noFill/>
        </p:spPr>
        <p:txBody>
          <a:bodyPr wrap="square" rtlCol="0">
            <a:spAutoFit/>
          </a:bodyPr>
          <a:lstStyle/>
          <a:p>
            <a:pPr lvl="0">
              <a:defRPr/>
            </a:pPr>
            <a:r>
              <a:rPr lang="en-US" dirty="0">
                <a:latin typeface="+mj-lt"/>
              </a:rPr>
              <a:t>Kansas Supreme Court Rules 201- 207 – govern processing complaints</a:t>
            </a:r>
          </a:p>
          <a:p>
            <a:pPr lvl="0">
              <a:defRPr/>
            </a:pPr>
            <a:r>
              <a:rPr lang="en-US" dirty="0">
                <a:latin typeface="+mj-lt"/>
              </a:rPr>
              <a:t>Form of Submission (Rule 209) Written complaint form is online at kscourts.org</a:t>
            </a:r>
          </a:p>
          <a:p>
            <a:endParaRPr lang="en-US" dirty="0"/>
          </a:p>
        </p:txBody>
      </p:sp>
    </p:spTree>
    <p:extLst>
      <p:ext uri="{BB962C8B-B14F-4D97-AF65-F5344CB8AC3E}">
        <p14:creationId xmlns:p14="http://schemas.microsoft.com/office/powerpoint/2010/main" val="3983933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543800" cy="1093694"/>
          </a:xfrm>
        </p:spPr>
        <p:txBody>
          <a:bodyPr>
            <a:normAutofit/>
          </a:bodyPr>
          <a:lstStyle/>
          <a:p>
            <a:pPr algn="ctr"/>
            <a:r>
              <a:rPr lang="en-US" dirty="0"/>
              <a:t>Benefits of A Complaint Not Docketed</a:t>
            </a:r>
          </a:p>
        </p:txBody>
      </p:sp>
      <p:sp>
        <p:nvSpPr>
          <p:cNvPr id="3" name="Content Placeholder 2"/>
          <p:cNvSpPr>
            <a:spLocks noGrp="1"/>
          </p:cNvSpPr>
          <p:nvPr>
            <p:ph idx="1"/>
          </p:nvPr>
        </p:nvSpPr>
        <p:spPr>
          <a:xfrm>
            <a:off x="914400" y="2092628"/>
            <a:ext cx="7620000" cy="4587237"/>
          </a:xfrm>
        </p:spPr>
        <p:txBody>
          <a:bodyPr>
            <a:normAutofit/>
          </a:bodyPr>
          <a:lstStyle/>
          <a:p>
            <a:pPr lvl="1">
              <a:buFont typeface="Arial" panose="020B0604020202020204" pitchFamily="34" charset="0"/>
              <a:buChar char="•"/>
            </a:pPr>
            <a:r>
              <a:rPr lang="en-US" sz="2650" dirty="0">
                <a:latin typeface="+mj-lt"/>
              </a:rPr>
              <a:t>    A shorter response is often sufficient</a:t>
            </a:r>
          </a:p>
          <a:p>
            <a:pPr marL="150876" lvl="1" indent="0">
              <a:buNone/>
            </a:pPr>
            <a:endParaRPr lang="en-US" sz="2650" dirty="0">
              <a:latin typeface="+mj-lt"/>
            </a:endParaRPr>
          </a:p>
          <a:p>
            <a:pPr lvl="1">
              <a:buFont typeface="Arial" panose="020B0604020202020204" pitchFamily="34" charset="0"/>
              <a:buChar char="•"/>
            </a:pPr>
            <a:r>
              <a:rPr lang="en-US" sz="2650" dirty="0">
                <a:latin typeface="+mj-lt"/>
              </a:rPr>
              <a:t>    </a:t>
            </a:r>
            <a:r>
              <a:rPr lang="en-US" sz="2800" dirty="0">
                <a:latin typeface="+mj-lt"/>
              </a:rPr>
              <a:t>No formal investigation, interviews of witnesses,             </a:t>
            </a:r>
          </a:p>
          <a:p>
            <a:pPr marL="150876" lvl="1" indent="0">
              <a:buNone/>
            </a:pPr>
            <a:r>
              <a:rPr lang="en-US" sz="2800" dirty="0">
                <a:latin typeface="+mj-lt"/>
              </a:rPr>
              <a:t>     production of file</a:t>
            </a:r>
          </a:p>
          <a:p>
            <a:pPr marL="150876" lvl="1" indent="0">
              <a:buNone/>
            </a:pPr>
            <a:endParaRPr lang="en-US" sz="2800" dirty="0">
              <a:latin typeface="+mj-lt"/>
            </a:endParaRPr>
          </a:p>
          <a:p>
            <a:pPr lvl="1">
              <a:buFont typeface="Arial" panose="020B0604020202020204" pitchFamily="34" charset="0"/>
              <a:buChar char="•"/>
            </a:pPr>
            <a:r>
              <a:rPr lang="en-US" sz="2800" dirty="0">
                <a:latin typeface="+mj-lt"/>
              </a:rPr>
              <a:t>   Dismissal without Review Committee so more   </a:t>
            </a:r>
          </a:p>
          <a:p>
            <a:pPr marL="150876" lvl="1" indent="0">
              <a:buNone/>
            </a:pPr>
            <a:r>
              <a:rPr lang="en-US" sz="2800" dirty="0">
                <a:latin typeface="+mj-lt"/>
              </a:rPr>
              <a:t>     expedient</a:t>
            </a:r>
          </a:p>
          <a:p>
            <a:pPr marL="150876" lvl="1" indent="0">
              <a:buNone/>
            </a:pPr>
            <a:endParaRPr lang="en-US" sz="2800" dirty="0">
              <a:latin typeface="+mj-lt"/>
            </a:endParaRPr>
          </a:p>
          <a:p>
            <a:pPr lvl="1">
              <a:buFont typeface="Arial" panose="020B0604020202020204" pitchFamily="34" charset="0"/>
              <a:buChar char="•"/>
            </a:pPr>
            <a:r>
              <a:rPr lang="en-US" sz="2800" dirty="0">
                <a:latin typeface="+mj-lt"/>
              </a:rPr>
              <a:t>   More private (Less Reputational Risk)</a:t>
            </a:r>
          </a:p>
        </p:txBody>
      </p:sp>
    </p:spTree>
    <p:extLst>
      <p:ext uri="{BB962C8B-B14F-4D97-AF65-F5344CB8AC3E}">
        <p14:creationId xmlns:p14="http://schemas.microsoft.com/office/powerpoint/2010/main" val="1523124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183" y="504293"/>
            <a:ext cx="7543800" cy="856394"/>
          </a:xfrm>
        </p:spPr>
        <p:txBody>
          <a:bodyPr>
            <a:normAutofit/>
          </a:bodyPr>
          <a:lstStyle/>
          <a:p>
            <a:pPr algn="ctr">
              <a:spcBef>
                <a:spcPts val="0"/>
              </a:spcBef>
            </a:pPr>
            <a:r>
              <a:rPr lang="en-US" dirty="0"/>
              <a:t>Duty to Cooperate</a:t>
            </a:r>
          </a:p>
        </p:txBody>
      </p:sp>
      <p:sp>
        <p:nvSpPr>
          <p:cNvPr id="3" name="Content Placeholder 2"/>
          <p:cNvSpPr>
            <a:spLocks noGrp="1"/>
          </p:cNvSpPr>
          <p:nvPr>
            <p:ph idx="1"/>
          </p:nvPr>
        </p:nvSpPr>
        <p:spPr>
          <a:xfrm>
            <a:off x="813183" y="1912022"/>
            <a:ext cx="7543801" cy="4023360"/>
          </a:xfrm>
        </p:spPr>
        <p:txBody>
          <a:bodyPr>
            <a:normAutofit lnSpcReduction="10000"/>
          </a:bodyPr>
          <a:lstStyle/>
          <a:p>
            <a:r>
              <a:rPr lang="en-US" sz="2400" dirty="0">
                <a:latin typeface="+mj-lt"/>
              </a:rPr>
              <a:t>Written Response Required.  Duty to cooperate and failure is a violation in itself.  Rule 207.</a:t>
            </a:r>
          </a:p>
          <a:p>
            <a:endParaRPr lang="en-US" sz="2400" dirty="0">
              <a:latin typeface="+mj-lt"/>
            </a:endParaRPr>
          </a:p>
          <a:p>
            <a:r>
              <a:rPr lang="en-US" sz="2400" dirty="0">
                <a:latin typeface="+mj-lt"/>
              </a:rPr>
              <a:t>The office has disciplined individuals for failing to respond to complaints that otherwise wouldn’t have been a matter of concern. </a:t>
            </a:r>
          </a:p>
          <a:p>
            <a:endParaRPr lang="en-US" sz="2400" dirty="0">
              <a:latin typeface="+mj-lt"/>
            </a:endParaRPr>
          </a:p>
          <a:p>
            <a:r>
              <a:rPr lang="en-US" sz="2400" i="1" dirty="0">
                <a:latin typeface="+mj-lt"/>
              </a:rPr>
              <a:t>In the Matter of Cole</a:t>
            </a:r>
            <a:r>
              <a:rPr lang="en-US" sz="2400" dirty="0">
                <a:latin typeface="+mj-lt"/>
              </a:rPr>
              <a:t>, 268 Kan. 828 (2000) (Court indefinitely suspended the respondent for failure to cooperate in the disciplinary investigation despite the fact the underlying complaint appeared to lack merit.)</a:t>
            </a:r>
          </a:p>
          <a:p>
            <a:endParaRPr lang="en-US" dirty="0"/>
          </a:p>
        </p:txBody>
      </p:sp>
    </p:spTree>
    <p:extLst>
      <p:ext uri="{BB962C8B-B14F-4D97-AF65-F5344CB8AC3E}">
        <p14:creationId xmlns:p14="http://schemas.microsoft.com/office/powerpoint/2010/main" val="50890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863840" cy="1123935"/>
          </a:xfrm>
        </p:spPr>
        <p:txBody>
          <a:bodyPr/>
          <a:lstStyle/>
          <a:p>
            <a:pPr algn="ctr"/>
            <a:r>
              <a:rPr lang="en-US" dirty="0"/>
              <a:t>Responding To Complaints</a:t>
            </a:r>
            <a:endParaRPr lang="en-US" b="1"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2125771"/>
            <a:ext cx="5739975" cy="3358080"/>
          </a:xfrm>
          <a:prstGeom prst="rect">
            <a:avLst/>
          </a:prstGeom>
        </p:spPr>
      </p:pic>
    </p:spTree>
    <p:extLst>
      <p:ext uri="{BB962C8B-B14F-4D97-AF65-F5344CB8AC3E}">
        <p14:creationId xmlns:p14="http://schemas.microsoft.com/office/powerpoint/2010/main" val="1846379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7"/>
            <a:ext cx="7543800" cy="1161194"/>
          </a:xfrm>
        </p:spPr>
        <p:txBody>
          <a:bodyPr>
            <a:normAutofit/>
          </a:bodyPr>
          <a:lstStyle/>
          <a:p>
            <a:pPr algn="ctr"/>
            <a:r>
              <a:rPr lang="en-US" dirty="0"/>
              <a:t>Tips For Responding To Complaints</a:t>
            </a:r>
            <a:endParaRPr lang="en-US" b="1" dirty="0"/>
          </a:p>
        </p:txBody>
      </p:sp>
      <p:sp>
        <p:nvSpPr>
          <p:cNvPr id="3" name="Content Placeholder 2"/>
          <p:cNvSpPr>
            <a:spLocks noGrp="1"/>
          </p:cNvSpPr>
          <p:nvPr>
            <p:ph idx="1"/>
          </p:nvPr>
        </p:nvSpPr>
        <p:spPr>
          <a:xfrm>
            <a:off x="914400" y="1884661"/>
            <a:ext cx="7848600" cy="4363739"/>
          </a:xfrm>
        </p:spPr>
        <p:txBody>
          <a:bodyPr>
            <a:normAutofit fontScale="92500" lnSpcReduction="10000"/>
          </a:bodyPr>
          <a:lstStyle/>
          <a:p>
            <a:pPr lvl="1">
              <a:buFont typeface="Arial" panose="020B0604020202020204" pitchFamily="34" charset="0"/>
              <a:buChar char="•"/>
            </a:pPr>
            <a:r>
              <a:rPr lang="en-US" sz="2400" dirty="0">
                <a:latin typeface="+mj-lt"/>
              </a:rPr>
              <a:t> The ODA is flexible in extending time to respond. </a:t>
            </a:r>
          </a:p>
          <a:p>
            <a:pPr lvl="1">
              <a:buFont typeface="Arial" panose="020B0604020202020204" pitchFamily="34" charset="0"/>
              <a:buChar char="•"/>
            </a:pPr>
            <a:endParaRPr lang="en-US" sz="2400" dirty="0">
              <a:latin typeface="+mj-lt"/>
            </a:endParaRPr>
          </a:p>
          <a:p>
            <a:pPr lvl="1">
              <a:buFont typeface="Arial" panose="020B0604020202020204" pitchFamily="34" charset="0"/>
              <a:buChar char="•"/>
            </a:pPr>
            <a:r>
              <a:rPr lang="en-US" sz="2400" dirty="0">
                <a:latin typeface="+mj-lt"/>
              </a:rPr>
              <a:t> The Attorney’s response may be attached to the formal complaint. </a:t>
            </a:r>
          </a:p>
          <a:p>
            <a:pPr marL="150876" lvl="1" indent="0">
              <a:buNone/>
            </a:pPr>
            <a:endParaRPr lang="en-US" sz="2400" dirty="0">
              <a:latin typeface="+mj-lt"/>
            </a:endParaRPr>
          </a:p>
          <a:p>
            <a:pPr lvl="1">
              <a:buFont typeface="Arial" panose="020B0604020202020204" pitchFamily="34" charset="0"/>
              <a:buChar char="•"/>
            </a:pPr>
            <a:r>
              <a:rPr lang="en-US" sz="2400" dirty="0">
                <a:latin typeface="+mj-lt"/>
              </a:rPr>
              <a:t> Accept your mistakes.  </a:t>
            </a:r>
          </a:p>
          <a:p>
            <a:pPr lvl="1">
              <a:buFont typeface="Arial" panose="020B0604020202020204" pitchFamily="34" charset="0"/>
              <a:buChar char="•"/>
            </a:pPr>
            <a:endParaRPr lang="en-US" sz="2400" dirty="0">
              <a:latin typeface="+mj-lt"/>
            </a:endParaRPr>
          </a:p>
          <a:p>
            <a:pPr lvl="1">
              <a:buFont typeface="Arial" panose="020B0604020202020204" pitchFamily="34" charset="0"/>
              <a:buChar char="•"/>
            </a:pPr>
            <a:r>
              <a:rPr lang="en-US" sz="2400" dirty="0">
                <a:latin typeface="+mj-lt"/>
              </a:rPr>
              <a:t> Clear violations warrant consideration of diversion.</a:t>
            </a:r>
          </a:p>
          <a:p>
            <a:pPr marL="150876" lvl="1" indent="0">
              <a:buNone/>
            </a:pPr>
            <a:r>
              <a:rPr lang="en-US" sz="2400" dirty="0">
                <a:latin typeface="+mj-lt"/>
              </a:rPr>
              <a:t> </a:t>
            </a:r>
          </a:p>
          <a:p>
            <a:pPr lvl="1">
              <a:buFont typeface="Arial" panose="020B0604020202020204" pitchFamily="34" charset="0"/>
              <a:buChar char="•"/>
            </a:pPr>
            <a:r>
              <a:rPr lang="en-US" sz="2400" dirty="0">
                <a:latin typeface="+mj-lt"/>
              </a:rPr>
              <a:t> Take measures to proactively mitigate matter. </a:t>
            </a:r>
          </a:p>
          <a:p>
            <a:pPr marL="150876" lvl="1" indent="0">
              <a:buNone/>
            </a:pPr>
            <a:r>
              <a:rPr lang="en-US" sz="2400" dirty="0">
                <a:latin typeface="+mj-lt"/>
              </a:rPr>
              <a:t> </a:t>
            </a:r>
          </a:p>
          <a:p>
            <a:pPr lvl="1">
              <a:buFont typeface="Arial" panose="020B0604020202020204" pitchFamily="34" charset="0"/>
              <a:buChar char="•"/>
            </a:pPr>
            <a:r>
              <a:rPr lang="en-US" sz="2400" dirty="0">
                <a:latin typeface="+mj-lt"/>
              </a:rPr>
              <a:t> For a docketed complaint – submit more than a bare response.  </a:t>
            </a:r>
          </a:p>
          <a:p>
            <a:pPr marL="150876" lvl="1" indent="0">
              <a:buNone/>
            </a:pPr>
            <a:r>
              <a:rPr lang="en-US" sz="2400" dirty="0">
                <a:latin typeface="+mj-lt"/>
              </a:rPr>
              <a:t>   Provide supporting documents</a:t>
            </a:r>
            <a:r>
              <a:rPr lang="en-US" sz="2400" i="1" dirty="0">
                <a:latin typeface="+mj-lt"/>
              </a:rPr>
              <a:t>. </a:t>
            </a:r>
            <a:endParaRPr lang="en-US" sz="2400" dirty="0">
              <a:latin typeface="+mj-lt"/>
            </a:endParaRPr>
          </a:p>
          <a:p>
            <a:endParaRPr lang="en-US" dirty="0"/>
          </a:p>
        </p:txBody>
      </p:sp>
    </p:spTree>
    <p:extLst>
      <p:ext uri="{BB962C8B-B14F-4D97-AF65-F5344CB8AC3E}">
        <p14:creationId xmlns:p14="http://schemas.microsoft.com/office/powerpoint/2010/main" val="3907989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Investigations</a:t>
            </a:r>
            <a:br>
              <a:rPr lang="en-US" b="1" dirty="0"/>
            </a:br>
            <a:endParaRPr lang="en-US" b="1" dirty="0"/>
          </a:p>
        </p:txBody>
      </p:sp>
      <p:pic>
        <p:nvPicPr>
          <p:cNvPr id="5"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53200" y="184746"/>
            <a:ext cx="2307368" cy="1355299"/>
          </a:xfrm>
        </p:spPr>
      </p:pic>
      <p:sp>
        <p:nvSpPr>
          <p:cNvPr id="3" name="Rectangle 2"/>
          <p:cNvSpPr/>
          <p:nvPr/>
        </p:nvSpPr>
        <p:spPr>
          <a:xfrm>
            <a:off x="822960" y="1981201"/>
            <a:ext cx="7543800" cy="4832092"/>
          </a:xfrm>
          <a:prstGeom prst="rect">
            <a:avLst/>
          </a:prstGeom>
        </p:spPr>
        <p:txBody>
          <a:bodyPr wrap="square">
            <a:spAutoFit/>
          </a:bodyPr>
          <a:lstStyle/>
          <a:p>
            <a:pPr marL="457200" indent="-457200">
              <a:buClr>
                <a:schemeClr val="accent1"/>
              </a:buClr>
              <a:buFont typeface="Arial" panose="020B0604020202020204" pitchFamily="34" charset="0"/>
              <a:buChar char="•"/>
            </a:pPr>
            <a:r>
              <a:rPr lang="en-US" sz="2800" dirty="0">
                <a:latin typeface="+mj-lt"/>
              </a:rPr>
              <a:t>If there is something amiss with trust funds,    the Disciplinary Administrator can issue   subpoenas for trust and operating accounts. </a:t>
            </a:r>
          </a:p>
          <a:p>
            <a:pPr marL="457200" indent="-457200">
              <a:buClr>
                <a:schemeClr val="accent1"/>
              </a:buClr>
              <a:buFont typeface="Arial" panose="020B0604020202020204" pitchFamily="34" charset="0"/>
              <a:buChar char="•"/>
            </a:pPr>
            <a:r>
              <a:rPr lang="en-US" sz="2800" dirty="0">
                <a:latin typeface="+mj-lt"/>
              </a:rPr>
              <a:t>Investigator interviews Complainant and gathers all relevant documentary evidence.  </a:t>
            </a:r>
          </a:p>
          <a:p>
            <a:pPr marL="457200" indent="-457200">
              <a:buClr>
                <a:schemeClr val="accent1"/>
              </a:buClr>
              <a:buFont typeface="Arial" panose="020B0604020202020204" pitchFamily="34" charset="0"/>
              <a:buChar char="•"/>
            </a:pPr>
            <a:r>
              <a:rPr lang="en-US" sz="2800" dirty="0">
                <a:latin typeface="+mj-lt"/>
              </a:rPr>
              <a:t>Investigator interviews all other relevant  witnesses.</a:t>
            </a:r>
          </a:p>
          <a:p>
            <a:pPr marL="457200" indent="-457200">
              <a:buClr>
                <a:schemeClr val="accent1"/>
              </a:buClr>
              <a:buFont typeface="Arial" panose="020B0604020202020204" pitchFamily="34" charset="0"/>
              <a:buChar char="•"/>
            </a:pPr>
            <a:r>
              <a:rPr lang="en-US" sz="2800" dirty="0">
                <a:latin typeface="+mj-lt"/>
              </a:rPr>
              <a:t>Investigator interviews responding attorney.</a:t>
            </a:r>
          </a:p>
          <a:p>
            <a:pPr>
              <a:buClr>
                <a:schemeClr val="accent1"/>
              </a:buClr>
            </a:pPr>
            <a:endParaRPr lang="en-US" sz="2800" dirty="0">
              <a:latin typeface="+mj-lt"/>
            </a:endParaRPr>
          </a:p>
          <a:p>
            <a:pPr>
              <a:buClr>
                <a:schemeClr val="accent1"/>
              </a:buClr>
            </a:pPr>
            <a:r>
              <a:rPr lang="en-US" sz="2800" dirty="0">
                <a:latin typeface="+mj-lt"/>
              </a:rPr>
              <a:t>Supreme Court Rules 205, 207, 210 and 223</a:t>
            </a:r>
          </a:p>
          <a:p>
            <a:pPr>
              <a:buClr>
                <a:schemeClr val="accent1"/>
              </a:buClr>
            </a:pPr>
            <a:endParaRPr lang="en-US" sz="2800" dirty="0">
              <a:latin typeface="+mj-lt"/>
            </a:endParaRPr>
          </a:p>
        </p:txBody>
      </p:sp>
    </p:spTree>
    <p:extLst>
      <p:ext uri="{BB962C8B-B14F-4D97-AF65-F5344CB8AC3E}">
        <p14:creationId xmlns:p14="http://schemas.microsoft.com/office/powerpoint/2010/main" val="1592545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Diversion </a:t>
            </a:r>
            <a:br>
              <a:rPr lang="en-US" b="1" dirty="0"/>
            </a:br>
            <a:r>
              <a:rPr lang="en-US" dirty="0"/>
              <a:t> </a:t>
            </a:r>
          </a:p>
        </p:txBody>
      </p:sp>
      <p:sp>
        <p:nvSpPr>
          <p:cNvPr id="3" name="Content Placeholder 2"/>
          <p:cNvSpPr>
            <a:spLocks noGrp="1"/>
          </p:cNvSpPr>
          <p:nvPr>
            <p:ph idx="1"/>
          </p:nvPr>
        </p:nvSpPr>
        <p:spPr>
          <a:xfrm>
            <a:off x="822960" y="1981200"/>
            <a:ext cx="7543801" cy="4023360"/>
          </a:xfrm>
        </p:spPr>
        <p:txBody>
          <a:bodyPr>
            <a:normAutofit/>
          </a:bodyPr>
          <a:lstStyle/>
          <a:p>
            <a:r>
              <a:rPr lang="en-US" sz="2800" dirty="0">
                <a:latin typeface="+mj-lt"/>
              </a:rPr>
              <a:t>Diversion Program:</a:t>
            </a:r>
          </a:p>
          <a:p>
            <a:pPr lvl="1" algn="just">
              <a:buFont typeface="Arial" panose="020B0604020202020204" pitchFamily="34" charset="0"/>
              <a:buChar char="•"/>
            </a:pPr>
            <a:r>
              <a:rPr lang="en-US" sz="2400" dirty="0">
                <a:latin typeface="+mj-lt"/>
              </a:rPr>
              <a:t> Alternative to disciplinary action</a:t>
            </a:r>
          </a:p>
          <a:p>
            <a:pPr lvl="1" algn="just">
              <a:buFont typeface="Arial" panose="020B0604020202020204" pitchFamily="34" charset="0"/>
              <a:buChar char="•"/>
            </a:pPr>
            <a:r>
              <a:rPr lang="en-US" sz="2400" dirty="0">
                <a:latin typeface="+mj-lt"/>
              </a:rPr>
              <a:t> Participation is a privilege; not a right</a:t>
            </a:r>
          </a:p>
          <a:p>
            <a:pPr lvl="1" algn="just">
              <a:buFont typeface="Arial" panose="020B0604020202020204" pitchFamily="34" charset="0"/>
              <a:buChar char="•"/>
            </a:pPr>
            <a:r>
              <a:rPr lang="en-US" sz="2400" dirty="0">
                <a:latin typeface="+mj-lt"/>
              </a:rPr>
              <a:t> No prior disciplinary history. </a:t>
            </a:r>
          </a:p>
          <a:p>
            <a:pPr lvl="1" algn="just">
              <a:buFont typeface="Arial" panose="020B0604020202020204" pitchFamily="34" charset="0"/>
              <a:buChar char="•"/>
            </a:pPr>
            <a:r>
              <a:rPr lang="en-US" sz="2400" dirty="0">
                <a:latin typeface="+mj-lt"/>
              </a:rPr>
              <a:t> Not for violations involving dishonesty or theft</a:t>
            </a:r>
          </a:p>
          <a:p>
            <a:pPr lvl="1" algn="just">
              <a:buFont typeface="Arial" panose="020B0604020202020204" pitchFamily="34" charset="0"/>
              <a:buChar char="•"/>
            </a:pPr>
            <a:r>
              <a:rPr lang="en-US" sz="2400" dirty="0">
                <a:latin typeface="+mj-lt"/>
              </a:rPr>
              <a:t> Goal is to protect the public by improving the professional  competency, education, and rehabilitation of members of the bar</a:t>
            </a:r>
          </a:p>
          <a:p>
            <a:endParaRPr lang="en-US" sz="2600" dirty="0">
              <a:latin typeface="+mj-lt"/>
            </a:endParaRPr>
          </a:p>
        </p:txBody>
      </p:sp>
    </p:spTree>
    <p:extLst>
      <p:ext uri="{BB962C8B-B14F-4D97-AF65-F5344CB8AC3E}">
        <p14:creationId xmlns:p14="http://schemas.microsoft.com/office/powerpoint/2010/main" val="1242792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
            <a:ext cx="7543800" cy="1295400"/>
          </a:xfrm>
        </p:spPr>
        <p:txBody>
          <a:bodyPr/>
          <a:lstStyle/>
          <a:p>
            <a:pPr algn="ctr"/>
            <a:r>
              <a:rPr lang="en-US" dirty="0"/>
              <a:t>Review Committee</a:t>
            </a:r>
          </a:p>
        </p:txBody>
      </p:sp>
      <p:sp>
        <p:nvSpPr>
          <p:cNvPr id="3" name="Content Placeholder 2"/>
          <p:cNvSpPr>
            <a:spLocks noGrp="1"/>
          </p:cNvSpPr>
          <p:nvPr>
            <p:ph idx="1"/>
          </p:nvPr>
        </p:nvSpPr>
        <p:spPr>
          <a:xfrm>
            <a:off x="822959" y="1845734"/>
            <a:ext cx="7543801" cy="4402666"/>
          </a:xfrm>
        </p:spPr>
        <p:txBody>
          <a:bodyPr>
            <a:normAutofit lnSpcReduction="10000"/>
          </a:bodyPr>
          <a:lstStyle/>
          <a:p>
            <a:r>
              <a:rPr lang="en-US" sz="2800" b="1" dirty="0">
                <a:latin typeface="+mj-lt"/>
              </a:rPr>
              <a:t>Members</a:t>
            </a:r>
            <a:r>
              <a:rPr lang="en-US" sz="2800" dirty="0">
                <a:latin typeface="+mj-lt"/>
              </a:rPr>
              <a:t>:</a:t>
            </a:r>
          </a:p>
          <a:p>
            <a:pPr>
              <a:buFont typeface="Arial" panose="020B0604020202020204" pitchFamily="34" charset="0"/>
              <a:buChar char="•"/>
            </a:pPr>
            <a:r>
              <a:rPr lang="en-US" sz="2800" dirty="0">
                <a:latin typeface="+mj-lt"/>
              </a:rPr>
              <a:t>  2 Board Members</a:t>
            </a:r>
          </a:p>
          <a:p>
            <a:pPr>
              <a:buFont typeface="Arial" panose="020B0604020202020204" pitchFamily="34" charset="0"/>
              <a:buChar char="•"/>
            </a:pPr>
            <a:r>
              <a:rPr lang="en-US" sz="2800" dirty="0">
                <a:latin typeface="+mj-lt"/>
              </a:rPr>
              <a:t>  1 Attorney At Large</a:t>
            </a:r>
          </a:p>
          <a:p>
            <a:r>
              <a:rPr lang="en-US" sz="2800" b="1" dirty="0">
                <a:latin typeface="+mj-lt"/>
              </a:rPr>
              <a:t>Meetings</a:t>
            </a:r>
            <a:r>
              <a:rPr lang="en-US" sz="2800" dirty="0">
                <a:latin typeface="+mj-lt"/>
              </a:rPr>
              <a:t>:</a:t>
            </a:r>
          </a:p>
          <a:p>
            <a:pPr>
              <a:buFont typeface="Arial" panose="020B0604020202020204" pitchFamily="34" charset="0"/>
              <a:buChar char="•"/>
            </a:pPr>
            <a:r>
              <a:rPr lang="en-US" sz="2800" dirty="0">
                <a:latin typeface="+mj-lt"/>
              </a:rPr>
              <a:t>  Continuously address cases through email, but   </a:t>
            </a:r>
          </a:p>
          <a:p>
            <a:pPr marL="0" indent="0">
              <a:buNone/>
            </a:pPr>
            <a:r>
              <a:rPr lang="en-US" sz="2800" dirty="0">
                <a:latin typeface="+mj-lt"/>
              </a:rPr>
              <a:t>    meet in person quarterly as well. </a:t>
            </a:r>
          </a:p>
          <a:p>
            <a:r>
              <a:rPr lang="en-US" sz="2800" b="1" dirty="0">
                <a:latin typeface="+mj-lt"/>
              </a:rPr>
              <a:t>Function:</a:t>
            </a:r>
          </a:p>
          <a:p>
            <a:pPr>
              <a:buFont typeface="Arial" panose="020B0604020202020204" pitchFamily="34" charset="0"/>
              <a:buChar char="•"/>
            </a:pPr>
            <a:r>
              <a:rPr lang="en-US" sz="2800" dirty="0">
                <a:latin typeface="+mj-lt"/>
              </a:rPr>
              <a:t>  To determine if probable cause exists for a </a:t>
            </a:r>
          </a:p>
          <a:p>
            <a:pPr marL="0" indent="0">
              <a:buNone/>
            </a:pPr>
            <a:r>
              <a:rPr lang="en-US" sz="2800" dirty="0">
                <a:latin typeface="+mj-lt"/>
              </a:rPr>
              <a:t>    violation.</a:t>
            </a:r>
          </a:p>
        </p:txBody>
      </p:sp>
    </p:spTree>
    <p:extLst>
      <p:ext uri="{BB962C8B-B14F-4D97-AF65-F5344CB8AC3E}">
        <p14:creationId xmlns:p14="http://schemas.microsoft.com/office/powerpoint/2010/main" val="2974861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286606"/>
            <a:ext cx="7604760" cy="1450757"/>
          </a:xfrm>
        </p:spPr>
        <p:txBody>
          <a:bodyPr/>
          <a:lstStyle/>
          <a:p>
            <a:pPr algn="ctr"/>
            <a:r>
              <a:rPr lang="en-US" dirty="0"/>
              <a:t>Review Committee</a:t>
            </a:r>
            <a:br>
              <a:rPr lang="en-US" b="1" dirty="0"/>
            </a:br>
            <a:endParaRPr lang="en-US" b="1" dirty="0"/>
          </a:p>
        </p:txBody>
      </p:sp>
      <p:sp>
        <p:nvSpPr>
          <p:cNvPr id="3" name="Content Placeholder 2"/>
          <p:cNvSpPr>
            <a:spLocks noGrp="1"/>
          </p:cNvSpPr>
          <p:nvPr>
            <p:ph idx="1"/>
          </p:nvPr>
        </p:nvSpPr>
        <p:spPr/>
        <p:txBody>
          <a:bodyPr/>
          <a:lstStyle/>
          <a:p>
            <a:r>
              <a:rPr lang="en-US" sz="2800" dirty="0">
                <a:latin typeface="+mj-lt"/>
              </a:rPr>
              <a:t>If The Committee Recommends:</a:t>
            </a:r>
          </a:p>
          <a:p>
            <a:pPr lvl="1">
              <a:buFont typeface="Arial" panose="020B0604020202020204" pitchFamily="34" charset="0"/>
              <a:buChar char="•"/>
            </a:pPr>
            <a:r>
              <a:rPr lang="en-US" sz="2650" dirty="0">
                <a:latin typeface="+mj-lt"/>
              </a:rPr>
              <a:t> Dismissal</a:t>
            </a:r>
          </a:p>
          <a:p>
            <a:pPr lvl="1">
              <a:buFont typeface="Arial" panose="020B0604020202020204" pitchFamily="34" charset="0"/>
              <a:buChar char="•"/>
            </a:pPr>
            <a:r>
              <a:rPr lang="en-US" sz="2650" dirty="0">
                <a:latin typeface="+mj-lt"/>
              </a:rPr>
              <a:t> Diversion Recommendation OR</a:t>
            </a:r>
          </a:p>
          <a:p>
            <a:pPr lvl="1">
              <a:buFont typeface="Arial" panose="020B0604020202020204" pitchFamily="34" charset="0"/>
              <a:buChar char="•"/>
            </a:pPr>
            <a:r>
              <a:rPr lang="en-US" sz="2650" dirty="0">
                <a:latin typeface="+mj-lt"/>
              </a:rPr>
              <a:t> Informal Admonishment </a:t>
            </a:r>
          </a:p>
          <a:p>
            <a:r>
              <a:rPr lang="en-US" sz="2800" dirty="0">
                <a:latin typeface="+mj-lt"/>
              </a:rPr>
              <a:t>Then the case ends at this stage. </a:t>
            </a:r>
          </a:p>
          <a:p>
            <a:r>
              <a:rPr lang="en-US" sz="2800" dirty="0">
                <a:latin typeface="+mj-lt"/>
              </a:rPr>
              <a:t>Any other discipline and formal proceedings go forward.</a:t>
            </a:r>
            <a:endParaRPr lang="en-US" sz="2800" i="1" dirty="0">
              <a:latin typeface="+mj-lt"/>
            </a:endParaRPr>
          </a:p>
        </p:txBody>
      </p:sp>
    </p:spTree>
    <p:extLst>
      <p:ext uri="{BB962C8B-B14F-4D97-AF65-F5344CB8AC3E}">
        <p14:creationId xmlns:p14="http://schemas.microsoft.com/office/powerpoint/2010/main" val="880496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Formal Complaint</a:t>
            </a:r>
            <a:br>
              <a:rPr lang="en-US" dirty="0"/>
            </a:br>
            <a:r>
              <a:rPr lang="en-US" dirty="0"/>
              <a:t> </a:t>
            </a:r>
          </a:p>
        </p:txBody>
      </p:sp>
      <p:sp>
        <p:nvSpPr>
          <p:cNvPr id="7" name="Content Placeholder 1"/>
          <p:cNvSpPr>
            <a:spLocks noGrp="1"/>
          </p:cNvSpPr>
          <p:nvPr>
            <p:ph idx="1"/>
          </p:nvPr>
        </p:nvSpPr>
        <p:spPr/>
        <p:txBody>
          <a:bodyPr/>
          <a:lstStyle/>
          <a:p>
            <a:pPr marL="150876" lvl="1" indent="0">
              <a:buNone/>
            </a:pPr>
            <a:endParaRPr lang="en-US" sz="2800" dirty="0">
              <a:latin typeface="+mj-lt"/>
            </a:endParaRPr>
          </a:p>
          <a:p>
            <a:pPr lvl="1">
              <a:buFont typeface="Arial" panose="020B0604020202020204" pitchFamily="34" charset="0"/>
              <a:buChar char="•"/>
            </a:pPr>
            <a:r>
              <a:rPr lang="en-US" sz="2800" dirty="0">
                <a:latin typeface="+mj-lt"/>
              </a:rPr>
              <a:t>The ODA serves Formal Complaint	</a:t>
            </a:r>
          </a:p>
          <a:p>
            <a:pPr lvl="3">
              <a:buFont typeface="Arial" panose="020B0604020202020204" pitchFamily="34" charset="0"/>
              <a:buChar char="•"/>
            </a:pPr>
            <a:r>
              <a:rPr lang="en-US" sz="2200" dirty="0">
                <a:latin typeface="+mj-lt"/>
              </a:rPr>
              <a:t>Rule 224(a) </a:t>
            </a:r>
            <a:r>
              <a:rPr lang="en-US" sz="2200" dirty="0">
                <a:solidFill>
                  <a:srgbClr val="FF0000"/>
                </a:solidFill>
                <a:latin typeface="+mj-lt"/>
              </a:rPr>
              <a:t>14 days </a:t>
            </a:r>
            <a:r>
              <a:rPr lang="en-US" sz="2200" dirty="0">
                <a:solidFill>
                  <a:schemeClr val="tx1"/>
                </a:solidFill>
                <a:latin typeface="+mj-lt"/>
              </a:rPr>
              <a:t>after the </a:t>
            </a:r>
            <a:r>
              <a:rPr lang="en-US" sz="2200" dirty="0">
                <a:latin typeface="+mj-lt"/>
              </a:rPr>
              <a:t>Formal Complaint the ODA serves a witness list for the panel hearing</a:t>
            </a:r>
          </a:p>
          <a:p>
            <a:pPr marL="150876" lvl="1" indent="0">
              <a:buNone/>
            </a:pPr>
            <a:endParaRPr lang="en-US" sz="2800" dirty="0">
              <a:latin typeface="+mj-lt"/>
            </a:endParaRPr>
          </a:p>
          <a:p>
            <a:pPr lvl="1">
              <a:buFont typeface="Arial" panose="020B0604020202020204" pitchFamily="34" charset="0"/>
              <a:buChar char="•"/>
            </a:pPr>
            <a:r>
              <a:rPr lang="en-US" sz="2800" dirty="0">
                <a:latin typeface="+mj-lt"/>
              </a:rPr>
              <a:t> Attorney Response within 21 days (Rule 215(b))</a:t>
            </a:r>
          </a:p>
          <a:p>
            <a:pPr lvl="3">
              <a:buFont typeface="Arial" panose="020B0604020202020204" pitchFamily="34" charset="0"/>
              <a:buChar char="•"/>
            </a:pPr>
            <a:r>
              <a:rPr lang="en-US" sz="2100" dirty="0">
                <a:latin typeface="+mj-lt"/>
              </a:rPr>
              <a:t>Rule 224(b) </a:t>
            </a:r>
            <a:r>
              <a:rPr lang="en-US" sz="2100" dirty="0">
                <a:solidFill>
                  <a:srgbClr val="FF0000"/>
                </a:solidFill>
                <a:latin typeface="+mj-lt"/>
              </a:rPr>
              <a:t>14 days </a:t>
            </a:r>
            <a:r>
              <a:rPr lang="en-US" sz="2100" dirty="0">
                <a:latin typeface="+mj-lt"/>
              </a:rPr>
              <a:t>after Answer to formal complaint Respondent to file and serve witness list </a:t>
            </a:r>
          </a:p>
          <a:p>
            <a:pPr marL="150876" lvl="1" indent="0">
              <a:buNone/>
            </a:pPr>
            <a:endParaRPr lang="en-US" sz="2400" dirty="0">
              <a:latin typeface="+mj-lt"/>
            </a:endParaRPr>
          </a:p>
          <a:p>
            <a:endParaRPr lang="en-US" dirty="0"/>
          </a:p>
        </p:txBody>
      </p:sp>
    </p:spTree>
    <p:extLst>
      <p:ext uri="{BB962C8B-B14F-4D97-AF65-F5344CB8AC3E}">
        <p14:creationId xmlns:p14="http://schemas.microsoft.com/office/powerpoint/2010/main" val="2248890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Discovery Procedure</a:t>
            </a:r>
            <a:br>
              <a:rPr lang="en-US" dirty="0"/>
            </a:br>
            <a:endParaRPr lang="en-US" dirty="0"/>
          </a:p>
        </p:txBody>
      </p:sp>
      <p:sp>
        <p:nvSpPr>
          <p:cNvPr id="7" name="Content Placeholder 1"/>
          <p:cNvSpPr>
            <a:spLocks noGrp="1"/>
          </p:cNvSpPr>
          <p:nvPr>
            <p:ph idx="1"/>
          </p:nvPr>
        </p:nvSpPr>
        <p:spPr>
          <a:xfrm>
            <a:off x="849854" y="1981200"/>
            <a:ext cx="7543801" cy="4267200"/>
          </a:xfrm>
        </p:spPr>
        <p:txBody>
          <a:bodyPr>
            <a:normAutofit/>
          </a:bodyPr>
          <a:lstStyle/>
          <a:p>
            <a:pPr lvl="2">
              <a:buFont typeface="Arial" panose="020B0604020202020204" pitchFamily="34" charset="0"/>
              <a:buChar char="•"/>
            </a:pPr>
            <a:r>
              <a:rPr lang="en-US" sz="3600" dirty="0">
                <a:latin typeface="+mj-lt"/>
              </a:rPr>
              <a:t>Scheduling conference</a:t>
            </a:r>
          </a:p>
          <a:p>
            <a:pPr lvl="2">
              <a:buFont typeface="Arial" panose="020B0604020202020204" pitchFamily="34" charset="0"/>
              <a:buChar char="•"/>
            </a:pPr>
            <a:r>
              <a:rPr lang="en-US" sz="3600" dirty="0">
                <a:latin typeface="+mj-lt"/>
              </a:rPr>
              <a:t>Witness &amp; exhibit lists</a:t>
            </a:r>
          </a:p>
          <a:p>
            <a:pPr lvl="2">
              <a:buFont typeface="Arial" panose="020B0604020202020204" pitchFamily="34" charset="0"/>
              <a:buChar char="•"/>
            </a:pPr>
            <a:r>
              <a:rPr lang="en-US" sz="3600" dirty="0">
                <a:latin typeface="+mj-lt"/>
              </a:rPr>
              <a:t>Expert designations</a:t>
            </a:r>
          </a:p>
          <a:p>
            <a:pPr lvl="2">
              <a:buFont typeface="Arial" panose="020B0604020202020204" pitchFamily="34" charset="0"/>
              <a:buChar char="•"/>
            </a:pPr>
            <a:r>
              <a:rPr lang="en-US" sz="3600" dirty="0">
                <a:latin typeface="+mj-lt"/>
              </a:rPr>
              <a:t>Rebuttal experts</a:t>
            </a:r>
          </a:p>
          <a:p>
            <a:pPr lvl="2">
              <a:buFont typeface="Arial" panose="020B0604020202020204" pitchFamily="34" charset="0"/>
              <a:buChar char="•"/>
            </a:pPr>
            <a:r>
              <a:rPr lang="en-US" sz="3600" dirty="0">
                <a:latin typeface="+mj-lt"/>
              </a:rPr>
              <a:t>Subpoenas</a:t>
            </a:r>
          </a:p>
          <a:p>
            <a:pPr lvl="2">
              <a:buFont typeface="Arial" panose="020B0604020202020204" pitchFamily="34" charset="0"/>
              <a:buChar char="•"/>
            </a:pPr>
            <a:r>
              <a:rPr lang="en-US" sz="3600" dirty="0">
                <a:latin typeface="+mj-lt"/>
              </a:rPr>
              <a:t>Depositions</a:t>
            </a:r>
          </a:p>
          <a:p>
            <a:pPr marL="109728" indent="0" algn="ctr">
              <a:buNone/>
            </a:pPr>
            <a:endParaRPr lang="en-US" sz="6000" dirty="0"/>
          </a:p>
        </p:txBody>
      </p:sp>
    </p:spTree>
    <p:extLst>
      <p:ext uri="{BB962C8B-B14F-4D97-AF65-F5344CB8AC3E}">
        <p14:creationId xmlns:p14="http://schemas.microsoft.com/office/powerpoint/2010/main" val="195207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7">
                                            <p:txEl>
                                              <p:pRg st="1" end="1"/>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7">
                                            <p:txEl>
                                              <p:pRg st="2" end="2"/>
                                            </p:txEl>
                                          </p:spTgt>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7">
                                            <p:txEl>
                                              <p:pRg st="3" end="3"/>
                                            </p:txEl>
                                          </p:spTgt>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7">
                                            <p:txEl>
                                              <p:pRg st="4" end="4"/>
                                            </p:txEl>
                                          </p:spTgt>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p:cTn id="37"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7">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7">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Prehearing Deadlines</a:t>
            </a:r>
            <a:br>
              <a:rPr lang="en-US" dirty="0"/>
            </a:br>
            <a:r>
              <a:rPr lang="en-US" dirty="0"/>
              <a:t> </a:t>
            </a:r>
          </a:p>
        </p:txBody>
      </p:sp>
      <p:sp>
        <p:nvSpPr>
          <p:cNvPr id="3" name="Content Placeholder 2"/>
          <p:cNvSpPr>
            <a:spLocks noGrp="1"/>
          </p:cNvSpPr>
          <p:nvPr>
            <p:ph idx="1"/>
          </p:nvPr>
        </p:nvSpPr>
        <p:spPr>
          <a:xfrm>
            <a:off x="822959" y="1845734"/>
            <a:ext cx="7543801" cy="4402666"/>
          </a:xfrm>
        </p:spPr>
        <p:txBody>
          <a:bodyPr>
            <a:normAutofit fontScale="92500" lnSpcReduction="10000"/>
          </a:bodyPr>
          <a:lstStyle/>
          <a:p>
            <a:pPr marL="457200" lvl="1" indent="-457200">
              <a:buFont typeface="Arial" panose="020B0604020202020204" pitchFamily="34" charset="0"/>
              <a:buChar char="•"/>
            </a:pPr>
            <a:r>
              <a:rPr lang="en-US" sz="2400" dirty="0">
                <a:latin typeface="+mj-lt"/>
              </a:rPr>
              <a:t>Rule 224(c): </a:t>
            </a:r>
            <a:r>
              <a:rPr lang="en-US" sz="2400" dirty="0">
                <a:solidFill>
                  <a:srgbClr val="FF0000"/>
                </a:solidFill>
                <a:latin typeface="+mj-lt"/>
              </a:rPr>
              <a:t>21 days </a:t>
            </a:r>
            <a:r>
              <a:rPr lang="en-US" sz="2400" dirty="0">
                <a:latin typeface="+mj-lt"/>
              </a:rPr>
              <a:t>after formal complaint = Any party designate expert witness including report or summary of opinions.  </a:t>
            </a:r>
          </a:p>
          <a:p>
            <a:pPr marL="868680" lvl="4" indent="-457200">
              <a:buFont typeface="Arial" panose="020B0604020202020204" pitchFamily="34" charset="0"/>
              <a:buChar char="•"/>
            </a:pPr>
            <a:r>
              <a:rPr lang="en-US" sz="2400" dirty="0">
                <a:solidFill>
                  <a:srgbClr val="FF0000"/>
                </a:solidFill>
                <a:latin typeface="+mj-lt"/>
              </a:rPr>
              <a:t>21 days </a:t>
            </a:r>
            <a:r>
              <a:rPr lang="en-US" sz="2400" dirty="0">
                <a:latin typeface="+mj-lt"/>
              </a:rPr>
              <a:t>after designation = Designate rebuttal expert including report or summary of opinions. </a:t>
            </a:r>
          </a:p>
          <a:p>
            <a:pPr marL="0" lvl="1" indent="0">
              <a:buNone/>
            </a:pPr>
            <a:endParaRPr lang="en-US" sz="2600" dirty="0">
              <a:latin typeface="+mj-lt"/>
            </a:endParaRPr>
          </a:p>
          <a:p>
            <a:pPr marL="457200" lvl="1" indent="-457200">
              <a:buFont typeface="Arial" panose="020B0604020202020204" pitchFamily="34" charset="0"/>
              <a:buChar char="•"/>
            </a:pPr>
            <a:r>
              <a:rPr lang="en-US" sz="2600" dirty="0">
                <a:latin typeface="+mj-lt"/>
              </a:rPr>
              <a:t>Rule 223(c): Parties submit agreement for summary submission of case to hearing panel no later than </a:t>
            </a:r>
            <a:r>
              <a:rPr lang="en-US" sz="2600" dirty="0">
                <a:solidFill>
                  <a:srgbClr val="FF0000"/>
                </a:solidFill>
                <a:latin typeface="+mj-lt"/>
              </a:rPr>
              <a:t>30 days </a:t>
            </a:r>
            <a:r>
              <a:rPr lang="en-US" sz="2600" dirty="0">
                <a:latin typeface="+mj-lt"/>
              </a:rPr>
              <a:t>before hearing. </a:t>
            </a:r>
          </a:p>
          <a:p>
            <a:pPr marL="457200" lvl="1" indent="-457200">
              <a:buFont typeface="Arial" panose="020B0604020202020204" pitchFamily="34" charset="0"/>
              <a:buChar char="•"/>
            </a:pPr>
            <a:endParaRPr lang="en-US" sz="2600" dirty="0">
              <a:latin typeface="+mj-lt"/>
            </a:endParaRPr>
          </a:p>
          <a:p>
            <a:pPr marL="457200" lvl="1" indent="-457200">
              <a:buFont typeface="Arial" panose="020B0604020202020204" pitchFamily="34" charset="0"/>
              <a:buChar char="•"/>
            </a:pPr>
            <a:r>
              <a:rPr lang="en-US" sz="2600" dirty="0">
                <a:latin typeface="+mj-lt"/>
              </a:rPr>
              <a:t>Rules 216(a), 227(a), 217(b)(4): </a:t>
            </a:r>
            <a:r>
              <a:rPr lang="en-US" sz="2600" dirty="0">
                <a:solidFill>
                  <a:srgbClr val="FF0000"/>
                </a:solidFill>
                <a:latin typeface="+mj-lt"/>
              </a:rPr>
              <a:t>14 days </a:t>
            </a:r>
            <a:r>
              <a:rPr lang="en-US" sz="2600" dirty="0">
                <a:latin typeface="+mj-lt"/>
              </a:rPr>
              <a:t>before hearing  = File motions, </a:t>
            </a:r>
            <a:r>
              <a:rPr lang="en-US" sz="2600" b="1" dirty="0">
                <a:latin typeface="+mj-lt"/>
              </a:rPr>
              <a:t>plan for probation</a:t>
            </a:r>
            <a:r>
              <a:rPr lang="en-US" sz="2400" dirty="0">
                <a:latin typeface="+mj-lt"/>
              </a:rPr>
              <a:t>, motion to quash subpoena.</a:t>
            </a:r>
          </a:p>
          <a:p>
            <a:pPr marL="868680" lvl="4" indent="-457200">
              <a:buFont typeface="Arial" panose="020B0604020202020204" pitchFamily="34" charset="0"/>
              <a:buChar char="•"/>
            </a:pPr>
            <a:r>
              <a:rPr lang="en-US" sz="2300" dirty="0">
                <a:solidFill>
                  <a:srgbClr val="FF0000"/>
                </a:solidFill>
                <a:latin typeface="+mj-lt"/>
              </a:rPr>
              <a:t>7 days </a:t>
            </a:r>
            <a:r>
              <a:rPr lang="en-US" sz="2300" dirty="0">
                <a:latin typeface="+mj-lt"/>
              </a:rPr>
              <a:t>before hearing response/opposition to motions</a:t>
            </a:r>
          </a:p>
          <a:p>
            <a:pPr marL="457200" lvl="1" indent="-457200">
              <a:buFont typeface="Arial" panose="020B0604020202020204" pitchFamily="34" charset="0"/>
              <a:buChar char="•"/>
            </a:pPr>
            <a:endParaRPr lang="en-US" sz="2600" dirty="0"/>
          </a:p>
        </p:txBody>
      </p:sp>
    </p:spTree>
    <p:extLst>
      <p:ext uri="{BB962C8B-B14F-4D97-AF65-F5344CB8AC3E}">
        <p14:creationId xmlns:p14="http://schemas.microsoft.com/office/powerpoint/2010/main" val="2558559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Summary Submission</a:t>
            </a:r>
            <a:br>
              <a:rPr lang="en-US" dirty="0"/>
            </a:br>
            <a:endParaRPr lang="en-US" dirty="0"/>
          </a:p>
        </p:txBody>
      </p:sp>
      <p:sp>
        <p:nvSpPr>
          <p:cNvPr id="3" name="Content Placeholder 2"/>
          <p:cNvSpPr>
            <a:spLocks noGrp="1"/>
          </p:cNvSpPr>
          <p:nvPr>
            <p:ph idx="1"/>
          </p:nvPr>
        </p:nvSpPr>
        <p:spPr>
          <a:xfrm>
            <a:off x="822959" y="1845734"/>
            <a:ext cx="7543801" cy="4402666"/>
          </a:xfrm>
        </p:spPr>
        <p:txBody>
          <a:bodyPr>
            <a:normAutofit lnSpcReduction="10000"/>
          </a:bodyPr>
          <a:lstStyle/>
          <a:p>
            <a:pPr marL="0" indent="0">
              <a:buNone/>
            </a:pPr>
            <a:r>
              <a:rPr lang="en-US" sz="1600" dirty="0">
                <a:latin typeface="+mj-lt"/>
              </a:rPr>
              <a:t>New Procedure (Rule 223)</a:t>
            </a:r>
          </a:p>
          <a:p>
            <a:pPr marL="274320" indent="-274320">
              <a:buFont typeface="Wingdings" panose="05000000000000000000" pitchFamily="2" charset="2"/>
              <a:buChar char="§"/>
            </a:pPr>
            <a:r>
              <a:rPr lang="en-US" sz="1600" dirty="0">
                <a:latin typeface="+mj-lt"/>
              </a:rPr>
              <a:t>Agreement of parties</a:t>
            </a:r>
          </a:p>
          <a:p>
            <a:pPr marL="274320" indent="-274320">
              <a:buFont typeface="Wingdings" panose="05000000000000000000" pitchFamily="2" charset="2"/>
              <a:buChar char="§"/>
            </a:pPr>
            <a:r>
              <a:rPr lang="en-US" sz="1600" dirty="0">
                <a:latin typeface="+mj-lt"/>
              </a:rPr>
              <a:t>Submit case directly to Supreme Court foregoing Panel Hearing</a:t>
            </a:r>
          </a:p>
          <a:p>
            <a:pPr marL="274320" indent="-274320">
              <a:buFont typeface="Wingdings" panose="05000000000000000000" pitchFamily="2" charset="2"/>
              <a:buChar char="§"/>
            </a:pPr>
            <a:r>
              <a:rPr lang="en-US" sz="1600" dirty="0">
                <a:latin typeface="+mj-lt"/>
              </a:rPr>
              <a:t>Stipulation:</a:t>
            </a:r>
          </a:p>
          <a:p>
            <a:pPr marL="902272" indent="-344488">
              <a:buFont typeface="+mj-lt"/>
              <a:buAutoNum type="arabicPeriod"/>
            </a:pPr>
            <a:r>
              <a:rPr lang="en-US" sz="1600" dirty="0">
                <a:latin typeface="+mj-lt"/>
              </a:rPr>
              <a:t>Respondent admits </a:t>
            </a:r>
            <a:r>
              <a:rPr lang="en-US" sz="1600" i="1" dirty="0">
                <a:solidFill>
                  <a:srgbClr val="FF0000"/>
                </a:solidFill>
                <a:latin typeface="+mj-lt"/>
              </a:rPr>
              <a:t>the</a:t>
            </a:r>
            <a:r>
              <a:rPr lang="en-US" sz="1600" i="1" dirty="0">
                <a:latin typeface="+mj-lt"/>
              </a:rPr>
              <a:t> </a:t>
            </a:r>
            <a:r>
              <a:rPr lang="en-US" sz="1600" i="1" dirty="0">
                <a:solidFill>
                  <a:srgbClr val="FF0000"/>
                </a:solidFill>
                <a:latin typeface="+mj-lt"/>
              </a:rPr>
              <a:t>misconduct as alleged</a:t>
            </a:r>
          </a:p>
          <a:p>
            <a:pPr marL="902272" indent="-344488">
              <a:buFont typeface="+mj-lt"/>
              <a:buAutoNum type="arabicPeriod"/>
            </a:pPr>
            <a:r>
              <a:rPr lang="en-US" sz="1600" dirty="0">
                <a:latin typeface="+mj-lt"/>
              </a:rPr>
              <a:t>Contents of the record</a:t>
            </a:r>
          </a:p>
          <a:p>
            <a:pPr marL="902272" indent="-344488">
              <a:buFont typeface="+mj-lt"/>
              <a:buAutoNum type="arabicPeriod"/>
            </a:pPr>
            <a:r>
              <a:rPr lang="en-US" sz="1600" dirty="0">
                <a:latin typeface="+mj-lt"/>
              </a:rPr>
              <a:t>Findings of fact and conclusions of law, including </a:t>
            </a:r>
            <a:r>
              <a:rPr lang="en-US" sz="1600" dirty="0">
                <a:solidFill>
                  <a:srgbClr val="FF0000"/>
                </a:solidFill>
                <a:latin typeface="+mj-lt"/>
              </a:rPr>
              <a:t>violations of rules or oath</a:t>
            </a:r>
          </a:p>
          <a:p>
            <a:pPr marL="902272" indent="-344488">
              <a:buFont typeface="+mj-lt"/>
              <a:buAutoNum type="arabicPeriod"/>
            </a:pPr>
            <a:r>
              <a:rPr lang="en-US" sz="1600" dirty="0">
                <a:latin typeface="+mj-lt"/>
              </a:rPr>
              <a:t>Recommendation for </a:t>
            </a:r>
            <a:r>
              <a:rPr lang="en-US" sz="1600" dirty="0">
                <a:solidFill>
                  <a:srgbClr val="FF0000"/>
                </a:solidFill>
                <a:latin typeface="+mj-lt"/>
              </a:rPr>
              <a:t>discipline</a:t>
            </a:r>
          </a:p>
          <a:p>
            <a:pPr marL="902272" indent="-344488">
              <a:buFont typeface="+mj-lt"/>
              <a:buAutoNum type="arabicPeriod"/>
            </a:pPr>
            <a:r>
              <a:rPr lang="en-US" sz="1600" dirty="0">
                <a:latin typeface="+mj-lt"/>
              </a:rPr>
              <a:t>Waiver of a panel hearing </a:t>
            </a:r>
          </a:p>
          <a:p>
            <a:pPr marL="902272" indent="-344488">
              <a:buFont typeface="+mj-lt"/>
              <a:buAutoNum type="arabicPeriod"/>
            </a:pPr>
            <a:r>
              <a:rPr lang="en-US" sz="1600" dirty="0">
                <a:latin typeface="+mj-lt"/>
              </a:rPr>
              <a:t>No exception to the findings / conclusions will be filed </a:t>
            </a:r>
          </a:p>
          <a:p>
            <a:pPr marL="274320" indent="-274320">
              <a:buFont typeface="Wingdings" panose="05000000000000000000" pitchFamily="2" charset="2"/>
              <a:buChar char="§"/>
            </a:pPr>
            <a:r>
              <a:rPr lang="en-US" sz="1600" dirty="0">
                <a:latin typeface="+mj-lt"/>
              </a:rPr>
              <a:t>Board may approve or disapprove </a:t>
            </a:r>
          </a:p>
          <a:p>
            <a:pPr marL="274320" indent="-274320">
              <a:buFont typeface="Wingdings" panose="05000000000000000000" pitchFamily="2" charset="2"/>
              <a:buChar char="§"/>
            </a:pPr>
            <a:r>
              <a:rPr lang="en-US" sz="1600" dirty="0">
                <a:latin typeface="+mj-lt"/>
              </a:rPr>
              <a:t>If not approve = panel hearing</a:t>
            </a:r>
          </a:p>
          <a:p>
            <a:pPr marL="274320" indent="-274320">
              <a:buFont typeface="Wingdings" panose="05000000000000000000" pitchFamily="2" charset="2"/>
              <a:buChar char="§"/>
            </a:pPr>
            <a:r>
              <a:rPr lang="en-US" sz="1600" dirty="0">
                <a:latin typeface="+mj-lt"/>
              </a:rPr>
              <a:t>If approve = straight to court</a:t>
            </a:r>
          </a:p>
          <a:p>
            <a:endParaRPr lang="en-US" dirty="0"/>
          </a:p>
        </p:txBody>
      </p:sp>
    </p:spTree>
    <p:extLst>
      <p:ext uri="{BB962C8B-B14F-4D97-AF65-F5344CB8AC3E}">
        <p14:creationId xmlns:p14="http://schemas.microsoft.com/office/powerpoint/2010/main" val="2641223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Securing Witnesses’ Appearances</a:t>
            </a:r>
            <a:br>
              <a:rPr lang="en-US" dirty="0"/>
            </a:br>
            <a:endParaRPr lang="en-US" dirty="0"/>
          </a:p>
        </p:txBody>
      </p:sp>
      <p:sp>
        <p:nvSpPr>
          <p:cNvPr id="3" name="Content Placeholder 2"/>
          <p:cNvSpPr>
            <a:spLocks noGrp="1"/>
          </p:cNvSpPr>
          <p:nvPr>
            <p:ph idx="1"/>
          </p:nvPr>
        </p:nvSpPr>
        <p:spPr>
          <a:xfrm>
            <a:off x="822959" y="1905000"/>
            <a:ext cx="7543801" cy="4023360"/>
          </a:xfrm>
        </p:spPr>
        <p:txBody>
          <a:bodyPr/>
          <a:lstStyle/>
          <a:p>
            <a:pPr lvl="1">
              <a:buFont typeface="Arial" panose="020B0604020202020204" pitchFamily="34" charset="0"/>
              <a:buChar char="•"/>
            </a:pPr>
            <a:r>
              <a:rPr lang="en-US" sz="2400" dirty="0">
                <a:solidFill>
                  <a:srgbClr val="FF0000"/>
                </a:solidFill>
                <a:latin typeface="+mj-lt"/>
              </a:rPr>
              <a:t>30 days </a:t>
            </a:r>
            <a:r>
              <a:rPr lang="en-US" sz="2400" dirty="0">
                <a:latin typeface="+mj-lt"/>
              </a:rPr>
              <a:t>before the hearing = respondent must request (Disciplinary administrator may issue subpoenas)</a:t>
            </a:r>
          </a:p>
          <a:p>
            <a:pPr marL="150876" lvl="1" indent="0">
              <a:buNone/>
            </a:pPr>
            <a:endParaRPr lang="en-US" sz="2400" dirty="0">
              <a:latin typeface="+mj-lt"/>
            </a:endParaRPr>
          </a:p>
          <a:p>
            <a:pPr lvl="1">
              <a:buFont typeface="Arial" panose="020B0604020202020204" pitchFamily="34" charset="0"/>
              <a:buChar char="•"/>
            </a:pPr>
            <a:r>
              <a:rPr lang="en-US" sz="2400" dirty="0">
                <a:solidFill>
                  <a:srgbClr val="FF0000"/>
                </a:solidFill>
                <a:latin typeface="+mj-lt"/>
              </a:rPr>
              <a:t>21 days </a:t>
            </a:r>
            <a:r>
              <a:rPr lang="en-US" sz="2400" dirty="0">
                <a:latin typeface="+mj-lt"/>
              </a:rPr>
              <a:t>before the hearing = subpoena must be served </a:t>
            </a:r>
          </a:p>
          <a:p>
            <a:pPr lvl="3"/>
            <a:r>
              <a:rPr lang="en-US" sz="2400" dirty="0">
                <a:latin typeface="+mj-lt"/>
              </a:rPr>
              <a:t>Mileage, travel and meals = paid by the party requesting the subpoena</a:t>
            </a:r>
          </a:p>
          <a:p>
            <a:pPr lvl="3"/>
            <a:endParaRPr lang="en-US" sz="2400" dirty="0">
              <a:latin typeface="+mj-lt"/>
            </a:endParaRPr>
          </a:p>
          <a:p>
            <a:pPr lvl="1">
              <a:buFont typeface="Arial" panose="020B0604020202020204" pitchFamily="34" charset="0"/>
              <a:buChar char="•"/>
            </a:pPr>
            <a:r>
              <a:rPr lang="en-US" sz="2400" dirty="0">
                <a:solidFill>
                  <a:srgbClr val="FF0000"/>
                </a:solidFill>
                <a:latin typeface="+mj-lt"/>
              </a:rPr>
              <a:t>14 days </a:t>
            </a:r>
            <a:r>
              <a:rPr lang="en-US" sz="2400" dirty="0">
                <a:latin typeface="+mj-lt"/>
              </a:rPr>
              <a:t>before hearing = file motion requesting witness to appear by video or phone </a:t>
            </a:r>
          </a:p>
          <a:p>
            <a:endParaRPr lang="en-US" dirty="0"/>
          </a:p>
        </p:txBody>
      </p:sp>
    </p:spTree>
    <p:extLst>
      <p:ext uri="{BB962C8B-B14F-4D97-AF65-F5344CB8AC3E}">
        <p14:creationId xmlns:p14="http://schemas.microsoft.com/office/powerpoint/2010/main" val="2789135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Panel Hearing</a:t>
            </a:r>
          </a:p>
        </p:txBody>
      </p:sp>
      <p:sp>
        <p:nvSpPr>
          <p:cNvPr id="3" name="Content Placeholder 2"/>
          <p:cNvSpPr>
            <a:spLocks noGrp="1"/>
          </p:cNvSpPr>
          <p:nvPr>
            <p:ph idx="1"/>
          </p:nvPr>
        </p:nvSpPr>
        <p:spPr/>
        <p:txBody>
          <a:bodyPr>
            <a:normAutofit fontScale="77500" lnSpcReduction="20000"/>
          </a:bodyPr>
          <a:lstStyle/>
          <a:p>
            <a:pPr marL="571500" lvl="1" indent="-571500">
              <a:lnSpc>
                <a:spcPct val="110000"/>
              </a:lnSpc>
              <a:spcAft>
                <a:spcPts val="600"/>
              </a:spcAft>
              <a:buFont typeface="Arial" panose="020B0604020202020204" pitchFamily="34" charset="0"/>
              <a:buChar char="•"/>
            </a:pPr>
            <a:r>
              <a:rPr lang="en-US" sz="3600" dirty="0">
                <a:latin typeface="+mj-lt"/>
              </a:rPr>
              <a:t>Open to the public</a:t>
            </a:r>
          </a:p>
          <a:p>
            <a:pPr marL="571500" lvl="1" indent="-571500">
              <a:lnSpc>
                <a:spcPct val="110000"/>
              </a:lnSpc>
              <a:spcAft>
                <a:spcPts val="600"/>
              </a:spcAft>
              <a:buFont typeface="Arial" panose="020B0604020202020204" pitchFamily="34" charset="0"/>
              <a:buChar char="•"/>
            </a:pPr>
            <a:r>
              <a:rPr lang="en-US" sz="3600" dirty="0">
                <a:latin typeface="+mj-lt"/>
              </a:rPr>
              <a:t>Witnesses</a:t>
            </a:r>
          </a:p>
          <a:p>
            <a:pPr marL="571500" lvl="1" indent="-571500">
              <a:lnSpc>
                <a:spcPct val="110000"/>
              </a:lnSpc>
              <a:spcAft>
                <a:spcPts val="600"/>
              </a:spcAft>
              <a:buFont typeface="Arial" panose="020B0604020202020204" pitchFamily="34" charset="0"/>
              <a:buChar char="•"/>
            </a:pPr>
            <a:r>
              <a:rPr lang="en-US" sz="3600" dirty="0">
                <a:latin typeface="+mj-lt"/>
              </a:rPr>
              <a:t>Cross-examination</a:t>
            </a:r>
          </a:p>
          <a:p>
            <a:pPr marL="571500" lvl="1" indent="-571500">
              <a:lnSpc>
                <a:spcPct val="110000"/>
              </a:lnSpc>
              <a:spcAft>
                <a:spcPts val="600"/>
              </a:spcAft>
              <a:buFont typeface="Arial" panose="020B0604020202020204" pitchFamily="34" charset="0"/>
              <a:buChar char="•"/>
            </a:pPr>
            <a:r>
              <a:rPr lang="en-US" sz="3600" dirty="0">
                <a:latin typeface="+mj-lt"/>
              </a:rPr>
              <a:t>Initial finding of violation</a:t>
            </a:r>
          </a:p>
          <a:p>
            <a:pPr marL="571500" lvl="1" indent="-571500">
              <a:lnSpc>
                <a:spcPct val="110000"/>
              </a:lnSpc>
              <a:spcAft>
                <a:spcPts val="600"/>
              </a:spcAft>
              <a:buFont typeface="Arial" panose="020B0604020202020204" pitchFamily="34" charset="0"/>
              <a:buChar char="•"/>
            </a:pPr>
            <a:r>
              <a:rPr lang="en-US" sz="3600" dirty="0">
                <a:latin typeface="+mj-lt"/>
              </a:rPr>
              <a:t>Presentation of evidence of aggravation and mitigation</a:t>
            </a:r>
          </a:p>
          <a:p>
            <a:pPr marL="571500" lvl="1" indent="-571500">
              <a:lnSpc>
                <a:spcPct val="110000"/>
              </a:lnSpc>
              <a:spcAft>
                <a:spcPts val="600"/>
              </a:spcAft>
              <a:buFont typeface="Arial" panose="020B0604020202020204" pitchFamily="34" charset="0"/>
              <a:buChar char="•"/>
            </a:pPr>
            <a:r>
              <a:rPr lang="en-US" sz="3600" dirty="0">
                <a:latin typeface="+mj-lt"/>
              </a:rPr>
              <a:t>Panel deliberation</a:t>
            </a:r>
          </a:p>
          <a:p>
            <a:pPr marL="571500" lvl="1" indent="-571500">
              <a:lnSpc>
                <a:spcPct val="110000"/>
              </a:lnSpc>
              <a:spcAft>
                <a:spcPts val="600"/>
              </a:spcAft>
              <a:buFont typeface="Arial" panose="020B0604020202020204" pitchFamily="34" charset="0"/>
              <a:buChar char="•"/>
            </a:pPr>
            <a:r>
              <a:rPr lang="en-US" sz="3600" dirty="0">
                <a:latin typeface="+mj-lt"/>
              </a:rPr>
              <a:t>Report</a:t>
            </a:r>
          </a:p>
          <a:p>
            <a:endParaRPr lang="en-US" dirty="0"/>
          </a:p>
        </p:txBody>
      </p:sp>
    </p:spTree>
    <p:extLst>
      <p:ext uri="{BB962C8B-B14F-4D97-AF65-F5344CB8AC3E}">
        <p14:creationId xmlns:p14="http://schemas.microsoft.com/office/powerpoint/2010/main" val="1587176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Light" panose="020F0302020204030204" pitchFamily="34" charset="0"/>
              </a:rPr>
              <a:t>Disciplinary Actions</a:t>
            </a:r>
            <a:br>
              <a:rPr lang="en-US" dirty="0"/>
            </a:br>
            <a:endParaRPr lang="en-US" dirty="0"/>
          </a:p>
        </p:txBody>
      </p:sp>
      <p:sp>
        <p:nvSpPr>
          <p:cNvPr id="3" name="Content Placeholder 2"/>
          <p:cNvSpPr>
            <a:spLocks noGrp="1"/>
          </p:cNvSpPr>
          <p:nvPr>
            <p:ph idx="1"/>
          </p:nvPr>
        </p:nvSpPr>
        <p:spPr/>
        <p:txBody>
          <a:bodyPr>
            <a:normAutofit/>
          </a:bodyPr>
          <a:lstStyle/>
          <a:p>
            <a:r>
              <a:rPr lang="en-US" sz="2400" dirty="0">
                <a:latin typeface="+mj-lt"/>
              </a:rPr>
              <a:t>Rule 203- Types of Discipline.  The Panel may recommend:</a:t>
            </a:r>
          </a:p>
          <a:p>
            <a:pPr lvl="1">
              <a:buFont typeface="Arial" panose="020B0604020202020204" pitchFamily="34" charset="0"/>
              <a:buChar char="•"/>
            </a:pPr>
            <a:r>
              <a:rPr lang="en-US" sz="2400" dirty="0">
                <a:latin typeface="+mj-lt"/>
              </a:rPr>
              <a:t>No violation and dismissal of complaint.  ODA can appeal this to the Supreme Court </a:t>
            </a:r>
          </a:p>
          <a:p>
            <a:pPr lvl="1">
              <a:buFont typeface="Arial" panose="020B0604020202020204" pitchFamily="34" charset="0"/>
              <a:buChar char="•"/>
            </a:pPr>
            <a:r>
              <a:rPr lang="en-US" sz="2400" dirty="0">
                <a:latin typeface="+mj-lt"/>
              </a:rPr>
              <a:t>Informal Admonishment – Case Ends</a:t>
            </a:r>
          </a:p>
          <a:p>
            <a:pPr lvl="1">
              <a:buFont typeface="Arial" panose="020B0604020202020204" pitchFamily="34" charset="0"/>
              <a:buChar char="•"/>
            </a:pPr>
            <a:r>
              <a:rPr lang="en-US" sz="2400" dirty="0">
                <a:latin typeface="+mj-lt"/>
              </a:rPr>
              <a:t> Pubic Censure – Goes to Supreme Court</a:t>
            </a:r>
          </a:p>
          <a:p>
            <a:pPr lvl="1">
              <a:buFont typeface="Arial" panose="020B0604020202020204" pitchFamily="34" charset="0"/>
              <a:buChar char="•"/>
            </a:pPr>
            <a:r>
              <a:rPr lang="en-US" sz="2400" dirty="0">
                <a:latin typeface="+mj-lt"/>
              </a:rPr>
              <a:t> Probation  – Goes to Supreme Court</a:t>
            </a:r>
          </a:p>
          <a:p>
            <a:pPr lvl="1">
              <a:buFont typeface="Arial" panose="020B0604020202020204" pitchFamily="34" charset="0"/>
              <a:buChar char="•"/>
            </a:pPr>
            <a:r>
              <a:rPr lang="en-US" sz="2400" dirty="0">
                <a:latin typeface="+mj-lt"/>
              </a:rPr>
              <a:t> Suspension– Goes to Supreme Court</a:t>
            </a:r>
          </a:p>
          <a:p>
            <a:pPr lvl="1">
              <a:buFont typeface="Arial" panose="020B0604020202020204" pitchFamily="34" charset="0"/>
              <a:buChar char="•"/>
            </a:pPr>
            <a:r>
              <a:rPr lang="en-US" sz="2400" dirty="0">
                <a:latin typeface="+mj-lt"/>
              </a:rPr>
              <a:t> Disbarment (Rule 217) – Goes to Supreme Court </a:t>
            </a:r>
          </a:p>
          <a:p>
            <a:pPr lvl="1">
              <a:buFont typeface="Arial" panose="020B0604020202020204" pitchFamily="34" charset="0"/>
              <a:buChar char="•"/>
            </a:pPr>
            <a:r>
              <a:rPr lang="en-US" sz="2400" dirty="0">
                <a:latin typeface="+mj-lt"/>
              </a:rPr>
              <a:t> Any other discipline deemed appropriate</a:t>
            </a:r>
          </a:p>
          <a:p>
            <a:pPr marL="465887" lvl="1" defTabSz="931774">
              <a:defRPr/>
            </a:pPr>
            <a:endParaRPr lang="en-US" dirty="0"/>
          </a:p>
          <a:p>
            <a:pPr marL="465887" lvl="1" defTabSz="931774">
              <a:defRPr/>
            </a:pPr>
            <a:endParaRPr lang="en-US" dirty="0"/>
          </a:p>
          <a:p>
            <a:endParaRPr lang="en-US" dirty="0"/>
          </a:p>
        </p:txBody>
      </p:sp>
    </p:spTree>
    <p:extLst>
      <p:ext uri="{BB962C8B-B14F-4D97-AF65-F5344CB8AC3E}">
        <p14:creationId xmlns:p14="http://schemas.microsoft.com/office/powerpoint/2010/main" val="3629915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7"/>
            <a:ext cx="7543800" cy="932594"/>
          </a:xfrm>
        </p:spPr>
        <p:txBody>
          <a:bodyPr/>
          <a:lstStyle/>
          <a:p>
            <a:pPr algn="ctr"/>
            <a:r>
              <a:rPr lang="en-US" dirty="0"/>
              <a:t>Kansas Supreme Court Oral Arguments</a:t>
            </a:r>
          </a:p>
        </p:txBody>
      </p:sp>
      <p:pic>
        <p:nvPicPr>
          <p:cNvPr id="8" name="Content Placeholder 7">
            <a:extLst>
              <a:ext uri="{FF2B5EF4-FFF2-40B4-BE49-F238E27FC236}">
                <a16:creationId xmlns:a16="http://schemas.microsoft.com/office/drawing/2014/main" id="{AD079136-C780-5B84-019A-060C7E357C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325" y="1847716"/>
            <a:ext cx="7543800" cy="4019818"/>
          </a:xfrm>
        </p:spPr>
      </p:pic>
    </p:spTree>
    <p:extLst>
      <p:ext uri="{BB962C8B-B14F-4D97-AF65-F5344CB8AC3E}">
        <p14:creationId xmlns:p14="http://schemas.microsoft.com/office/powerpoint/2010/main" val="608253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20782"/>
            <a:ext cx="5492543" cy="6601469"/>
          </a:xfrm>
          <a:prstGeom prst="rect">
            <a:avLst/>
          </a:prstGeom>
        </p:spPr>
      </p:pic>
    </p:spTree>
    <p:extLst>
      <p:ext uri="{BB962C8B-B14F-4D97-AF65-F5344CB8AC3E}">
        <p14:creationId xmlns:p14="http://schemas.microsoft.com/office/powerpoint/2010/main" val="4211039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1752600"/>
            <a:ext cx="5486400" cy="2554545"/>
          </a:xfrm>
          <a:prstGeom prst="rect">
            <a:avLst/>
          </a:prstGeom>
        </p:spPr>
        <p:txBody>
          <a:bodyPr wrap="square">
            <a:spAutoFit/>
          </a:bodyPr>
          <a:lstStyle/>
          <a:p>
            <a:pPr algn="ctr"/>
            <a:r>
              <a:rPr lang="en-US" sz="3200" b="1" dirty="0">
                <a:latin typeface="+mj-lt"/>
              </a:rPr>
              <a:t>SPECIAL NOTE OF THANKS </a:t>
            </a:r>
          </a:p>
          <a:p>
            <a:pPr algn="ctr"/>
            <a:r>
              <a:rPr lang="en-US" sz="3200" dirty="0">
                <a:latin typeface="+mj-lt"/>
              </a:rPr>
              <a:t>TO THE OFFICE OF DISCIPLINARY ADMINISTRATOR STAFF </a:t>
            </a:r>
          </a:p>
          <a:p>
            <a:pPr algn="ctr"/>
            <a:r>
              <a:rPr lang="en-US" sz="3200" dirty="0">
                <a:latin typeface="+mj-lt"/>
              </a:rPr>
              <a:t>FOR PROVIDING INFORMATION USED IN THIS PRESENTATION</a:t>
            </a:r>
          </a:p>
        </p:txBody>
      </p:sp>
    </p:spTree>
    <p:extLst>
      <p:ext uri="{BB962C8B-B14F-4D97-AF65-F5344CB8AC3E}">
        <p14:creationId xmlns:p14="http://schemas.microsoft.com/office/powerpoint/2010/main" val="4096410068"/>
      </p:ext>
    </p:extLst>
  </p:cSld>
  <p:clrMapOvr>
    <a:masterClrMapping/>
  </p:clrMapOvr>
</p:sld>
</file>

<file path=ppt/theme/theme1.xml><?xml version="1.0" encoding="utf-8"?>
<a:theme xmlns:a="http://schemas.openxmlformats.org/drawingml/2006/main" name="JHC">
  <a:themeElements>
    <a:clrScheme name="Custom 3">
      <a:dk1>
        <a:srgbClr val="000000"/>
      </a:dk1>
      <a:lt1>
        <a:sysClr val="window" lastClr="FFFFFF"/>
      </a:lt1>
      <a:dk2>
        <a:srgbClr val="637052"/>
      </a:dk2>
      <a:lt2>
        <a:srgbClr val="CCDDEA"/>
      </a:lt2>
      <a:accent1>
        <a:srgbClr val="7EA9CA"/>
      </a:accent1>
      <a:accent2>
        <a:srgbClr val="1F394D"/>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2017 JHC Template" id="{94B4F2CC-8F7B-49C3-BDC6-E122288E6A8C}" vid="{40F1A386-957F-4B29-9DA2-D82730527E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7232</TotalTime>
  <Words>2985</Words>
  <Application>Microsoft Office PowerPoint</Application>
  <PresentationFormat>On-screen Show (4:3)</PresentationFormat>
  <Paragraphs>381</Paragraphs>
  <Slides>27</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Calisto MT</vt:lpstr>
      <vt:lpstr>Wingdings</vt:lpstr>
      <vt:lpstr>JHC</vt:lpstr>
      <vt:lpstr>THE LAWYER DISCIPLINE PROCESS  </vt:lpstr>
      <vt:lpstr>Road Map </vt:lpstr>
      <vt:lpstr>Board of Discipline </vt:lpstr>
      <vt:lpstr>Office of the Disciplinary Administrator </vt:lpstr>
      <vt:lpstr>Disciplinary Authority  </vt:lpstr>
      <vt:lpstr>Self Reporting</vt:lpstr>
      <vt:lpstr>       Statistics FY 2019 (July 1, 2018 - June 30, 2019) </vt:lpstr>
      <vt:lpstr>PowerPoint Presentation</vt:lpstr>
      <vt:lpstr>Triaging Complaints</vt:lpstr>
      <vt:lpstr>Benefits of A Complaint Not Docketed</vt:lpstr>
      <vt:lpstr>Duty to Cooperate</vt:lpstr>
      <vt:lpstr>Responding To Complaints</vt:lpstr>
      <vt:lpstr>Tips For Responding To Complaints</vt:lpstr>
      <vt:lpstr>Investigations </vt:lpstr>
      <vt:lpstr>Diversion   </vt:lpstr>
      <vt:lpstr>Review Committee</vt:lpstr>
      <vt:lpstr>Review Committee </vt:lpstr>
      <vt:lpstr>Formal Complaint  </vt:lpstr>
      <vt:lpstr>Discovery Procedure </vt:lpstr>
      <vt:lpstr>Prehearing Deadlines  </vt:lpstr>
      <vt:lpstr>Summary Submission </vt:lpstr>
      <vt:lpstr>Securing Witnesses’ Appearances </vt:lpstr>
      <vt:lpstr>Panel Hearing</vt:lpstr>
      <vt:lpstr>Disciplinary Actions </vt:lpstr>
      <vt:lpstr>Kansas Supreme Court Oral Arguments</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the SOC Determinations:  Licensure Implications</dc:title>
  <dc:creator>Diane Bellquist</dc:creator>
  <cp:lastModifiedBy>James L. Spies</cp:lastModifiedBy>
  <cp:revision>446</cp:revision>
  <cp:lastPrinted>2020-04-06T17:33:17Z</cp:lastPrinted>
  <dcterms:created xsi:type="dcterms:W3CDTF">2017-04-11T23:43:40Z</dcterms:created>
  <dcterms:modified xsi:type="dcterms:W3CDTF">2022-06-22T19:26:38Z</dcterms:modified>
</cp:coreProperties>
</file>