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handoutMasterIdLst>
    <p:handoutMasterId r:id="rId20"/>
  </p:handoutMasterIdLst>
  <p:sldIdLst>
    <p:sldId id="256" r:id="rId2"/>
    <p:sldId id="257" r:id="rId3"/>
    <p:sldId id="259" r:id="rId4"/>
    <p:sldId id="267" r:id="rId5"/>
    <p:sldId id="284" r:id="rId6"/>
    <p:sldId id="285" r:id="rId7"/>
    <p:sldId id="286" r:id="rId8"/>
    <p:sldId id="287" r:id="rId9"/>
    <p:sldId id="289" r:id="rId10"/>
    <p:sldId id="290" r:id="rId11"/>
    <p:sldId id="288" r:id="rId12"/>
    <p:sldId id="291" r:id="rId13"/>
    <p:sldId id="292" r:id="rId14"/>
    <p:sldId id="293" r:id="rId15"/>
    <p:sldId id="294" r:id="rId16"/>
    <p:sldId id="295" r:id="rId17"/>
    <p:sldId id="296" r:id="rId18"/>
    <p:sldId id="297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3EB4D407-25CE-E105-466D-DBDEFBF2F4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795409B-7839-BF90-C285-59942F270A5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6260" name="Rectangle 4">
            <a:extLst>
              <a:ext uri="{FF2B5EF4-FFF2-40B4-BE49-F238E27FC236}">
                <a16:creationId xmlns:a16="http://schemas.microsoft.com/office/drawing/2014/main" id="{1E8B3F1E-06F0-1014-E46C-7861E1DD975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6261" name="Rectangle 5">
            <a:extLst>
              <a:ext uri="{FF2B5EF4-FFF2-40B4-BE49-F238E27FC236}">
                <a16:creationId xmlns:a16="http://schemas.microsoft.com/office/drawing/2014/main" id="{887CE91A-F2AF-BA7B-3297-1AFB166147E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94F35AA4-C8A7-4446-9492-D115CC0122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06FCBE9-78B0-E319-ED7E-535854E2F8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80F8E760-BD8D-31CB-4E7F-8BB1EC60632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1A121C96-38AF-50D1-103B-B42E6EF3A57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D8318D23-A482-35D9-4337-34574C955F3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DBDAE9B5-910F-4C8A-1FFA-2A9723E40FE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1EF520B1-3EA0-3191-6346-4EA34373323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6E190476-0016-BD9C-DB61-7984B89E71C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9251A59B-404F-D4ED-64C5-241DC103F5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B8B59F82-A07E-8437-BE91-1E9D36C1EB4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58958D00-E4A5-41D8-514E-C5C875D622E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F11D950F-AD91-9DF2-2747-1DE800159E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6930D347-76B5-8F44-C764-16A1FED7EE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27965C-6F6C-4E80-BF1F-1C93F2075B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90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1B15F24-1616-C76B-2367-5D9D21FD0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63DDF1F-DBEC-2466-55F1-A93FFF65D6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25198-9EB8-458E-9380-BA65552EE0C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36A96C5-4F02-A963-AC2F-AAEEB6037E1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93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7C89E77-F89F-E843-94C6-F708A9F12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09F2B1-5624-0DA4-4246-17136D6FDB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D26CDF-B825-499A-BBFA-059D9CAC0BC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7FBEF15-B177-F103-B551-70C6F241514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593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2ACD462-877E-9F6D-9207-E2D72D9D5E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3A50858-F8E9-CC6F-833B-3ED81F6991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0CF16C-6A29-4CC4-948A-12ADB96B1D6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BE09451D-E98D-FD2E-A176-8B78A26B46E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38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71D1C62-EFEA-13BD-E2BB-B1106CA23C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1FE6DFC-37A5-9C97-DB23-D5FA249595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F07E6-BFB0-4265-A5E8-6CA79CDBDBC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460A806E-1E69-04CE-0B63-6FA2CA6D508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24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292C93-8D61-CAE2-9497-BA11E2D05A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7AE7B2-4001-F231-1CAF-3382CC030AC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2FED21-510C-4650-8A3E-E82DBEB5ACD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58683EB9-C65D-2E3D-693B-25A1D6D5D22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833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EAC8475-8F9D-E56C-F5C2-1749557974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8908D7C-1C09-29DF-D4E0-956EC3D5B0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234D30-1CFE-41B4-868A-DF7C6C3C70A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4FC7B565-4889-6E92-17A9-7492AE1F145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77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10F5D48-633E-A2D4-8E3E-A5373E929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A54FE97-B596-3707-AFDD-CF8F8CEE65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D03B5-72F7-46FD-914B-DE17B941B31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7745D831-FB09-622B-7CB9-7CA0FB3B486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16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5BF6F4-81A5-5107-028E-D871BFE209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118722A-FD68-A75D-F635-C9730C3932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DE937-AFA8-49FB-94C6-AC9E7728F9C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60D3CCB-8E86-96DB-7709-2B958D98593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617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E146BB1-B5F4-8375-C0A3-6103BBE471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F3B393A-0A76-84A7-1405-94A73AFD26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611A9-3B0D-4324-9D58-D962F2AFAC1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537B8A9-13D0-D2EC-8718-7468949EC28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07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AD9E4E5-A111-E48B-8788-59D40BE2E8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62C1DD-14ED-80F2-429E-48B82255CE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5ADF4E-DDBD-416B-8C83-184DAA58824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8072C776-CEAE-C3D4-EB23-E657F004A45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09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8C76B38-61FE-520B-B944-7186D66079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593A98B-63B4-886D-9BB4-9B782320A5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FBD0E5F3-E1CF-4479-8892-9501648ACAFF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9E11BEA1-F6E1-710D-DC38-C54FEE9A01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FFC404C1-FA44-EB8D-7590-F6BAC8CE59A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7110" name="Freeform 6">
                <a:extLst>
                  <a:ext uri="{FF2B5EF4-FFF2-40B4-BE49-F238E27FC236}">
                    <a16:creationId xmlns:a16="http://schemas.microsoft.com/office/drawing/2014/main" id="{5CEB5F58-D842-F185-2FEE-FA381C1490F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47111" name="Freeform 7">
                <a:extLst>
                  <a:ext uri="{FF2B5EF4-FFF2-40B4-BE49-F238E27FC236}">
                    <a16:creationId xmlns:a16="http://schemas.microsoft.com/office/drawing/2014/main" id="{505B61B7-2EB8-FA4F-E35C-D8AC0347025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47112" name="Freeform 8">
                <a:extLst>
                  <a:ext uri="{FF2B5EF4-FFF2-40B4-BE49-F238E27FC236}">
                    <a16:creationId xmlns:a16="http://schemas.microsoft.com/office/drawing/2014/main" id="{D86AA3AE-9BBC-3EB0-6DC8-B914BB5D876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CD4FAE37-557C-17EA-A255-7A4C9559597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14" name="Freeform 10">
                <a:extLst>
                  <a:ext uri="{FF2B5EF4-FFF2-40B4-BE49-F238E27FC236}">
                    <a16:creationId xmlns:a16="http://schemas.microsoft.com/office/drawing/2014/main" id="{F7949679-7448-E37A-3C19-8E45F95DF72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47115" name="Freeform 11">
              <a:extLst>
                <a:ext uri="{FF2B5EF4-FFF2-40B4-BE49-F238E27FC236}">
                  <a16:creationId xmlns:a16="http://schemas.microsoft.com/office/drawing/2014/main" id="{4A3DAAC4-8D66-B9FC-6A8D-4C75E38C78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2FD88365-9D82-9E27-1361-4AB48B246A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17" name="Rectangle 13">
            <a:extLst>
              <a:ext uri="{FF2B5EF4-FFF2-40B4-BE49-F238E27FC236}">
                <a16:creationId xmlns:a16="http://schemas.microsoft.com/office/drawing/2014/main" id="{1B2DDC57-1D15-2883-391D-CD99A9EB96B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7118" name="Rectangle 14">
            <a:extLst>
              <a:ext uri="{FF2B5EF4-FFF2-40B4-BE49-F238E27FC236}">
                <a16:creationId xmlns:a16="http://schemas.microsoft.com/office/drawing/2014/main" id="{D8DAF09C-CC51-0C09-1D4C-C47B2A5D0C1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7119" name="Rectangle 15">
            <a:extLst>
              <a:ext uri="{FF2B5EF4-FFF2-40B4-BE49-F238E27FC236}">
                <a16:creationId xmlns:a16="http://schemas.microsoft.com/office/drawing/2014/main" id="{9CDDF9D0-F32F-23EF-BCD2-5E29B67EE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0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5A26431-661E-4CFF-F806-22054BA67E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9208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Ounce of Prevention is Worth a Pound of Cure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6E4C886-64D5-D52A-3919-15F7D3BF3E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1474"/>
            <a:ext cx="6400800" cy="25749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Preventative</a:t>
            </a:r>
          </a:p>
          <a:p>
            <a:pPr eaLnBrk="1" hangingPunct="1">
              <a:defRPr/>
            </a:pPr>
            <a:r>
              <a:rPr lang="en-US" alt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Practices </a:t>
            </a:r>
          </a:p>
          <a:p>
            <a:pPr eaLnBrk="1" hangingPunct="1">
              <a:defRPr/>
            </a:pPr>
            <a:r>
              <a:rPr lang="en-US" alt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the KRPC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46F242-8D71-CDDF-79A6-2460C345013A}"/>
              </a:ext>
            </a:extLst>
          </p:cNvPr>
          <p:cNvSpPr txBox="1"/>
          <p:nvPr/>
        </p:nvSpPr>
        <p:spPr>
          <a:xfrm>
            <a:off x="1943100" y="5546725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Wyandotte County Bar </a:t>
            </a:r>
            <a:r>
              <a:rPr lang="en-US" b="1" dirty="0" err="1"/>
              <a:t>Assc</a:t>
            </a:r>
            <a:r>
              <a:rPr lang="en-US" b="1" dirty="0"/>
              <a:t>. Ethics CLE June 2022</a:t>
            </a:r>
          </a:p>
          <a:p>
            <a:pPr algn="ctr"/>
            <a:r>
              <a:rPr lang="en-US" b="1" dirty="0"/>
              <a:t>James L. Spies</a:t>
            </a:r>
          </a:p>
        </p:txBody>
      </p:sp>
    </p:spTree>
  </p:cSld>
  <p:clrMapOvr>
    <a:masterClrMapping/>
  </p:clrMapOvr>
  <p:transition spd="med">
    <p:pull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F5FA9BCF-680C-6797-E285-C97682D881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609600"/>
            <a:ext cx="8229600" cy="16764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en-US" sz="6000" dirty="0"/>
            </a:br>
            <a:endParaRPr lang="en-US" altLang="en-US" sz="6000" dirty="0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831F352-3ADC-79BE-6F53-C037732FB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8768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4800" b="1" dirty="0"/>
              <a:t>What </a:t>
            </a:r>
            <a:r>
              <a:rPr lang="en-US" sz="4800" b="1" i="1" u="sng" dirty="0"/>
              <a:t>Is</a:t>
            </a:r>
            <a:r>
              <a:rPr lang="en-US" sz="4800" b="1" dirty="0"/>
              <a:t> Preventative Practicing?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4800" dirty="0"/>
              <a:t>Managing Your Practice In a Way that Reduces Operational, Legal, Regulatory and Reputational Risks.</a:t>
            </a:r>
            <a:endParaRPr lang="en-US" altLang="en-US" sz="4800" b="1" dirty="0"/>
          </a:p>
        </p:txBody>
      </p:sp>
    </p:spTree>
  </p:cSld>
  <p:clrMapOvr>
    <a:masterClrMapping/>
  </p:clrMapOvr>
  <p:transition spd="med"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376AABF-6EE4-476E-D9BE-3989F5B9771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609600"/>
            <a:ext cx="8229600" cy="16764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en-US" sz="6000" dirty="0"/>
            </a:br>
            <a:endParaRPr lang="en-US" altLang="en-US" sz="6000" dirty="0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11284C3A-92DE-A046-A035-3C9F11193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105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Choosing Your Clients and Cases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Engagement Agreements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Communications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Billing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Documentation 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The Difficult Client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Terminating the Client Relationship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b="1" dirty="0"/>
              <a:t>Insurance Coverage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Choosing Your Client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You are interviewing the prospective client equally as much as you are being interviewed by the client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Attorney-Client Personalities Mesh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Client seems honest and forthcoming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Client has reasonably attainable objectives / goals for outcome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What if you’re Court-appointed?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4800" b="1" dirty="0"/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Accepting a Case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Case is within sphere of competence (current competence or that which can be achieved with reasonable preparation)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You can zealously represent the client free of conflicts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Client has the financial wherewithal to pay your fees (non-contingency)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You have the time to handle the case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Decision to accept should not hinge on sense of obligation (i.e. friends, family, colleague, referral source, or former client)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/>
              <a:t>Applicable KRPC: 1.1 Competence; 1.3 Diligence; 1.7 and 1.8 Conflicts; and Rule 1.5 Fees.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203434851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Engagement Agreements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6482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When Required?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When the lawyer has not regularly represented the client, the basis of the fee shall be communicated preferably in writing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Contingency Agreement shall be in writing and include: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The method of determining the fee the event of settlement, trial or appeal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The litigation and other expenses to be deducted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Disclosure of payment of a referral fee or splitting of fess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When 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Prudent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? - Always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Applicable KRPC: 1.5 Fees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16595912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Engagement Agreements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6482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Establishment of the Attorney-Client Relationship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Scope of work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The scope should be drafted with intentional focus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May limit the representation if reasonable under the circumstances and the client gives informed consent in writing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Fee structure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Informed consent to communicate via email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Expectations or Withdrawal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963808009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Client Communications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9530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What are the minimum required communications?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Keep the client reasonably informed and respond to reasonable requests for information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What is “reasonable”?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Case and fact dependent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Participation in setting objectives of representation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Participation in the means to obtaining the set objectives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Litigation should include discussion of strategy, prospects, and impact to others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Informed consent before contracting with another lawyer to assist on case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Settlement offers in civil cases; plea offers in criminal cases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Applicable Rules: 1.1 Competence ; 1.2 Scope of Representation; 1.4 Communication</a:t>
            </a:r>
            <a:endParaRPr lang="en-US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9316216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Client Communications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953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Not Enough Communication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dirty="0"/>
              <a:t>Causes: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Poor case selection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Paralysis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Depression / substance abuse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Too many cases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Attorney-Client Discord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dirty="0"/>
              <a:t>  Prudent Practice Tips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If the client asks for an update – provide it within a day or two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If the client (or former client) asks for file – provide it asap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b="1" dirty="0"/>
              <a:t>If the client (or former client) asks questions about case or fees – answer the questions </a:t>
            </a:r>
          </a:p>
        </p:txBody>
      </p:sp>
    </p:spTree>
    <p:extLst>
      <p:ext uri="{BB962C8B-B14F-4D97-AF65-F5344CB8AC3E}">
        <p14:creationId xmlns:p14="http://schemas.microsoft.com/office/powerpoint/2010/main" val="393243587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7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Client Communications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953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Communication Pitfalls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/>
              <a:t>Beyond normal business hours may set unrealistic expectations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/>
              <a:t>Communicating on the fly can may result in hasty advice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/>
              <a:t>Communication via text messages-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Setting boundaries may be necessary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Can get too informal in nature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Are difficult to incorporate in the file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Communicating in right frame of mind (i.e. focused, not under the influence)</a:t>
            </a:r>
          </a:p>
        </p:txBody>
      </p:sp>
    </p:spTree>
    <p:extLst>
      <p:ext uri="{BB962C8B-B14F-4D97-AF65-F5344CB8AC3E}">
        <p14:creationId xmlns:p14="http://schemas.microsoft.com/office/powerpoint/2010/main" val="214138400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Billing / Invoices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6482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Detailed entries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Sent email to opposing counsel VS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Sent email to opposing counsel requesting additional discovery / proposed plea offer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Serves to keep client updated regarding work on case and status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Clients who sign an engagement agreement stating they are financially responsible for fees, don’t want to be surprised by a bill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Include time entries even if not billed to the client (everyone loves a discount)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Applicable Rules: 1.4 Communication; 1.5 Fees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044665479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Document your File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6482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Regular status updates to client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If by phone – make a note of it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Correlate emails to the file (received and sent)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Memorialize important advice to the client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Memorialize important decisions made by the client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File Storage – Secure / Backed Up / Electronic vs. Paper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File Organization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Applicable Rules: No rule specific to minimum documentation requirements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Retention Rules: KBA Ethics Op. 2015-01 (case dependent but generally 10 year retention period) </a:t>
            </a:r>
            <a:endParaRPr lang="en-US" altLang="en-US" sz="4800" b="1" i="1" dirty="0"/>
          </a:p>
        </p:txBody>
      </p:sp>
    </p:spTree>
    <p:extLst>
      <p:ext uri="{BB962C8B-B14F-4D97-AF65-F5344CB8AC3E}">
        <p14:creationId xmlns:p14="http://schemas.microsoft.com/office/powerpoint/2010/main" val="110619961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Ethical Considerations of Remote Practice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6681" y="2209800"/>
            <a:ext cx="8229600" cy="39624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Technology Use – Expectation of Competence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Continuity of Operations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Supervision of attorneys and non-lawyer staff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Confidentiality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Security of Firm and Client Data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Applicable Rules: 1.1 Competence; 1.3 Diligence; 5.2 Subordinate Lawyers; 5.3 Non-Lawyer Assistance; 1.6 Confidentiality</a:t>
            </a:r>
          </a:p>
        </p:txBody>
      </p:sp>
    </p:spTree>
    <p:extLst>
      <p:ext uri="{BB962C8B-B14F-4D97-AF65-F5344CB8AC3E}">
        <p14:creationId xmlns:p14="http://schemas.microsoft.com/office/powerpoint/2010/main" val="69431639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Cyber Security Concerns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6482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Department of Homeland Security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January 24, 2022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1" dirty="0"/>
              <a:t>In light of the heightened tensions with Russia regarding  the situation with Ukraine, DHS has issued ominous warnings about the risk of Russia employing denial-of-service attacks, or possibly more destructive attacks aimed at critical infrastructure. 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Recent attack against UG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Garamond"/>
                <a:cs typeface="Arial"/>
              </a:rPr>
              <a:t>Are you using a firewall? Norton 360 / McAfee Total Protection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Garamond"/>
                <a:cs typeface="Arial"/>
              </a:rPr>
              <a:t>Are you using a practice management service? What protection do they offer?</a:t>
            </a:r>
          </a:p>
        </p:txBody>
      </p:sp>
    </p:spTree>
    <p:extLst>
      <p:ext uri="{BB962C8B-B14F-4D97-AF65-F5344CB8AC3E}">
        <p14:creationId xmlns:p14="http://schemas.microsoft.com/office/powerpoint/2010/main" val="3015614072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Withdrawing from a Case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51054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Termination of the Attorney Client Relationship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Mandatory Termination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Client insists on lawyer engaging in conduct that is fraudulent, unlawful, in violation of an order or the rules of professional conduct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Lawyer’s physical or mental condition is impaired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Lawyer has been terminated by the client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Optional 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Lawyer has option to withdraw if it can be accomplished without material adverse effect on the client’s interests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If client suggests a repugnant or imprudent objective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Breach of agreement </a:t>
            </a:r>
          </a:p>
        </p:txBody>
      </p:sp>
    </p:spTree>
    <p:extLst>
      <p:ext uri="{BB962C8B-B14F-4D97-AF65-F5344CB8AC3E}">
        <p14:creationId xmlns:p14="http://schemas.microsoft.com/office/powerpoint/2010/main" val="2121642069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Withdrawing from a Case – Practice Tips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51054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Provide notice of issues to remediate before termination occurs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Terminating sufficiently in advance of significant court dates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Provide sufficient notice to the client of termination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Take steps to reasonably ensure receipt of notice by client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Providing your file to the client or substitute counsel upon request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Applicable KRPC 1.16 Declining or Terminating Representation and Kansas Supreme Court Rule 117 for content of motion.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9253483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The Difficult Client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8006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Common Difficulties in the Attorney-Client Relationship: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Non-responsive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Non-paying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Non-compliant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Filed ethics complaint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Risks when attorneys do not terminate with the desire to improve the situation: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Financial 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Ethical 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Regulatory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Get out of bad cases timely – don’t hang on too long</a:t>
            </a:r>
          </a:p>
        </p:txBody>
      </p:sp>
    </p:spTree>
    <p:extLst>
      <p:ext uri="{BB962C8B-B14F-4D97-AF65-F5344CB8AC3E}">
        <p14:creationId xmlns:p14="http://schemas.microsoft.com/office/powerpoint/2010/main" val="50954936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2DC390-D58F-53D4-CD11-6312447706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800" dirty="0"/>
              <a:t>Insurance Coverage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5041D15-1CAD-D299-BE71-DDC1511DD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8006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Malpractice Insurance 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General Liability Coverage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E&amp;O 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Cyber Liability (i.e. ransomware, other cyber intrusions)</a:t>
            </a:r>
          </a:p>
          <a:p>
            <a:pPr lvl="1" indent="-342900">
              <a:buClr>
                <a:srgbClr val="FFCC00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PCI Liability Coverage (credit card transactions – breaches)</a:t>
            </a:r>
          </a:p>
        </p:txBody>
      </p:sp>
    </p:spTree>
    <p:extLst>
      <p:ext uri="{BB962C8B-B14F-4D97-AF65-F5344CB8AC3E}">
        <p14:creationId xmlns:p14="http://schemas.microsoft.com/office/powerpoint/2010/main" val="52892998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556</TotalTime>
  <Words>1079</Words>
  <Application>Microsoft Office PowerPoint</Application>
  <PresentationFormat>On-screen Show (4:3)</PresentationFormat>
  <Paragraphs>147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Garamond</vt:lpstr>
      <vt:lpstr>Arial</vt:lpstr>
      <vt:lpstr>Wingdings</vt:lpstr>
      <vt:lpstr>Calibri</vt:lpstr>
      <vt:lpstr>Stream</vt:lpstr>
      <vt:lpstr>An Ounce of Prevention is Worth a Pound of Cure</vt:lpstr>
      <vt:lpstr> </vt:lpstr>
      <vt:lpstr> </vt:lpstr>
      <vt:lpstr>Choosing Your Client</vt:lpstr>
      <vt:lpstr>Accepting a Case</vt:lpstr>
      <vt:lpstr>Engagement Agreements</vt:lpstr>
      <vt:lpstr>Engagement Agreements</vt:lpstr>
      <vt:lpstr>Client Communications</vt:lpstr>
      <vt:lpstr>Client Communications</vt:lpstr>
      <vt:lpstr>Client Communications</vt:lpstr>
      <vt:lpstr>Billing / Invoices</vt:lpstr>
      <vt:lpstr>Document your File</vt:lpstr>
      <vt:lpstr>Ethical Considerations of Remote Practice</vt:lpstr>
      <vt:lpstr>Cyber Security Concerns</vt:lpstr>
      <vt:lpstr>Withdrawing from a Case</vt:lpstr>
      <vt:lpstr>Withdrawing from a Case – Practice Tips</vt:lpstr>
      <vt:lpstr>The Difficult Client</vt:lpstr>
      <vt:lpstr>Insurance Coverage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CECIL MEGGERSON</dc:title>
  <dc:creator>James L. Spies</dc:creator>
  <cp:lastModifiedBy>James L. Spies</cp:lastModifiedBy>
  <cp:revision>21</cp:revision>
  <dcterms:created xsi:type="dcterms:W3CDTF">2016-02-04T13:14:48Z</dcterms:created>
  <dcterms:modified xsi:type="dcterms:W3CDTF">2022-06-22T18:01:30Z</dcterms:modified>
</cp:coreProperties>
</file>