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4660"/>
  </p:normalViewPr>
  <p:slideViewPr>
    <p:cSldViewPr snapToGrid="0">
      <p:cViewPr>
        <p:scale>
          <a:sx n="49" d="100"/>
          <a:sy n="49" d="100"/>
        </p:scale>
        <p:origin x="2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ie Regan" userId="2d8c7051a6250d20" providerId="LiveId" clId="{4B10AD6C-CF7B-4621-BD58-E4BE5A5815BF}"/>
    <pc:docChg chg="custSel addSld modSld">
      <pc:chgData name="Charlie Regan" userId="2d8c7051a6250d20" providerId="LiveId" clId="{4B10AD6C-CF7B-4621-BD58-E4BE5A5815BF}" dt="2022-05-20T13:33:01.380" v="1023" actId="27636"/>
      <pc:docMkLst>
        <pc:docMk/>
      </pc:docMkLst>
      <pc:sldChg chg="modSp mod setBg">
        <pc:chgData name="Charlie Regan" userId="2d8c7051a6250d20" providerId="LiveId" clId="{4B10AD6C-CF7B-4621-BD58-E4BE5A5815BF}" dt="2022-05-20T03:00:38.015" v="610"/>
        <pc:sldMkLst>
          <pc:docMk/>
          <pc:sldMk cId="1847514431" sldId="257"/>
        </pc:sldMkLst>
        <pc:spChg chg="mod">
          <ac:chgData name="Charlie Regan" userId="2d8c7051a6250d20" providerId="LiveId" clId="{4B10AD6C-CF7B-4621-BD58-E4BE5A5815BF}" dt="2022-05-20T02:58:23.017" v="608" actId="20577"/>
          <ac:spMkLst>
            <pc:docMk/>
            <pc:sldMk cId="1847514431" sldId="257"/>
            <ac:spMk id="3" creationId="{7CE74B94-06C9-78C4-CB22-927403B47792}"/>
          </ac:spMkLst>
        </pc:spChg>
      </pc:sldChg>
      <pc:sldChg chg="modSp mod">
        <pc:chgData name="Charlie Regan" userId="2d8c7051a6250d20" providerId="LiveId" clId="{4B10AD6C-CF7B-4621-BD58-E4BE5A5815BF}" dt="2022-05-20T13:32:41.725" v="1016" actId="20577"/>
        <pc:sldMkLst>
          <pc:docMk/>
          <pc:sldMk cId="988385577" sldId="259"/>
        </pc:sldMkLst>
        <pc:spChg chg="mod">
          <ac:chgData name="Charlie Regan" userId="2d8c7051a6250d20" providerId="LiveId" clId="{4B10AD6C-CF7B-4621-BD58-E4BE5A5815BF}" dt="2022-05-20T13:32:41.725" v="1016" actId="20577"/>
          <ac:spMkLst>
            <pc:docMk/>
            <pc:sldMk cId="988385577" sldId="259"/>
            <ac:spMk id="3" creationId="{987EAD8C-11D3-B23D-A005-01FBC31F8AC8}"/>
          </ac:spMkLst>
        </pc:spChg>
      </pc:sldChg>
      <pc:sldChg chg="modSp mod">
        <pc:chgData name="Charlie Regan" userId="2d8c7051a6250d20" providerId="LiveId" clId="{4B10AD6C-CF7B-4621-BD58-E4BE5A5815BF}" dt="2022-05-20T03:02:06.619" v="619" actId="20577"/>
        <pc:sldMkLst>
          <pc:docMk/>
          <pc:sldMk cId="2316249439" sldId="260"/>
        </pc:sldMkLst>
        <pc:spChg chg="mod">
          <ac:chgData name="Charlie Regan" userId="2d8c7051a6250d20" providerId="LiveId" clId="{4B10AD6C-CF7B-4621-BD58-E4BE5A5815BF}" dt="2022-05-20T03:02:06.619" v="619" actId="20577"/>
          <ac:spMkLst>
            <pc:docMk/>
            <pc:sldMk cId="2316249439" sldId="260"/>
            <ac:spMk id="3" creationId="{6CA03FED-82D1-D322-6CAD-4DAF5A4AEA3A}"/>
          </ac:spMkLst>
        </pc:spChg>
      </pc:sldChg>
      <pc:sldChg chg="modSp mod">
        <pc:chgData name="Charlie Regan" userId="2d8c7051a6250d20" providerId="LiveId" clId="{4B10AD6C-CF7B-4621-BD58-E4BE5A5815BF}" dt="2022-05-20T13:20:12.201" v="793" actId="20577"/>
        <pc:sldMkLst>
          <pc:docMk/>
          <pc:sldMk cId="3938400664" sldId="262"/>
        </pc:sldMkLst>
        <pc:spChg chg="mod">
          <ac:chgData name="Charlie Regan" userId="2d8c7051a6250d20" providerId="LiveId" clId="{4B10AD6C-CF7B-4621-BD58-E4BE5A5815BF}" dt="2022-05-20T12:52:15.869" v="696" actId="20577"/>
          <ac:spMkLst>
            <pc:docMk/>
            <pc:sldMk cId="3938400664" sldId="262"/>
            <ac:spMk id="2" creationId="{0E86C13C-5EB1-D9FA-B66B-184A1F435113}"/>
          </ac:spMkLst>
        </pc:spChg>
        <pc:spChg chg="mod">
          <ac:chgData name="Charlie Regan" userId="2d8c7051a6250d20" providerId="LiveId" clId="{4B10AD6C-CF7B-4621-BD58-E4BE5A5815BF}" dt="2022-05-20T13:20:12.201" v="793" actId="20577"/>
          <ac:spMkLst>
            <pc:docMk/>
            <pc:sldMk cId="3938400664" sldId="262"/>
            <ac:spMk id="3" creationId="{FA66212D-D8DC-7EDB-0FE6-A5F03826C622}"/>
          </ac:spMkLst>
        </pc:spChg>
      </pc:sldChg>
      <pc:sldChg chg="modSp mod">
        <pc:chgData name="Charlie Regan" userId="2d8c7051a6250d20" providerId="LiveId" clId="{4B10AD6C-CF7B-4621-BD58-E4BE5A5815BF}" dt="2022-05-20T13:33:01.380" v="1023" actId="27636"/>
        <pc:sldMkLst>
          <pc:docMk/>
          <pc:sldMk cId="4112792977" sldId="263"/>
        </pc:sldMkLst>
        <pc:spChg chg="mod">
          <ac:chgData name="Charlie Regan" userId="2d8c7051a6250d20" providerId="LiveId" clId="{4B10AD6C-CF7B-4621-BD58-E4BE5A5815BF}" dt="2022-05-20T13:33:01.380" v="1023" actId="27636"/>
          <ac:spMkLst>
            <pc:docMk/>
            <pc:sldMk cId="4112792977" sldId="263"/>
            <ac:spMk id="3" creationId="{EEC837D9-4ACF-DE40-BDE1-1438AA9A4F14}"/>
          </ac:spMkLst>
        </pc:spChg>
      </pc:sldChg>
      <pc:sldChg chg="modSp mod">
        <pc:chgData name="Charlie Regan" userId="2d8c7051a6250d20" providerId="LiveId" clId="{4B10AD6C-CF7B-4621-BD58-E4BE5A5815BF}" dt="2022-05-20T13:29:47.737" v="987" actId="27636"/>
        <pc:sldMkLst>
          <pc:docMk/>
          <pc:sldMk cId="2448388431" sldId="265"/>
        </pc:sldMkLst>
        <pc:spChg chg="mod">
          <ac:chgData name="Charlie Regan" userId="2d8c7051a6250d20" providerId="LiveId" clId="{4B10AD6C-CF7B-4621-BD58-E4BE5A5815BF}" dt="2022-05-20T13:29:47.737" v="987" actId="27636"/>
          <ac:spMkLst>
            <pc:docMk/>
            <pc:sldMk cId="2448388431" sldId="265"/>
            <ac:spMk id="3" creationId="{396D05C5-6E92-D18A-ACF2-D05CBB8C50FC}"/>
          </ac:spMkLst>
        </pc:spChg>
      </pc:sldChg>
      <pc:sldChg chg="modSp mod">
        <pc:chgData name="Charlie Regan" userId="2d8c7051a6250d20" providerId="LiveId" clId="{4B10AD6C-CF7B-4621-BD58-E4BE5A5815BF}" dt="2022-05-20T01:48:17.810" v="519" actId="20577"/>
        <pc:sldMkLst>
          <pc:docMk/>
          <pc:sldMk cId="1049160376" sldId="266"/>
        </pc:sldMkLst>
        <pc:spChg chg="mod">
          <ac:chgData name="Charlie Regan" userId="2d8c7051a6250d20" providerId="LiveId" clId="{4B10AD6C-CF7B-4621-BD58-E4BE5A5815BF}" dt="2022-05-20T01:48:17.810" v="519" actId="20577"/>
          <ac:spMkLst>
            <pc:docMk/>
            <pc:sldMk cId="1049160376" sldId="266"/>
            <ac:spMk id="3" creationId="{1D633CFF-5C5B-31B0-D08F-1FD3E3014F2E}"/>
          </ac:spMkLst>
        </pc:spChg>
      </pc:sldChg>
      <pc:sldChg chg="modSp mod">
        <pc:chgData name="Charlie Regan" userId="2d8c7051a6250d20" providerId="LiveId" clId="{4B10AD6C-CF7B-4621-BD58-E4BE5A5815BF}" dt="2022-05-20T01:47:33.930" v="453" actId="20577"/>
        <pc:sldMkLst>
          <pc:docMk/>
          <pc:sldMk cId="1368492973" sldId="267"/>
        </pc:sldMkLst>
        <pc:spChg chg="mod">
          <ac:chgData name="Charlie Regan" userId="2d8c7051a6250d20" providerId="LiveId" clId="{4B10AD6C-CF7B-4621-BD58-E4BE5A5815BF}" dt="2022-05-20T01:47:33.930" v="453" actId="20577"/>
          <ac:spMkLst>
            <pc:docMk/>
            <pc:sldMk cId="1368492973" sldId="267"/>
            <ac:spMk id="3" creationId="{286E25AC-C4E8-EC6E-C3EE-0DB01CC8E804}"/>
          </ac:spMkLst>
        </pc:spChg>
      </pc:sldChg>
      <pc:sldChg chg="modSp new mod">
        <pc:chgData name="Charlie Regan" userId="2d8c7051a6250d20" providerId="LiveId" clId="{4B10AD6C-CF7B-4621-BD58-E4BE5A5815BF}" dt="2022-05-20T01:19:25.018" v="368" actId="20577"/>
        <pc:sldMkLst>
          <pc:docMk/>
          <pc:sldMk cId="3610030991" sldId="268"/>
        </pc:sldMkLst>
        <pc:spChg chg="mod">
          <ac:chgData name="Charlie Regan" userId="2d8c7051a6250d20" providerId="LiveId" clId="{4B10AD6C-CF7B-4621-BD58-E4BE5A5815BF}" dt="2022-05-20T01:14:22.644" v="16" actId="113"/>
          <ac:spMkLst>
            <pc:docMk/>
            <pc:sldMk cId="3610030991" sldId="268"/>
            <ac:spMk id="2" creationId="{9F305102-7009-6F18-E99D-6BD16768975C}"/>
          </ac:spMkLst>
        </pc:spChg>
        <pc:spChg chg="mod">
          <ac:chgData name="Charlie Regan" userId="2d8c7051a6250d20" providerId="LiveId" clId="{4B10AD6C-CF7B-4621-BD58-E4BE5A5815BF}" dt="2022-05-20T01:19:25.018" v="368" actId="20577"/>
          <ac:spMkLst>
            <pc:docMk/>
            <pc:sldMk cId="3610030991" sldId="268"/>
            <ac:spMk id="3" creationId="{E34085E1-ECE8-EC8C-F0D2-E8CB5C55619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harlesRCRegan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8D361-B837-E6D0-8B67-8F17E3C4B9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Elephant" panose="02020904090505020303" pitchFamily="18" charset="0"/>
              </a:rPr>
              <a:t>Opening statement v. closing argument</a:t>
            </a:r>
            <a:br>
              <a:rPr lang="en-US" dirty="0">
                <a:latin typeface="Elephant" panose="02020904090505020303" pitchFamily="18" charset="0"/>
              </a:rPr>
            </a:br>
            <a:r>
              <a:rPr lang="en-US" dirty="0">
                <a:latin typeface="Elephant" panose="02020904090505020303" pitchFamily="18" charset="0"/>
              </a:rPr>
              <a:t>(in civil cases)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8F212-F49D-541A-01AC-2CCDE573C4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Charles R.C. Regan</a:t>
            </a:r>
          </a:p>
          <a:p>
            <a:r>
              <a:rPr lang="en-US" dirty="0"/>
              <a:t>Regan Law Firm, L.L.C.</a:t>
            </a:r>
          </a:p>
        </p:txBody>
      </p:sp>
    </p:spTree>
    <p:extLst>
      <p:ext uri="{BB962C8B-B14F-4D97-AF65-F5344CB8AC3E}">
        <p14:creationId xmlns:p14="http://schemas.microsoft.com/office/powerpoint/2010/main" val="378292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475F-AE99-177E-737A-7A88345F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74B94-06C9-78C4-CB22-927403B47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Regan Law Firm, LLC</a:t>
            </a:r>
          </a:p>
          <a:p>
            <a:r>
              <a:rPr lang="en-US" dirty="0"/>
              <a:t>Contact Information: </a:t>
            </a:r>
            <a:r>
              <a:rPr lang="en-US" dirty="0">
                <a:hlinkClick r:id="rId2"/>
              </a:rPr>
              <a:t>CharlesRCRegan@gmail.com</a:t>
            </a:r>
            <a:r>
              <a:rPr lang="en-US" dirty="0"/>
              <a:t>; 816-221-5357</a:t>
            </a:r>
          </a:p>
          <a:p>
            <a:r>
              <a:rPr lang="en-US" dirty="0"/>
              <a:t>Practice Areas:</a:t>
            </a:r>
          </a:p>
          <a:p>
            <a:r>
              <a:rPr lang="en-US" dirty="0"/>
              <a:t>Civil Practice: Plaintiff only</a:t>
            </a:r>
          </a:p>
          <a:p>
            <a:r>
              <a:rPr lang="en-US" dirty="0"/>
              <a:t>Caveats</a:t>
            </a:r>
          </a:p>
          <a:p>
            <a:r>
              <a:rPr lang="en-US" dirty="0"/>
              <a:t>Preliminary Tips – For Both Opening Statement &amp; Closing Argument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51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D0A9-9C2E-3C02-39F7-EAD8D4F34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en-US" b="1" dirty="0"/>
              <a:t>Roadmap of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55575-DA13-80A6-4D1D-0D8A5DA9C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02467"/>
            <a:ext cx="7729728" cy="310198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Opening Statement:</a:t>
            </a:r>
          </a:p>
          <a:p>
            <a:pPr lvl="1"/>
            <a:r>
              <a:rPr lang="en-US" dirty="0"/>
              <a:t>What is it?</a:t>
            </a:r>
          </a:p>
          <a:p>
            <a:pPr lvl="1"/>
            <a:r>
              <a:rPr lang="en-US" dirty="0"/>
              <a:t>Goals</a:t>
            </a:r>
          </a:p>
          <a:p>
            <a:pPr lvl="1"/>
            <a:r>
              <a:rPr lang="en-US" dirty="0"/>
              <a:t>Structure</a:t>
            </a:r>
          </a:p>
          <a:p>
            <a:pPr lvl="1"/>
            <a:r>
              <a:rPr lang="en-US" dirty="0"/>
              <a:t>Example</a:t>
            </a:r>
          </a:p>
          <a:p>
            <a:pPr lvl="1"/>
            <a:r>
              <a:rPr lang="en-US" dirty="0"/>
              <a:t>Tips for Opening Statement</a:t>
            </a:r>
          </a:p>
          <a:p>
            <a:r>
              <a:rPr lang="en-US" dirty="0"/>
              <a:t>Closing Argument:</a:t>
            </a:r>
          </a:p>
          <a:p>
            <a:pPr lvl="1"/>
            <a:r>
              <a:rPr lang="en-US" dirty="0"/>
              <a:t>What is it?</a:t>
            </a:r>
          </a:p>
          <a:p>
            <a:pPr lvl="1"/>
            <a:r>
              <a:rPr lang="en-US" dirty="0"/>
              <a:t>Goals</a:t>
            </a:r>
          </a:p>
          <a:p>
            <a:pPr lvl="1"/>
            <a:r>
              <a:rPr lang="en-US" dirty="0"/>
              <a:t>Structure</a:t>
            </a:r>
          </a:p>
          <a:p>
            <a:pPr lvl="1"/>
            <a:r>
              <a:rPr lang="en-US" dirty="0"/>
              <a:t>Example</a:t>
            </a:r>
          </a:p>
          <a:p>
            <a:pPr lvl="1"/>
            <a:r>
              <a:rPr lang="en-US" dirty="0"/>
              <a:t>Tips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0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65D8-6D6A-3462-010A-9C3470BD2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Statement –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EAD8C-11D3-B23D-A005-01FBC31F8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Opening Statement is your first opportunity to address the Judge and/or Jury about the nature of the case, the facts you intend to prove, the evidence you intend to adduce.</a:t>
            </a:r>
          </a:p>
          <a:p>
            <a:r>
              <a:rPr lang="en-US" dirty="0"/>
              <a:t>Chief Justice Berger:</a:t>
            </a:r>
          </a:p>
          <a:p>
            <a:r>
              <a:rPr lang="en-US" dirty="0"/>
              <a:t>What is the Order?</a:t>
            </a:r>
          </a:p>
          <a:p>
            <a:r>
              <a:rPr lang="en-US" dirty="0"/>
              <a:t>Importance – Never squander an opportunity to give an Opening Statement</a:t>
            </a:r>
          </a:p>
          <a:p>
            <a:pPr marL="2286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8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F6B5-25A3-E5EA-C949-E12ABCCB2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Opening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03FED-82D1-D322-6CAD-4DAF5A4AE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dirty="0"/>
              <a:t>Get the Judge and/or Juror’s attention</a:t>
            </a:r>
          </a:p>
          <a:p>
            <a:pPr marL="342900" indent="-342900">
              <a:buAutoNum type="arabicPeriod"/>
            </a:pPr>
            <a:r>
              <a:rPr lang="en-US" dirty="0"/>
              <a:t>Make the Jurors your Allies!</a:t>
            </a:r>
          </a:p>
          <a:p>
            <a:pPr marL="342900" indent="-342900">
              <a:buAutoNum type="arabicPeriod"/>
            </a:pPr>
            <a:r>
              <a:rPr lang="en-US" dirty="0"/>
              <a:t>Develop Credibility (continued from </a:t>
            </a:r>
            <a:r>
              <a:rPr lang="en-US" dirty="0" err="1"/>
              <a:t>Voir</a:t>
            </a:r>
            <a:r>
              <a:rPr lang="en-US" dirty="0"/>
              <a:t> Dire)</a:t>
            </a:r>
          </a:p>
          <a:p>
            <a:pPr marL="342900" indent="-342900">
              <a:buAutoNum type="arabicPeriod"/>
            </a:pPr>
            <a:r>
              <a:rPr lang="en-US" dirty="0"/>
              <a:t>Tell the Story of what the Defendant did</a:t>
            </a:r>
          </a:p>
          <a:p>
            <a:pPr marL="342900" indent="-342900">
              <a:buAutoNum type="arabicPeriod"/>
            </a:pPr>
            <a:r>
              <a:rPr lang="en-US" dirty="0"/>
              <a:t>Identify applicable Safety Rules</a:t>
            </a:r>
          </a:p>
          <a:p>
            <a:pPr marL="342900" indent="-342900">
              <a:buAutoNum type="arabicPeriod"/>
            </a:pPr>
            <a:r>
              <a:rPr lang="en-US" dirty="0"/>
              <a:t>Set the stage for the relief you are seeking for your client</a:t>
            </a:r>
          </a:p>
          <a:p>
            <a:pPr marL="342900" indent="-342900">
              <a:buAutoNum type="arabicPeriod"/>
            </a:pPr>
            <a:r>
              <a:rPr lang="en-US" dirty="0"/>
              <a:t>K.I.S.S.</a:t>
            </a:r>
          </a:p>
        </p:txBody>
      </p:sp>
    </p:spTree>
    <p:extLst>
      <p:ext uri="{BB962C8B-B14F-4D97-AF65-F5344CB8AC3E}">
        <p14:creationId xmlns:p14="http://schemas.microsoft.com/office/powerpoint/2010/main" val="2316249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C4978-333C-9149-43D5-773CA893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Structure of Your opening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3F90B-0ADB-50B0-388F-AE679F17B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Begin with a Statistic</a:t>
            </a:r>
          </a:p>
          <a:p>
            <a:r>
              <a:rPr lang="en-US" dirty="0"/>
              <a:t>Safety Rules</a:t>
            </a:r>
          </a:p>
          <a:p>
            <a:pPr lvl="1"/>
            <a:r>
              <a:rPr lang="en-US" dirty="0"/>
              <a:t>Main Rule</a:t>
            </a:r>
          </a:p>
          <a:p>
            <a:pPr lvl="1"/>
            <a:r>
              <a:rPr lang="en-US" dirty="0"/>
              <a:t>Sub-Rules</a:t>
            </a:r>
          </a:p>
          <a:p>
            <a:r>
              <a:rPr lang="en-US" dirty="0"/>
              <a:t>Story of What the Defendant Did</a:t>
            </a:r>
          </a:p>
          <a:p>
            <a:r>
              <a:rPr lang="en-US" dirty="0"/>
              <a:t>Who you are suing and why</a:t>
            </a:r>
          </a:p>
          <a:p>
            <a:r>
              <a:rPr lang="en-US" dirty="0"/>
              <a:t>Undermine Defenses</a:t>
            </a:r>
          </a:p>
          <a:p>
            <a:r>
              <a:rPr lang="en-US" dirty="0"/>
              <a:t>Causation</a:t>
            </a:r>
          </a:p>
          <a:p>
            <a:r>
              <a:rPr lang="en-US" dirty="0"/>
              <a:t>Damages</a:t>
            </a:r>
          </a:p>
          <a:p>
            <a:r>
              <a:rPr lang="en-US" dirty="0"/>
              <a:t>Relief Sought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411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6C13C-5EB1-D9FA-B66B-184A1F43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ExampleS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6212D-D8DC-7EDB-0FE6-A5F03826C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Statistics:</a:t>
            </a:r>
          </a:p>
          <a:p>
            <a:r>
              <a:rPr lang="en-US" dirty="0"/>
              <a:t>Safety Rules:</a:t>
            </a:r>
          </a:p>
          <a:p>
            <a:pPr lvl="1"/>
            <a:r>
              <a:rPr lang="en-US" dirty="0"/>
              <a:t>General</a:t>
            </a:r>
          </a:p>
          <a:p>
            <a:pPr lvl="1"/>
            <a:r>
              <a:rPr lang="en-US" dirty="0"/>
              <a:t>Specific</a:t>
            </a:r>
          </a:p>
          <a:p>
            <a:r>
              <a:rPr lang="en-US" dirty="0"/>
              <a:t>Harms &amp; Losses v. Sympathy</a:t>
            </a:r>
          </a:p>
        </p:txBody>
      </p:sp>
    </p:spTree>
    <p:extLst>
      <p:ext uri="{BB962C8B-B14F-4D97-AF65-F5344CB8AC3E}">
        <p14:creationId xmlns:p14="http://schemas.microsoft.com/office/powerpoint/2010/main" val="3938400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9FA83-0A28-0C2F-27A9-71778FED6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Tips for Opening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837D9-4ACF-DE40-BDE1-1438AA9A4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5" y="2638044"/>
            <a:ext cx="8415093" cy="39848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No Argument or Advocacy</a:t>
            </a:r>
          </a:p>
          <a:p>
            <a:r>
              <a:rPr lang="en-US" dirty="0"/>
              <a:t>How much Time?</a:t>
            </a:r>
          </a:p>
          <a:p>
            <a:r>
              <a:rPr lang="en-US" dirty="0"/>
              <a:t>Don’t say “Opening Statement is not evidence”</a:t>
            </a:r>
          </a:p>
          <a:p>
            <a:pPr lvl="1"/>
            <a:r>
              <a:rPr lang="en-US" dirty="0"/>
              <a:t>People v. O.J. Simpson</a:t>
            </a:r>
          </a:p>
          <a:p>
            <a:r>
              <a:rPr lang="en-US" dirty="0"/>
              <a:t>Prepare! Write it out well in advance</a:t>
            </a:r>
          </a:p>
          <a:p>
            <a:r>
              <a:rPr lang="en-US" dirty="0"/>
              <a:t>Technology:</a:t>
            </a:r>
          </a:p>
          <a:p>
            <a:pPr lvl="1"/>
            <a:r>
              <a:rPr lang="en-US" dirty="0" err="1"/>
              <a:t>PromptSmart</a:t>
            </a:r>
            <a:endParaRPr lang="en-US" dirty="0"/>
          </a:p>
          <a:p>
            <a:pPr lvl="1"/>
            <a:r>
              <a:rPr lang="en-US" dirty="0" err="1"/>
              <a:t>TrialPad</a:t>
            </a:r>
            <a:endParaRPr lang="en-US" dirty="0"/>
          </a:p>
          <a:p>
            <a:r>
              <a:rPr lang="en-US" dirty="0"/>
              <a:t>Practice, Practice, Practice</a:t>
            </a:r>
          </a:p>
          <a:p>
            <a:r>
              <a:rPr lang="en-US" dirty="0"/>
              <a:t>Focus Groups</a:t>
            </a:r>
          </a:p>
          <a:p>
            <a:r>
              <a:rPr lang="en-US" dirty="0"/>
              <a:t>Demonstrative Exhibits</a:t>
            </a:r>
          </a:p>
          <a:p>
            <a:pPr lvl="1"/>
            <a:r>
              <a:rPr lang="en-US" dirty="0"/>
              <a:t>Examples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79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CB33-CC88-A90F-D225-59FA53C2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 ARGUMENT –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C2F16-FB65-1D26-EE67-9BE0E9B0A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address to the jury</a:t>
            </a:r>
          </a:p>
          <a:p>
            <a:r>
              <a:rPr lang="en-US" dirty="0"/>
              <a:t>Summarize the evidence</a:t>
            </a:r>
          </a:p>
          <a:p>
            <a:r>
              <a:rPr lang="en-US" dirty="0"/>
              <a:t>Summarize the harms and losses to your client</a:t>
            </a:r>
          </a:p>
          <a:p>
            <a:r>
              <a:rPr lang="en-US" dirty="0"/>
              <a:t>Remind the jury of the dangers posed by the Defendant (and others)</a:t>
            </a:r>
          </a:p>
        </p:txBody>
      </p:sp>
    </p:spTree>
    <p:extLst>
      <p:ext uri="{BB962C8B-B14F-4D97-AF65-F5344CB8AC3E}">
        <p14:creationId xmlns:p14="http://schemas.microsoft.com/office/powerpoint/2010/main" val="684012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4C949-A884-EDC3-951F-86290CC5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Closing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D05C5-6E92-D18A-ACF2-D05CBB8C5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Show how the Dangers in your case affect the whole community</a:t>
            </a:r>
          </a:p>
          <a:p>
            <a:pPr lvl="1"/>
            <a:r>
              <a:rPr lang="en-US" dirty="0"/>
              <a:t>Expand / Broaden</a:t>
            </a:r>
          </a:p>
          <a:p>
            <a:r>
              <a:rPr lang="en-US" dirty="0"/>
              <a:t>Closing Argument Should do 5 Things:</a:t>
            </a:r>
          </a:p>
          <a:p>
            <a:pPr lvl="1"/>
            <a:r>
              <a:rPr lang="en-US" b="0" i="0" dirty="0">
                <a:solidFill>
                  <a:srgbClr val="272727"/>
                </a:solidFill>
                <a:effectLst/>
                <a:latin typeface="nunito sans" panose="020B0604020202020204" pitchFamily="2" charset="0"/>
              </a:rPr>
              <a:t>Summarize the evidence</a:t>
            </a:r>
          </a:p>
          <a:p>
            <a:pPr lvl="1"/>
            <a:r>
              <a:rPr lang="en-US" dirty="0">
                <a:solidFill>
                  <a:srgbClr val="272727"/>
                </a:solidFill>
                <a:latin typeface="nunito sans" panose="020B0604020202020204" pitchFamily="2" charset="0"/>
              </a:rPr>
              <a:t>Identify</a:t>
            </a:r>
            <a:r>
              <a:rPr lang="en-US" b="0" i="0" dirty="0">
                <a:solidFill>
                  <a:srgbClr val="272727"/>
                </a:solidFill>
                <a:effectLst/>
                <a:latin typeface="nunito sans" panose="020B0604020202020204" pitchFamily="2" charset="0"/>
              </a:rPr>
              <a:t> reasonable inferences to draw from the evidence</a:t>
            </a:r>
          </a:p>
          <a:p>
            <a:pPr lvl="1"/>
            <a:r>
              <a:rPr lang="en-US" b="0" i="0" dirty="0">
                <a:solidFill>
                  <a:srgbClr val="272727"/>
                </a:solidFill>
                <a:effectLst/>
                <a:latin typeface="nunito sans" panose="020B0604020202020204" pitchFamily="2" charset="0"/>
              </a:rPr>
              <a:t>Attack weaknesses in the other side's case</a:t>
            </a:r>
          </a:p>
          <a:p>
            <a:pPr lvl="1"/>
            <a:r>
              <a:rPr lang="en-US" b="0" i="0" dirty="0">
                <a:solidFill>
                  <a:srgbClr val="272727"/>
                </a:solidFill>
                <a:effectLst/>
                <a:latin typeface="nunito sans" panose="020B0604020202020204" pitchFamily="2" charset="0"/>
              </a:rPr>
              <a:t>Summarize the law for the jury and a reminder to follow it, and</a:t>
            </a:r>
          </a:p>
          <a:p>
            <a:pPr lvl="1"/>
            <a:r>
              <a:rPr lang="en-US" b="0" i="0" dirty="0">
                <a:solidFill>
                  <a:srgbClr val="272727"/>
                </a:solidFill>
                <a:effectLst/>
                <a:latin typeface="nunito sans" panose="020B0604020202020204" pitchFamily="2" charset="0"/>
              </a:rPr>
              <a:t>Compel the jury to take a specific action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88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275BD-A36C-8F78-EF61-FE22E6ACF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Structure of closing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33CFF-5C5B-31B0-D08F-1FD3E3014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Empower the Jury</a:t>
            </a:r>
          </a:p>
          <a:p>
            <a:pPr lvl="1"/>
            <a:r>
              <a:rPr lang="en-US" dirty="0"/>
              <a:t>Trial by Jurors is the best system in the world</a:t>
            </a:r>
          </a:p>
          <a:p>
            <a:r>
              <a:rPr lang="en-US" dirty="0"/>
              <a:t>Review your facts &amp; evidence</a:t>
            </a:r>
          </a:p>
          <a:p>
            <a:pPr lvl="1"/>
            <a:r>
              <a:rPr lang="en-US" dirty="0"/>
              <a:t>Lay witnesses</a:t>
            </a:r>
          </a:p>
          <a:p>
            <a:pPr lvl="1"/>
            <a:r>
              <a:rPr lang="en-US" dirty="0"/>
              <a:t>Experts</a:t>
            </a:r>
          </a:p>
          <a:p>
            <a:pPr lvl="1"/>
            <a:r>
              <a:rPr lang="en-US" dirty="0"/>
              <a:t>Exhibits</a:t>
            </a:r>
          </a:p>
          <a:p>
            <a:r>
              <a:rPr lang="en-US" dirty="0"/>
              <a:t>Verdict Director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60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F173B-14EB-F1AE-90CC-C54D4FE0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Tips for Closing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E25AC-C4E8-EC6E-C3EE-0DB01CC8E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Ready &amp; Energetic</a:t>
            </a:r>
          </a:p>
          <a:p>
            <a:r>
              <a:rPr lang="en-US" dirty="0"/>
              <a:t>Conscience of the Community</a:t>
            </a:r>
          </a:p>
          <a:p>
            <a:r>
              <a:rPr lang="en-US" dirty="0"/>
              <a:t>Harms &amp; Losses</a:t>
            </a:r>
          </a:p>
          <a:p>
            <a:pPr lvl="1"/>
            <a:r>
              <a:rPr lang="en-US" dirty="0"/>
              <a:t>Break them down</a:t>
            </a:r>
          </a:p>
          <a:p>
            <a:pPr lvl="1"/>
            <a:r>
              <a:rPr lang="en-US" dirty="0"/>
              <a:t>Exhibits – photos &amp; videos</a:t>
            </a:r>
          </a:p>
          <a:p>
            <a:r>
              <a:rPr lang="en-US" dirty="0"/>
              <a:t>Reserve Time – if you can</a:t>
            </a:r>
          </a:p>
          <a:p>
            <a:pPr lvl="1"/>
            <a:r>
              <a:rPr lang="en-US" dirty="0"/>
              <a:t>Break them down</a:t>
            </a:r>
          </a:p>
          <a:p>
            <a:pPr lvl="1"/>
            <a:endParaRPr lang="en-US" dirty="0"/>
          </a:p>
          <a:p>
            <a:pPr marL="2286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9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05102-7009-6F18-E99D-6BD167689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085E1-ECE8-EC8C-F0D2-E8CB5C556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Authors:</a:t>
            </a:r>
          </a:p>
          <a:p>
            <a:pPr lvl="1"/>
            <a:r>
              <a:rPr lang="en-US" dirty="0"/>
              <a:t>Rick Friedman</a:t>
            </a:r>
          </a:p>
          <a:p>
            <a:pPr lvl="1"/>
            <a:r>
              <a:rPr lang="en-US" dirty="0"/>
              <a:t>Keith </a:t>
            </a:r>
            <a:r>
              <a:rPr lang="en-US" dirty="0" err="1"/>
              <a:t>Mitnik</a:t>
            </a:r>
            <a:endParaRPr lang="en-US" dirty="0"/>
          </a:p>
          <a:p>
            <a:pPr lvl="1"/>
            <a:r>
              <a:rPr lang="en-US" dirty="0"/>
              <a:t>Gerry Spence</a:t>
            </a:r>
          </a:p>
          <a:p>
            <a:pPr lvl="1"/>
            <a:r>
              <a:rPr lang="en-US" dirty="0"/>
              <a:t>Don Keenan</a:t>
            </a:r>
          </a:p>
          <a:p>
            <a:r>
              <a:rPr lang="en-US" dirty="0"/>
              <a:t>Listservs</a:t>
            </a:r>
          </a:p>
          <a:p>
            <a:r>
              <a:rPr lang="en-US" dirty="0"/>
              <a:t>Colleagues</a:t>
            </a:r>
          </a:p>
        </p:txBody>
      </p:sp>
    </p:spTree>
    <p:extLst>
      <p:ext uri="{BB962C8B-B14F-4D97-AF65-F5344CB8AC3E}">
        <p14:creationId xmlns:p14="http://schemas.microsoft.com/office/powerpoint/2010/main" val="361003099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1124</TotalTime>
  <Words>483</Words>
  <Application>Microsoft Office PowerPoint</Application>
  <PresentationFormat>Widescreen</PresentationFormat>
  <Paragraphs>109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Elephant</vt:lpstr>
      <vt:lpstr>Gill Sans MT</vt:lpstr>
      <vt:lpstr>nunito sans</vt:lpstr>
      <vt:lpstr>Parcel</vt:lpstr>
      <vt:lpstr>Opening statement v. closing argument (in civil cases)</vt:lpstr>
      <vt:lpstr>Introduction</vt:lpstr>
      <vt:lpstr>Roadmap of Topics</vt:lpstr>
      <vt:lpstr>Opening Statement – what is it?</vt:lpstr>
      <vt:lpstr>Goals of Opening Statement</vt:lpstr>
      <vt:lpstr>Structure of Your opening statement</vt:lpstr>
      <vt:lpstr>ExampleS</vt:lpstr>
      <vt:lpstr>Tips for Opening Statement</vt:lpstr>
      <vt:lpstr>CLOSING ARGUMENT – What is it?</vt:lpstr>
      <vt:lpstr>Goals of Closing Argument</vt:lpstr>
      <vt:lpstr>Structure of closing argument</vt:lpstr>
      <vt:lpstr>Tips for Closing Argument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statement v. closing argument (in civil cases)</dc:title>
  <dc:creator>Charlie Regan</dc:creator>
  <cp:lastModifiedBy>Charlie Regan</cp:lastModifiedBy>
  <cp:revision>9</cp:revision>
  <dcterms:created xsi:type="dcterms:W3CDTF">2022-05-19T18:53:45Z</dcterms:created>
  <dcterms:modified xsi:type="dcterms:W3CDTF">2022-05-20T13:38:28Z</dcterms:modified>
</cp:coreProperties>
</file>