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6" r:id="rId3"/>
    <p:sldId id="290" r:id="rId4"/>
    <p:sldId id="291" r:id="rId5"/>
    <p:sldId id="292" r:id="rId6"/>
    <p:sldId id="293" r:id="rId7"/>
    <p:sldId id="294" r:id="rId8"/>
    <p:sldId id="295"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20" r:id="rId30"/>
    <p:sldId id="321" r:id="rId31"/>
    <p:sldId id="297" r:id="rId32"/>
    <p:sldId id="322" r:id="rId33"/>
    <p:sldId id="323" r:id="rId34"/>
    <p:sldId id="324" r:id="rId35"/>
    <p:sldId id="325" r:id="rId36"/>
    <p:sldId id="326" r:id="rId37"/>
    <p:sldId id="327" r:id="rId38"/>
    <p:sldId id="332" r:id="rId39"/>
    <p:sldId id="333" r:id="rId40"/>
    <p:sldId id="328" r:id="rId41"/>
    <p:sldId id="329" r:id="rId42"/>
    <p:sldId id="330" r:id="rId43"/>
    <p:sldId id="331" r:id="rId44"/>
    <p:sldId id="289"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1422" autoAdjust="0"/>
  </p:normalViewPr>
  <p:slideViewPr>
    <p:cSldViewPr snapToGrid="0">
      <p:cViewPr varScale="1">
        <p:scale>
          <a:sx n="46" d="100"/>
          <a:sy n="46" d="100"/>
        </p:scale>
        <p:origin x="10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hasCustomPrompt="1"/>
          </p:nvPr>
        </p:nvSpPr>
        <p:spPr>
          <a:xfrm>
            <a:off x="1239594" y="1536608"/>
            <a:ext cx="9712813"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8000" b="1">
                <a:latin typeface="+mj-lt"/>
              </a:defRPr>
            </a:lvl1pPr>
            <a:lvl2pPr lvl="1">
              <a:spcBef>
                <a:spcPts val="0"/>
              </a:spcBef>
              <a:spcAft>
                <a:spcPts val="0"/>
              </a:spcAft>
              <a:buSzPts val="5200"/>
              <a:buNone/>
              <a:defRPr sz="6933" b="1"/>
            </a:lvl2pPr>
            <a:lvl3pPr lvl="2">
              <a:spcBef>
                <a:spcPts val="0"/>
              </a:spcBef>
              <a:spcAft>
                <a:spcPts val="0"/>
              </a:spcAft>
              <a:buSzPts val="5200"/>
              <a:buNone/>
              <a:defRPr sz="6933" b="1"/>
            </a:lvl3pPr>
            <a:lvl4pPr lvl="3">
              <a:spcBef>
                <a:spcPts val="0"/>
              </a:spcBef>
              <a:spcAft>
                <a:spcPts val="0"/>
              </a:spcAft>
              <a:buSzPts val="5200"/>
              <a:buNone/>
              <a:defRPr sz="6933" b="1"/>
            </a:lvl4pPr>
            <a:lvl5pPr lvl="4">
              <a:spcBef>
                <a:spcPts val="0"/>
              </a:spcBef>
              <a:spcAft>
                <a:spcPts val="0"/>
              </a:spcAft>
              <a:buSzPts val="5200"/>
              <a:buNone/>
              <a:defRPr sz="6933" b="1"/>
            </a:lvl5pPr>
            <a:lvl6pPr lvl="5">
              <a:spcBef>
                <a:spcPts val="0"/>
              </a:spcBef>
              <a:spcAft>
                <a:spcPts val="0"/>
              </a:spcAft>
              <a:buSzPts val="5200"/>
              <a:buNone/>
              <a:defRPr sz="6933" b="1"/>
            </a:lvl6pPr>
            <a:lvl7pPr lvl="6">
              <a:spcBef>
                <a:spcPts val="0"/>
              </a:spcBef>
              <a:spcAft>
                <a:spcPts val="0"/>
              </a:spcAft>
              <a:buSzPts val="5200"/>
              <a:buNone/>
              <a:defRPr sz="6933" b="1"/>
            </a:lvl7pPr>
            <a:lvl8pPr lvl="7">
              <a:spcBef>
                <a:spcPts val="0"/>
              </a:spcBef>
              <a:spcAft>
                <a:spcPts val="0"/>
              </a:spcAft>
              <a:buSzPts val="5200"/>
              <a:buNone/>
              <a:defRPr sz="6933" b="1"/>
            </a:lvl8pPr>
            <a:lvl9pPr lvl="8">
              <a:spcBef>
                <a:spcPts val="0"/>
              </a:spcBef>
              <a:spcAft>
                <a:spcPts val="0"/>
              </a:spcAft>
              <a:buSzPts val="5200"/>
              <a:buNone/>
              <a:defRPr sz="6933" b="1"/>
            </a:lvl9pPr>
          </a:lstStyle>
          <a:p>
            <a:r>
              <a:rPr lang="en-US" dirty="0"/>
              <a:t>Click To Edit Master Title Style</a:t>
            </a:r>
          </a:p>
        </p:txBody>
      </p:sp>
      <p:sp>
        <p:nvSpPr>
          <p:cNvPr id="10" name="Google Shape;10;p2"/>
          <p:cNvSpPr txBox="1">
            <a:spLocks noGrp="1"/>
          </p:cNvSpPr>
          <p:nvPr>
            <p:ph type="subTitle" idx="1"/>
          </p:nvPr>
        </p:nvSpPr>
        <p:spPr>
          <a:xfrm>
            <a:off x="2695200" y="4367539"/>
            <a:ext cx="6801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sz="3200">
                <a:latin typeface="+mj-lt"/>
              </a:defRPr>
            </a:lvl1pPr>
            <a:lvl2pPr lvl="1">
              <a:lnSpc>
                <a:spcPct val="100000"/>
              </a:lnSpc>
              <a:spcBef>
                <a:spcPts val="0"/>
              </a:spcBef>
              <a:spcAft>
                <a:spcPts val="0"/>
              </a:spcAft>
              <a:buSzPts val="2000"/>
              <a:buNone/>
              <a:defRPr sz="2667"/>
            </a:lvl2pPr>
            <a:lvl3pPr lvl="2">
              <a:lnSpc>
                <a:spcPct val="100000"/>
              </a:lnSpc>
              <a:spcBef>
                <a:spcPts val="0"/>
              </a:spcBef>
              <a:spcAft>
                <a:spcPts val="0"/>
              </a:spcAft>
              <a:buSzPts val="2000"/>
              <a:buNone/>
              <a:defRPr sz="2667"/>
            </a:lvl3pPr>
            <a:lvl4pPr lvl="3">
              <a:lnSpc>
                <a:spcPct val="100000"/>
              </a:lnSpc>
              <a:spcBef>
                <a:spcPts val="0"/>
              </a:spcBef>
              <a:spcAft>
                <a:spcPts val="0"/>
              </a:spcAft>
              <a:buSzPts val="2000"/>
              <a:buNone/>
              <a:defRPr sz="2667"/>
            </a:lvl4pPr>
            <a:lvl5pPr lvl="4">
              <a:lnSpc>
                <a:spcPct val="100000"/>
              </a:lnSpc>
              <a:spcBef>
                <a:spcPts val="0"/>
              </a:spcBef>
              <a:spcAft>
                <a:spcPts val="0"/>
              </a:spcAft>
              <a:buSzPts val="2000"/>
              <a:buNone/>
              <a:defRPr sz="2667"/>
            </a:lvl5pPr>
            <a:lvl6pPr lvl="5">
              <a:lnSpc>
                <a:spcPct val="100000"/>
              </a:lnSpc>
              <a:spcBef>
                <a:spcPts val="0"/>
              </a:spcBef>
              <a:spcAft>
                <a:spcPts val="0"/>
              </a:spcAft>
              <a:buSzPts val="2000"/>
              <a:buNone/>
              <a:defRPr sz="2667"/>
            </a:lvl6pPr>
            <a:lvl7pPr lvl="6">
              <a:lnSpc>
                <a:spcPct val="100000"/>
              </a:lnSpc>
              <a:spcBef>
                <a:spcPts val="0"/>
              </a:spcBef>
              <a:spcAft>
                <a:spcPts val="0"/>
              </a:spcAft>
              <a:buSzPts val="2000"/>
              <a:buNone/>
              <a:defRPr sz="2667"/>
            </a:lvl7pPr>
            <a:lvl8pPr lvl="7">
              <a:lnSpc>
                <a:spcPct val="100000"/>
              </a:lnSpc>
              <a:spcBef>
                <a:spcPts val="0"/>
              </a:spcBef>
              <a:spcAft>
                <a:spcPts val="0"/>
              </a:spcAft>
              <a:buSzPts val="2000"/>
              <a:buNone/>
              <a:defRPr sz="2667"/>
            </a:lvl8pPr>
            <a:lvl9pPr lvl="8">
              <a:lnSpc>
                <a:spcPct val="100000"/>
              </a:lnSpc>
              <a:spcBef>
                <a:spcPts val="0"/>
              </a:spcBef>
              <a:spcAft>
                <a:spcPts val="0"/>
              </a:spcAft>
              <a:buSzPts val="2000"/>
              <a:buNone/>
              <a:defRPr sz="2667"/>
            </a:lvl9pPr>
          </a:lstStyle>
          <a:p>
            <a:r>
              <a:rPr lang="en-US"/>
              <a:t>Click to edit Master subtitle style</a:t>
            </a:r>
            <a:endParaRPr dirty="0"/>
          </a:p>
        </p:txBody>
      </p:sp>
      <p:pic>
        <p:nvPicPr>
          <p:cNvPr id="3" name="Picture 2" descr="A close up of a sign&#10;&#10;Description automatically generated">
            <a:extLst>
              <a:ext uri="{FF2B5EF4-FFF2-40B4-BE49-F238E27FC236}">
                <a16:creationId xmlns:a16="http://schemas.microsoft.com/office/drawing/2014/main" xmlns="" id="{25B69EE0-4747-C74F-ABF8-29EC89C4A599}"/>
              </a:ext>
            </a:extLst>
          </p:cNvPr>
          <p:cNvPicPr>
            <a:picLocks noChangeAspect="1"/>
          </p:cNvPicPr>
          <p:nvPr/>
        </p:nvPicPr>
        <p:blipFill>
          <a:blip r:embed="rId2"/>
          <a:stretch>
            <a:fillRect/>
          </a:stretch>
        </p:blipFill>
        <p:spPr>
          <a:xfrm>
            <a:off x="10663621" y="5337505"/>
            <a:ext cx="1391745" cy="1391745"/>
          </a:xfrm>
          <a:prstGeom prst="rect">
            <a:avLst/>
          </a:prstGeom>
        </p:spPr>
      </p:pic>
      <p:sp>
        <p:nvSpPr>
          <p:cNvPr id="6" name="Google Shape;48;p4">
            <a:extLst>
              <a:ext uri="{FF2B5EF4-FFF2-40B4-BE49-F238E27FC236}">
                <a16:creationId xmlns:a16="http://schemas.microsoft.com/office/drawing/2014/main" xmlns="" id="{7B8B815D-D15D-4176-9330-6E70D0F1598E}"/>
              </a:ext>
            </a:extLst>
          </p:cNvPr>
          <p:cNvSpPr/>
          <p:nvPr/>
        </p:nvSpPr>
        <p:spPr>
          <a:xfrm>
            <a:off x="10375069" y="-2047"/>
            <a:ext cx="1816931" cy="1816931"/>
          </a:xfrm>
          <a:custGeom>
            <a:avLst/>
            <a:gdLst/>
            <a:ahLst/>
            <a:cxnLst/>
            <a:rect l="l" t="t" r="r" b="b"/>
            <a:pathLst>
              <a:path w="60794" h="60794" extrusionOk="0">
                <a:moveTo>
                  <a:pt x="1" y="0"/>
                </a:moveTo>
                <a:cubicBezTo>
                  <a:pt x="1" y="6906"/>
                  <a:pt x="1191" y="13930"/>
                  <a:pt x="3692" y="20812"/>
                </a:cubicBezTo>
                <a:cubicBezTo>
                  <a:pt x="12681" y="45482"/>
                  <a:pt x="35981" y="60793"/>
                  <a:pt x="60794" y="60793"/>
                </a:cubicBezTo>
                <a:lnTo>
                  <a:pt x="60794" y="45184"/>
                </a:lnTo>
                <a:cubicBezTo>
                  <a:pt x="42351" y="45184"/>
                  <a:pt x="25028" y="33802"/>
                  <a:pt x="18348" y="15466"/>
                </a:cubicBezTo>
                <a:cubicBezTo>
                  <a:pt x="16491" y="10358"/>
                  <a:pt x="15610" y="5132"/>
                  <a:pt x="15610" y="0"/>
                </a:cubicBezTo>
                <a:close/>
              </a:path>
            </a:pathLst>
          </a:custGeom>
          <a:gradFill>
            <a:gsLst>
              <a:gs pos="0">
                <a:schemeClr val="accent3"/>
              </a:gs>
              <a:gs pos="100000">
                <a:schemeClr val="accent1"/>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 name="Google Shape;16;p4">
            <a:extLst>
              <a:ext uri="{FF2B5EF4-FFF2-40B4-BE49-F238E27FC236}">
                <a16:creationId xmlns:a16="http://schemas.microsoft.com/office/drawing/2014/main" xmlns="" id="{9AB78C6F-F421-421D-B5B8-AB54B39721E2}"/>
              </a:ext>
            </a:extLst>
          </p:cNvPr>
          <p:cNvGrpSpPr/>
          <p:nvPr/>
        </p:nvGrpSpPr>
        <p:grpSpPr>
          <a:xfrm>
            <a:off x="9684425" y="4353763"/>
            <a:ext cx="1926056" cy="1927080"/>
            <a:chOff x="13693375" y="21746550"/>
            <a:chExt cx="1128725" cy="1129325"/>
          </a:xfrm>
        </p:grpSpPr>
        <p:sp>
          <p:nvSpPr>
            <p:cNvPr id="8" name="Google Shape;17;p4">
              <a:extLst>
                <a:ext uri="{FF2B5EF4-FFF2-40B4-BE49-F238E27FC236}">
                  <a16:creationId xmlns:a16="http://schemas.microsoft.com/office/drawing/2014/main" xmlns="" id="{610D8408-2D1E-4C65-BA64-F43E5443C019}"/>
                </a:ext>
              </a:extLst>
            </p:cNvPr>
            <p:cNvSpPr/>
            <p:nvPr/>
          </p:nvSpPr>
          <p:spPr>
            <a:xfrm>
              <a:off x="13985675" y="21838825"/>
              <a:ext cx="592950" cy="974550"/>
            </a:xfrm>
            <a:custGeom>
              <a:avLst/>
              <a:gdLst/>
              <a:ahLst/>
              <a:cxnLst/>
              <a:rect l="l" t="t" r="r" b="b"/>
              <a:pathLst>
                <a:path w="23718" h="38982" extrusionOk="0">
                  <a:moveTo>
                    <a:pt x="23217" y="1"/>
                  </a:moveTo>
                  <a:lnTo>
                    <a:pt x="0" y="38696"/>
                  </a:lnTo>
                  <a:cubicBezTo>
                    <a:pt x="179" y="38791"/>
                    <a:pt x="357" y="38874"/>
                    <a:pt x="524" y="38981"/>
                  </a:cubicBezTo>
                  <a:lnTo>
                    <a:pt x="23717" y="334"/>
                  </a:lnTo>
                  <a:cubicBezTo>
                    <a:pt x="23551" y="215"/>
                    <a:pt x="23384" y="108"/>
                    <a:pt x="23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8;p4">
              <a:extLst>
                <a:ext uri="{FF2B5EF4-FFF2-40B4-BE49-F238E27FC236}">
                  <a16:creationId xmlns:a16="http://schemas.microsoft.com/office/drawing/2014/main" xmlns="" id="{613D7B66-A88A-4CFF-88A4-F7FED1BE9E24}"/>
                </a:ext>
              </a:extLst>
            </p:cNvPr>
            <p:cNvSpPr/>
            <p:nvPr/>
          </p:nvSpPr>
          <p:spPr>
            <a:xfrm>
              <a:off x="14193125" y="21990025"/>
              <a:ext cx="537900" cy="883475"/>
            </a:xfrm>
            <a:custGeom>
              <a:avLst/>
              <a:gdLst/>
              <a:ahLst/>
              <a:cxnLst/>
              <a:rect l="l" t="t" r="r" b="b"/>
              <a:pathLst>
                <a:path w="21516" h="35339" extrusionOk="0">
                  <a:moveTo>
                    <a:pt x="21146" y="1"/>
                  </a:moveTo>
                  <a:lnTo>
                    <a:pt x="1" y="35279"/>
                  </a:lnTo>
                  <a:cubicBezTo>
                    <a:pt x="215" y="35315"/>
                    <a:pt x="429" y="35327"/>
                    <a:pt x="656" y="35339"/>
                  </a:cubicBezTo>
                  <a:lnTo>
                    <a:pt x="21515" y="549"/>
                  </a:lnTo>
                  <a:cubicBezTo>
                    <a:pt x="21396" y="370"/>
                    <a:pt x="21277" y="168"/>
                    <a:pt x="2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9;p4">
              <a:extLst>
                <a:ext uri="{FF2B5EF4-FFF2-40B4-BE49-F238E27FC236}">
                  <a16:creationId xmlns:a16="http://schemas.microsoft.com/office/drawing/2014/main" xmlns="" id="{2D20899F-2197-43B8-8665-4F490AAB9DAC}"/>
                </a:ext>
              </a:extLst>
            </p:cNvPr>
            <p:cNvSpPr/>
            <p:nvPr/>
          </p:nvSpPr>
          <p:spPr>
            <a:xfrm>
              <a:off x="14240150" y="22030225"/>
              <a:ext cx="515575" cy="845650"/>
            </a:xfrm>
            <a:custGeom>
              <a:avLst/>
              <a:gdLst/>
              <a:ahLst/>
              <a:cxnLst/>
              <a:rect l="l" t="t" r="r" b="b"/>
              <a:pathLst>
                <a:path w="20623" h="33826" extrusionOk="0">
                  <a:moveTo>
                    <a:pt x="20277" y="0"/>
                  </a:moveTo>
                  <a:lnTo>
                    <a:pt x="1" y="33814"/>
                  </a:lnTo>
                  <a:cubicBezTo>
                    <a:pt x="227" y="33814"/>
                    <a:pt x="453" y="33826"/>
                    <a:pt x="692" y="33826"/>
                  </a:cubicBezTo>
                  <a:lnTo>
                    <a:pt x="20623" y="596"/>
                  </a:lnTo>
                  <a:cubicBezTo>
                    <a:pt x="20515" y="381"/>
                    <a:pt x="20396" y="191"/>
                    <a:pt x="202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20;p4">
              <a:extLst>
                <a:ext uri="{FF2B5EF4-FFF2-40B4-BE49-F238E27FC236}">
                  <a16:creationId xmlns:a16="http://schemas.microsoft.com/office/drawing/2014/main" xmlns="" id="{A4E1276E-CE25-446D-A866-D71BE7F4518E}"/>
                </a:ext>
              </a:extLst>
            </p:cNvPr>
            <p:cNvSpPr/>
            <p:nvPr/>
          </p:nvSpPr>
          <p:spPr>
            <a:xfrm>
              <a:off x="14023775" y="21862650"/>
              <a:ext cx="588775" cy="968575"/>
            </a:xfrm>
            <a:custGeom>
              <a:avLst/>
              <a:gdLst/>
              <a:ahLst/>
              <a:cxnLst/>
              <a:rect l="l" t="t" r="r" b="b"/>
              <a:pathLst>
                <a:path w="23551" h="38743" extrusionOk="0">
                  <a:moveTo>
                    <a:pt x="23086" y="0"/>
                  </a:moveTo>
                  <a:lnTo>
                    <a:pt x="0" y="38493"/>
                  </a:lnTo>
                  <a:cubicBezTo>
                    <a:pt x="179" y="38576"/>
                    <a:pt x="357" y="38648"/>
                    <a:pt x="548" y="38743"/>
                  </a:cubicBezTo>
                  <a:lnTo>
                    <a:pt x="23551" y="369"/>
                  </a:lnTo>
                  <a:cubicBezTo>
                    <a:pt x="23408" y="250"/>
                    <a:pt x="23241" y="119"/>
                    <a:pt x="230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21;p4">
              <a:extLst>
                <a:ext uri="{FF2B5EF4-FFF2-40B4-BE49-F238E27FC236}">
                  <a16:creationId xmlns:a16="http://schemas.microsoft.com/office/drawing/2014/main" xmlns="" id="{B7EEFD54-3A7D-4CED-AF38-84D6216DCBD3}"/>
                </a:ext>
              </a:extLst>
            </p:cNvPr>
            <p:cNvSpPr/>
            <p:nvPr/>
          </p:nvSpPr>
          <p:spPr>
            <a:xfrm>
              <a:off x="14063050" y="21890325"/>
              <a:ext cx="581950" cy="956100"/>
            </a:xfrm>
            <a:custGeom>
              <a:avLst/>
              <a:gdLst/>
              <a:ahLst/>
              <a:cxnLst/>
              <a:rect l="l" t="t" r="r" b="b"/>
              <a:pathLst>
                <a:path w="23278" h="38244" extrusionOk="0">
                  <a:moveTo>
                    <a:pt x="22837" y="0"/>
                  </a:moveTo>
                  <a:lnTo>
                    <a:pt x="1" y="38053"/>
                  </a:lnTo>
                  <a:cubicBezTo>
                    <a:pt x="203" y="38124"/>
                    <a:pt x="394" y="38184"/>
                    <a:pt x="584" y="38243"/>
                  </a:cubicBezTo>
                  <a:lnTo>
                    <a:pt x="23277" y="417"/>
                  </a:lnTo>
                  <a:cubicBezTo>
                    <a:pt x="23135" y="274"/>
                    <a:pt x="22980" y="131"/>
                    <a:pt x="228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22;p4">
              <a:extLst>
                <a:ext uri="{FF2B5EF4-FFF2-40B4-BE49-F238E27FC236}">
                  <a16:creationId xmlns:a16="http://schemas.microsoft.com/office/drawing/2014/main" xmlns="" id="{E391F964-27AC-453E-86FD-41CF6EF183FD}"/>
                </a:ext>
              </a:extLst>
            </p:cNvPr>
            <p:cNvSpPr/>
            <p:nvPr/>
          </p:nvSpPr>
          <p:spPr>
            <a:xfrm>
              <a:off x="14104725" y="21920375"/>
              <a:ext cx="571225" cy="938250"/>
            </a:xfrm>
            <a:custGeom>
              <a:avLst/>
              <a:gdLst/>
              <a:ahLst/>
              <a:cxnLst/>
              <a:rect l="l" t="t" r="r" b="b"/>
              <a:pathLst>
                <a:path w="22849" h="37530" extrusionOk="0">
                  <a:moveTo>
                    <a:pt x="22420" y="1"/>
                  </a:moveTo>
                  <a:lnTo>
                    <a:pt x="1" y="37374"/>
                  </a:lnTo>
                  <a:cubicBezTo>
                    <a:pt x="203" y="37434"/>
                    <a:pt x="405" y="37494"/>
                    <a:pt x="596" y="37529"/>
                  </a:cubicBezTo>
                  <a:lnTo>
                    <a:pt x="22849" y="441"/>
                  </a:lnTo>
                  <a:cubicBezTo>
                    <a:pt x="22718" y="298"/>
                    <a:pt x="22563" y="144"/>
                    <a:pt x="224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23;p4">
              <a:extLst>
                <a:ext uri="{FF2B5EF4-FFF2-40B4-BE49-F238E27FC236}">
                  <a16:creationId xmlns:a16="http://schemas.microsoft.com/office/drawing/2014/main" xmlns="" id="{630A6EE6-16CD-4EC5-88CA-605BE75C82C9}"/>
                </a:ext>
              </a:extLst>
            </p:cNvPr>
            <p:cNvSpPr/>
            <p:nvPr/>
          </p:nvSpPr>
          <p:spPr>
            <a:xfrm>
              <a:off x="14147600" y="21953425"/>
              <a:ext cx="556625" cy="914725"/>
            </a:xfrm>
            <a:custGeom>
              <a:avLst/>
              <a:gdLst/>
              <a:ahLst/>
              <a:cxnLst/>
              <a:rect l="l" t="t" r="r" b="b"/>
              <a:pathLst>
                <a:path w="22265" h="36589" extrusionOk="0">
                  <a:moveTo>
                    <a:pt x="21884" y="0"/>
                  </a:moveTo>
                  <a:lnTo>
                    <a:pt x="0" y="36469"/>
                  </a:lnTo>
                  <a:cubicBezTo>
                    <a:pt x="214" y="36505"/>
                    <a:pt x="417" y="36541"/>
                    <a:pt x="631" y="36588"/>
                  </a:cubicBezTo>
                  <a:lnTo>
                    <a:pt x="22265" y="512"/>
                  </a:lnTo>
                  <a:cubicBezTo>
                    <a:pt x="22134" y="346"/>
                    <a:pt x="22015" y="167"/>
                    <a:pt x="21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24;p4">
              <a:extLst>
                <a:ext uri="{FF2B5EF4-FFF2-40B4-BE49-F238E27FC236}">
                  <a16:creationId xmlns:a16="http://schemas.microsoft.com/office/drawing/2014/main" xmlns="" id="{03E1E91A-7230-404D-A810-29553A9C7FE4}"/>
                </a:ext>
              </a:extLst>
            </p:cNvPr>
            <p:cNvSpPr/>
            <p:nvPr/>
          </p:nvSpPr>
          <p:spPr>
            <a:xfrm>
              <a:off x="14527400" y="22315975"/>
              <a:ext cx="294700" cy="491150"/>
            </a:xfrm>
            <a:custGeom>
              <a:avLst/>
              <a:gdLst/>
              <a:ahLst/>
              <a:cxnLst/>
              <a:rect l="l" t="t" r="r" b="b"/>
              <a:pathLst>
                <a:path w="11788" h="19646" extrusionOk="0">
                  <a:moveTo>
                    <a:pt x="11788" y="0"/>
                  </a:moveTo>
                  <a:lnTo>
                    <a:pt x="0" y="19645"/>
                  </a:lnTo>
                  <a:cubicBezTo>
                    <a:pt x="358" y="19443"/>
                    <a:pt x="715" y="19241"/>
                    <a:pt x="1072" y="19014"/>
                  </a:cubicBezTo>
                  <a:lnTo>
                    <a:pt x="11740" y="1227"/>
                  </a:lnTo>
                  <a:cubicBezTo>
                    <a:pt x="11776" y="834"/>
                    <a:pt x="11788" y="417"/>
                    <a:pt x="11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25;p4">
              <a:extLst>
                <a:ext uri="{FF2B5EF4-FFF2-40B4-BE49-F238E27FC236}">
                  <a16:creationId xmlns:a16="http://schemas.microsoft.com/office/drawing/2014/main" xmlns="" id="{4F2A9B1D-E222-4152-9088-82B4595F367B}"/>
                </a:ext>
              </a:extLst>
            </p:cNvPr>
            <p:cNvSpPr/>
            <p:nvPr/>
          </p:nvSpPr>
          <p:spPr>
            <a:xfrm>
              <a:off x="14289875" y="22073975"/>
              <a:ext cx="487575" cy="800725"/>
            </a:xfrm>
            <a:custGeom>
              <a:avLst/>
              <a:gdLst/>
              <a:ahLst/>
              <a:cxnLst/>
              <a:rect l="l" t="t" r="r" b="b"/>
              <a:pathLst>
                <a:path w="19503" h="32029" extrusionOk="0">
                  <a:moveTo>
                    <a:pt x="19205" y="0"/>
                  </a:moveTo>
                  <a:lnTo>
                    <a:pt x="0" y="32028"/>
                  </a:lnTo>
                  <a:cubicBezTo>
                    <a:pt x="238" y="32016"/>
                    <a:pt x="488" y="32004"/>
                    <a:pt x="727" y="31969"/>
                  </a:cubicBezTo>
                  <a:lnTo>
                    <a:pt x="19503" y="655"/>
                  </a:lnTo>
                  <a:cubicBezTo>
                    <a:pt x="19419" y="429"/>
                    <a:pt x="19312" y="215"/>
                    <a:pt x="192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6;p4">
              <a:extLst>
                <a:ext uri="{FF2B5EF4-FFF2-40B4-BE49-F238E27FC236}">
                  <a16:creationId xmlns:a16="http://schemas.microsoft.com/office/drawing/2014/main" xmlns="" id="{11FE670C-06A5-4763-A041-9B59936128CD}"/>
                </a:ext>
              </a:extLst>
            </p:cNvPr>
            <p:cNvSpPr/>
            <p:nvPr/>
          </p:nvSpPr>
          <p:spPr>
            <a:xfrm>
              <a:off x="14459525" y="22241550"/>
              <a:ext cx="360800" cy="597125"/>
            </a:xfrm>
            <a:custGeom>
              <a:avLst/>
              <a:gdLst/>
              <a:ahLst/>
              <a:cxnLst/>
              <a:rect l="l" t="t" r="r" b="b"/>
              <a:pathLst>
                <a:path w="14432" h="23885" extrusionOk="0">
                  <a:moveTo>
                    <a:pt x="14324" y="1"/>
                  </a:moveTo>
                  <a:lnTo>
                    <a:pt x="1" y="23885"/>
                  </a:lnTo>
                  <a:cubicBezTo>
                    <a:pt x="310" y="23765"/>
                    <a:pt x="608" y="23646"/>
                    <a:pt x="918" y="23515"/>
                  </a:cubicBezTo>
                  <a:lnTo>
                    <a:pt x="14431" y="977"/>
                  </a:lnTo>
                  <a:cubicBezTo>
                    <a:pt x="14407" y="655"/>
                    <a:pt x="14372" y="322"/>
                    <a:pt x="1432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7;p4">
              <a:extLst>
                <a:ext uri="{FF2B5EF4-FFF2-40B4-BE49-F238E27FC236}">
                  <a16:creationId xmlns:a16="http://schemas.microsoft.com/office/drawing/2014/main" xmlns="" id="{DB24C1EA-38CA-4577-BF72-4F88611E0C3D}"/>
                </a:ext>
              </a:extLst>
            </p:cNvPr>
            <p:cNvSpPr/>
            <p:nvPr/>
          </p:nvSpPr>
          <p:spPr>
            <a:xfrm>
              <a:off x="14609850" y="22414200"/>
              <a:ext cx="203025" cy="338150"/>
            </a:xfrm>
            <a:custGeom>
              <a:avLst/>
              <a:gdLst/>
              <a:ahLst/>
              <a:cxnLst/>
              <a:rect l="l" t="t" r="r" b="b"/>
              <a:pathLst>
                <a:path w="8121" h="13526" extrusionOk="0">
                  <a:moveTo>
                    <a:pt x="8121" y="0"/>
                  </a:moveTo>
                  <a:lnTo>
                    <a:pt x="1" y="13526"/>
                  </a:lnTo>
                  <a:cubicBezTo>
                    <a:pt x="501" y="13121"/>
                    <a:pt x="977" y="12704"/>
                    <a:pt x="1453" y="12264"/>
                  </a:cubicBezTo>
                  <a:lnTo>
                    <a:pt x="7692" y="1858"/>
                  </a:lnTo>
                  <a:cubicBezTo>
                    <a:pt x="7859" y="1250"/>
                    <a:pt x="8001" y="619"/>
                    <a:pt x="8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8;p4">
              <a:extLst>
                <a:ext uri="{FF2B5EF4-FFF2-40B4-BE49-F238E27FC236}">
                  <a16:creationId xmlns:a16="http://schemas.microsoft.com/office/drawing/2014/main" xmlns="" id="{C7429F87-8AE9-46FC-814C-47F968B0268A}"/>
                </a:ext>
              </a:extLst>
            </p:cNvPr>
            <p:cNvSpPr/>
            <p:nvPr/>
          </p:nvSpPr>
          <p:spPr>
            <a:xfrm>
              <a:off x="14398525" y="22177850"/>
              <a:ext cx="412575" cy="680175"/>
            </a:xfrm>
            <a:custGeom>
              <a:avLst/>
              <a:gdLst/>
              <a:ahLst/>
              <a:cxnLst/>
              <a:rect l="l" t="t" r="r" b="b"/>
              <a:pathLst>
                <a:path w="16503" h="27207" extrusionOk="0">
                  <a:moveTo>
                    <a:pt x="16312" y="1"/>
                  </a:moveTo>
                  <a:lnTo>
                    <a:pt x="0" y="27206"/>
                  </a:lnTo>
                  <a:cubicBezTo>
                    <a:pt x="274" y="27135"/>
                    <a:pt x="548" y="27052"/>
                    <a:pt x="834" y="26968"/>
                  </a:cubicBezTo>
                  <a:lnTo>
                    <a:pt x="16502" y="834"/>
                  </a:lnTo>
                  <a:cubicBezTo>
                    <a:pt x="16443" y="548"/>
                    <a:pt x="16383" y="263"/>
                    <a:pt x="16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9;p4">
              <a:extLst>
                <a:ext uri="{FF2B5EF4-FFF2-40B4-BE49-F238E27FC236}">
                  <a16:creationId xmlns:a16="http://schemas.microsoft.com/office/drawing/2014/main" xmlns="" id="{8856A0F6-5D51-4200-9405-875FA9AF9554}"/>
                </a:ext>
              </a:extLst>
            </p:cNvPr>
            <p:cNvSpPr/>
            <p:nvPr/>
          </p:nvSpPr>
          <p:spPr>
            <a:xfrm>
              <a:off x="14342250" y="22122800"/>
              <a:ext cx="453950" cy="746825"/>
            </a:xfrm>
            <a:custGeom>
              <a:avLst/>
              <a:gdLst/>
              <a:ahLst/>
              <a:cxnLst/>
              <a:rect l="l" t="t" r="r" b="b"/>
              <a:pathLst>
                <a:path w="18158" h="29873" extrusionOk="0">
                  <a:moveTo>
                    <a:pt x="17908" y="0"/>
                  </a:moveTo>
                  <a:lnTo>
                    <a:pt x="1" y="29873"/>
                  </a:lnTo>
                  <a:cubicBezTo>
                    <a:pt x="251" y="29825"/>
                    <a:pt x="525" y="29778"/>
                    <a:pt x="775" y="29730"/>
                  </a:cubicBezTo>
                  <a:lnTo>
                    <a:pt x="18158" y="738"/>
                  </a:lnTo>
                  <a:cubicBezTo>
                    <a:pt x="18086" y="488"/>
                    <a:pt x="17991" y="250"/>
                    <a:pt x="179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30;p4">
              <a:extLst>
                <a:ext uri="{FF2B5EF4-FFF2-40B4-BE49-F238E27FC236}">
                  <a16:creationId xmlns:a16="http://schemas.microsoft.com/office/drawing/2014/main" xmlns="" id="{4349869E-A8A3-4A7E-AFE5-7E5D27BBD47E}"/>
                </a:ext>
              </a:extLst>
            </p:cNvPr>
            <p:cNvSpPr/>
            <p:nvPr/>
          </p:nvSpPr>
          <p:spPr>
            <a:xfrm>
              <a:off x="13697825" y="21775125"/>
              <a:ext cx="381025" cy="630175"/>
            </a:xfrm>
            <a:custGeom>
              <a:avLst/>
              <a:gdLst/>
              <a:ahLst/>
              <a:cxnLst/>
              <a:rect l="l" t="t" r="r" b="b"/>
              <a:pathLst>
                <a:path w="15241" h="25207" extrusionOk="0">
                  <a:moveTo>
                    <a:pt x="15241" y="1"/>
                  </a:moveTo>
                  <a:cubicBezTo>
                    <a:pt x="14943" y="108"/>
                    <a:pt x="14645" y="215"/>
                    <a:pt x="14360" y="322"/>
                  </a:cubicBezTo>
                  <a:lnTo>
                    <a:pt x="1" y="24277"/>
                  </a:lnTo>
                  <a:cubicBezTo>
                    <a:pt x="48" y="24587"/>
                    <a:pt x="84" y="24908"/>
                    <a:pt x="132" y="25206"/>
                  </a:cubicBezTo>
                  <a:lnTo>
                    <a:pt x="1524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31;p4">
              <a:extLst>
                <a:ext uri="{FF2B5EF4-FFF2-40B4-BE49-F238E27FC236}">
                  <a16:creationId xmlns:a16="http://schemas.microsoft.com/office/drawing/2014/main" xmlns="" id="{31672E54-370D-40D9-A1FF-0F02AD9E5F30}"/>
                </a:ext>
              </a:extLst>
            </p:cNvPr>
            <p:cNvSpPr/>
            <p:nvPr/>
          </p:nvSpPr>
          <p:spPr>
            <a:xfrm>
              <a:off x="13693375" y="21801925"/>
              <a:ext cx="320600" cy="533700"/>
            </a:xfrm>
            <a:custGeom>
              <a:avLst/>
              <a:gdLst/>
              <a:ahLst/>
              <a:cxnLst/>
              <a:rect l="l" t="t" r="r" b="b"/>
              <a:pathLst>
                <a:path w="12824" h="21348" extrusionOk="0">
                  <a:moveTo>
                    <a:pt x="12823" y="0"/>
                  </a:moveTo>
                  <a:lnTo>
                    <a:pt x="12823" y="0"/>
                  </a:lnTo>
                  <a:cubicBezTo>
                    <a:pt x="12490" y="167"/>
                    <a:pt x="12156" y="334"/>
                    <a:pt x="11835" y="512"/>
                  </a:cubicBezTo>
                  <a:lnTo>
                    <a:pt x="0" y="20229"/>
                  </a:lnTo>
                  <a:lnTo>
                    <a:pt x="0" y="20384"/>
                  </a:lnTo>
                  <a:cubicBezTo>
                    <a:pt x="0" y="20705"/>
                    <a:pt x="12" y="21038"/>
                    <a:pt x="24" y="21348"/>
                  </a:cubicBezTo>
                  <a:lnTo>
                    <a:pt x="128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32;p4">
              <a:extLst>
                <a:ext uri="{FF2B5EF4-FFF2-40B4-BE49-F238E27FC236}">
                  <a16:creationId xmlns:a16="http://schemas.microsoft.com/office/drawing/2014/main" xmlns="" id="{2C51694F-0FAD-407B-8E10-828EC6509687}"/>
                </a:ext>
              </a:extLst>
            </p:cNvPr>
            <p:cNvSpPr/>
            <p:nvPr/>
          </p:nvSpPr>
          <p:spPr>
            <a:xfrm>
              <a:off x="13709450" y="21759650"/>
              <a:ext cx="428650" cy="705775"/>
            </a:xfrm>
            <a:custGeom>
              <a:avLst/>
              <a:gdLst/>
              <a:ahLst/>
              <a:cxnLst/>
              <a:rect l="l" t="t" r="r" b="b"/>
              <a:pathLst>
                <a:path w="17146" h="28231" extrusionOk="0">
                  <a:moveTo>
                    <a:pt x="17145" y="0"/>
                  </a:moveTo>
                  <a:lnTo>
                    <a:pt x="16335" y="179"/>
                  </a:lnTo>
                  <a:lnTo>
                    <a:pt x="0" y="27432"/>
                  </a:lnTo>
                  <a:cubicBezTo>
                    <a:pt x="60" y="27694"/>
                    <a:pt x="131" y="27968"/>
                    <a:pt x="203" y="28230"/>
                  </a:cubicBezTo>
                  <a:lnTo>
                    <a:pt x="1714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33;p4">
              <a:extLst>
                <a:ext uri="{FF2B5EF4-FFF2-40B4-BE49-F238E27FC236}">
                  <a16:creationId xmlns:a16="http://schemas.microsoft.com/office/drawing/2014/main" xmlns="" id="{A381D41B-9F20-4836-A25F-4C04FD51BE15}"/>
                </a:ext>
              </a:extLst>
            </p:cNvPr>
            <p:cNvSpPr/>
            <p:nvPr/>
          </p:nvSpPr>
          <p:spPr>
            <a:xfrm>
              <a:off x="13949650" y="21816500"/>
              <a:ext cx="593550" cy="976025"/>
            </a:xfrm>
            <a:custGeom>
              <a:avLst/>
              <a:gdLst/>
              <a:ahLst/>
              <a:cxnLst/>
              <a:rect l="l" t="t" r="r" b="b"/>
              <a:pathLst>
                <a:path w="23742" h="39041" extrusionOk="0">
                  <a:moveTo>
                    <a:pt x="23218" y="1"/>
                  </a:moveTo>
                  <a:lnTo>
                    <a:pt x="0" y="38708"/>
                  </a:lnTo>
                  <a:cubicBezTo>
                    <a:pt x="167" y="38815"/>
                    <a:pt x="322" y="38934"/>
                    <a:pt x="512" y="39041"/>
                  </a:cubicBezTo>
                  <a:lnTo>
                    <a:pt x="23742" y="298"/>
                  </a:lnTo>
                  <a:cubicBezTo>
                    <a:pt x="23575" y="191"/>
                    <a:pt x="23396" y="108"/>
                    <a:pt x="23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34;p4">
              <a:extLst>
                <a:ext uri="{FF2B5EF4-FFF2-40B4-BE49-F238E27FC236}">
                  <a16:creationId xmlns:a16="http://schemas.microsoft.com/office/drawing/2014/main" xmlns="" id="{0579015B-7147-4DE7-A6AB-375AAD84ED92}"/>
                </a:ext>
              </a:extLst>
            </p:cNvPr>
            <p:cNvSpPr/>
            <p:nvPr/>
          </p:nvSpPr>
          <p:spPr>
            <a:xfrm>
              <a:off x="13725800" y="21750425"/>
              <a:ext cx="466750" cy="767375"/>
            </a:xfrm>
            <a:custGeom>
              <a:avLst/>
              <a:gdLst/>
              <a:ahLst/>
              <a:cxnLst/>
              <a:rect l="l" t="t" r="r" b="b"/>
              <a:pathLst>
                <a:path w="18670" h="30695" extrusionOk="0">
                  <a:moveTo>
                    <a:pt x="18670" y="0"/>
                  </a:moveTo>
                  <a:lnTo>
                    <a:pt x="18670" y="0"/>
                  </a:lnTo>
                  <a:cubicBezTo>
                    <a:pt x="18420" y="24"/>
                    <a:pt x="18170" y="60"/>
                    <a:pt x="17932" y="84"/>
                  </a:cubicBezTo>
                  <a:lnTo>
                    <a:pt x="1" y="29980"/>
                  </a:lnTo>
                  <a:lnTo>
                    <a:pt x="263" y="30695"/>
                  </a:lnTo>
                  <a:lnTo>
                    <a:pt x="1867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35;p4">
              <a:extLst>
                <a:ext uri="{FF2B5EF4-FFF2-40B4-BE49-F238E27FC236}">
                  <a16:creationId xmlns:a16="http://schemas.microsoft.com/office/drawing/2014/main" xmlns="" id="{E27D0E81-BB7F-4113-8C1B-CE0C29EAEA0F}"/>
                </a:ext>
              </a:extLst>
            </p:cNvPr>
            <p:cNvSpPr/>
            <p:nvPr/>
          </p:nvSpPr>
          <p:spPr>
            <a:xfrm>
              <a:off x="13696650" y="21845975"/>
              <a:ext cx="241425" cy="402450"/>
            </a:xfrm>
            <a:custGeom>
              <a:avLst/>
              <a:gdLst/>
              <a:ahLst/>
              <a:cxnLst/>
              <a:rect l="l" t="t" r="r" b="b"/>
              <a:pathLst>
                <a:path w="9657" h="16098" extrusionOk="0">
                  <a:moveTo>
                    <a:pt x="9656" y="0"/>
                  </a:moveTo>
                  <a:cubicBezTo>
                    <a:pt x="9227" y="298"/>
                    <a:pt x="8811" y="607"/>
                    <a:pt x="8406" y="917"/>
                  </a:cubicBezTo>
                  <a:lnTo>
                    <a:pt x="226" y="14573"/>
                  </a:lnTo>
                  <a:cubicBezTo>
                    <a:pt x="131" y="15074"/>
                    <a:pt x="60" y="15586"/>
                    <a:pt x="0" y="16097"/>
                  </a:cubicBezTo>
                  <a:lnTo>
                    <a:pt x="96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6;p4">
              <a:extLst>
                <a:ext uri="{FF2B5EF4-FFF2-40B4-BE49-F238E27FC236}">
                  <a16:creationId xmlns:a16="http://schemas.microsoft.com/office/drawing/2014/main" xmlns="" id="{28E5AA88-8225-42B8-AF73-A486F790840C}"/>
                </a:ext>
              </a:extLst>
            </p:cNvPr>
            <p:cNvSpPr/>
            <p:nvPr/>
          </p:nvSpPr>
          <p:spPr>
            <a:xfrm>
              <a:off x="13729675" y="21940325"/>
              <a:ext cx="102425" cy="170875"/>
            </a:xfrm>
            <a:custGeom>
              <a:avLst/>
              <a:gdLst/>
              <a:ahLst/>
              <a:cxnLst/>
              <a:rect l="l" t="t" r="r" b="b"/>
              <a:pathLst>
                <a:path w="4097" h="6835" extrusionOk="0">
                  <a:moveTo>
                    <a:pt x="4096" y="1"/>
                  </a:moveTo>
                  <a:lnTo>
                    <a:pt x="4096" y="1"/>
                  </a:lnTo>
                  <a:cubicBezTo>
                    <a:pt x="2358" y="2001"/>
                    <a:pt x="953" y="4311"/>
                    <a:pt x="1" y="6835"/>
                  </a:cubicBezTo>
                  <a:lnTo>
                    <a:pt x="40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7;p4">
              <a:extLst>
                <a:ext uri="{FF2B5EF4-FFF2-40B4-BE49-F238E27FC236}">
                  <a16:creationId xmlns:a16="http://schemas.microsoft.com/office/drawing/2014/main" xmlns="" id="{E875E459-4856-4D59-ABF0-2D5B3E501884}"/>
                </a:ext>
              </a:extLst>
            </p:cNvPr>
            <p:cNvSpPr/>
            <p:nvPr/>
          </p:nvSpPr>
          <p:spPr>
            <a:xfrm>
              <a:off x="13745450" y="21746550"/>
              <a:ext cx="498600" cy="818275"/>
            </a:xfrm>
            <a:custGeom>
              <a:avLst/>
              <a:gdLst/>
              <a:ahLst/>
              <a:cxnLst/>
              <a:rect l="l" t="t" r="r" b="b"/>
              <a:pathLst>
                <a:path w="19944" h="32731" extrusionOk="0">
                  <a:moveTo>
                    <a:pt x="19944" y="1"/>
                  </a:moveTo>
                  <a:cubicBezTo>
                    <a:pt x="19706" y="1"/>
                    <a:pt x="19467" y="12"/>
                    <a:pt x="19241" y="36"/>
                  </a:cubicBezTo>
                  <a:lnTo>
                    <a:pt x="1" y="32088"/>
                  </a:lnTo>
                  <a:cubicBezTo>
                    <a:pt x="108" y="32302"/>
                    <a:pt x="203" y="32516"/>
                    <a:pt x="310" y="32731"/>
                  </a:cubicBezTo>
                  <a:lnTo>
                    <a:pt x="1994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8;p4">
              <a:extLst>
                <a:ext uri="{FF2B5EF4-FFF2-40B4-BE49-F238E27FC236}">
                  <a16:creationId xmlns:a16="http://schemas.microsoft.com/office/drawing/2014/main" xmlns="" id="{FA976931-C134-45AB-B27B-6F668F125FCC}"/>
                </a:ext>
              </a:extLst>
            </p:cNvPr>
            <p:cNvSpPr/>
            <p:nvPr/>
          </p:nvSpPr>
          <p:spPr>
            <a:xfrm>
              <a:off x="13882075" y="21781075"/>
              <a:ext cx="584925" cy="961450"/>
            </a:xfrm>
            <a:custGeom>
              <a:avLst/>
              <a:gdLst/>
              <a:ahLst/>
              <a:cxnLst/>
              <a:rect l="l" t="t" r="r" b="b"/>
              <a:pathLst>
                <a:path w="23397" h="38458" extrusionOk="0">
                  <a:moveTo>
                    <a:pt x="22825" y="1"/>
                  </a:moveTo>
                  <a:lnTo>
                    <a:pt x="1" y="38065"/>
                  </a:lnTo>
                  <a:cubicBezTo>
                    <a:pt x="144" y="38196"/>
                    <a:pt x="298" y="38327"/>
                    <a:pt x="453" y="38458"/>
                  </a:cubicBezTo>
                  <a:lnTo>
                    <a:pt x="23397" y="227"/>
                  </a:lnTo>
                  <a:cubicBezTo>
                    <a:pt x="23194" y="155"/>
                    <a:pt x="23016" y="84"/>
                    <a:pt x="228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9;p4">
              <a:extLst>
                <a:ext uri="{FF2B5EF4-FFF2-40B4-BE49-F238E27FC236}">
                  <a16:creationId xmlns:a16="http://schemas.microsoft.com/office/drawing/2014/main" xmlns="" id="{411D92F0-2031-4E31-919A-EC84EE249120}"/>
                </a:ext>
              </a:extLst>
            </p:cNvPr>
            <p:cNvSpPr/>
            <p:nvPr/>
          </p:nvSpPr>
          <p:spPr>
            <a:xfrm>
              <a:off x="13915125" y="21797450"/>
              <a:ext cx="590575" cy="971275"/>
            </a:xfrm>
            <a:custGeom>
              <a:avLst/>
              <a:gdLst/>
              <a:ahLst/>
              <a:cxnLst/>
              <a:rect l="l" t="t" r="r" b="b"/>
              <a:pathLst>
                <a:path w="23623" h="38851" extrusionOk="0">
                  <a:moveTo>
                    <a:pt x="23087" y="1"/>
                  </a:moveTo>
                  <a:lnTo>
                    <a:pt x="0" y="38493"/>
                  </a:lnTo>
                  <a:cubicBezTo>
                    <a:pt x="167" y="38612"/>
                    <a:pt x="310" y="38732"/>
                    <a:pt x="477" y="38851"/>
                  </a:cubicBezTo>
                  <a:lnTo>
                    <a:pt x="23622" y="262"/>
                  </a:lnTo>
                  <a:cubicBezTo>
                    <a:pt x="23444" y="167"/>
                    <a:pt x="23265" y="96"/>
                    <a:pt x="230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40;p4">
              <a:extLst>
                <a:ext uri="{FF2B5EF4-FFF2-40B4-BE49-F238E27FC236}">
                  <a16:creationId xmlns:a16="http://schemas.microsoft.com/office/drawing/2014/main" xmlns="" id="{19F83E49-AC9D-4B04-8720-8D44A790BB43}"/>
                </a:ext>
              </a:extLst>
            </p:cNvPr>
            <p:cNvSpPr/>
            <p:nvPr/>
          </p:nvSpPr>
          <p:spPr>
            <a:xfrm>
              <a:off x="13850825" y="21767675"/>
              <a:ext cx="575100" cy="945675"/>
            </a:xfrm>
            <a:custGeom>
              <a:avLst/>
              <a:gdLst/>
              <a:ahLst/>
              <a:cxnLst/>
              <a:rect l="l" t="t" r="r" b="b"/>
              <a:pathLst>
                <a:path w="23004" h="37827" extrusionOk="0">
                  <a:moveTo>
                    <a:pt x="22408" y="1"/>
                  </a:moveTo>
                  <a:lnTo>
                    <a:pt x="1" y="37386"/>
                  </a:lnTo>
                  <a:cubicBezTo>
                    <a:pt x="143" y="37541"/>
                    <a:pt x="274" y="37684"/>
                    <a:pt x="429" y="37827"/>
                  </a:cubicBezTo>
                  <a:lnTo>
                    <a:pt x="23003" y="168"/>
                  </a:lnTo>
                  <a:cubicBezTo>
                    <a:pt x="22813" y="108"/>
                    <a:pt x="22622" y="49"/>
                    <a:pt x="224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41;p4">
              <a:extLst>
                <a:ext uri="{FF2B5EF4-FFF2-40B4-BE49-F238E27FC236}">
                  <a16:creationId xmlns:a16="http://schemas.microsoft.com/office/drawing/2014/main" xmlns="" id="{D632EE5E-1328-43F0-875D-A2ABAADC558C}"/>
                </a:ext>
              </a:extLst>
            </p:cNvPr>
            <p:cNvSpPr/>
            <p:nvPr/>
          </p:nvSpPr>
          <p:spPr>
            <a:xfrm>
              <a:off x="13793675" y="21750725"/>
              <a:ext cx="545625" cy="895675"/>
            </a:xfrm>
            <a:custGeom>
              <a:avLst/>
              <a:gdLst/>
              <a:ahLst/>
              <a:cxnLst/>
              <a:rect l="l" t="t" r="r" b="b"/>
              <a:pathLst>
                <a:path w="21825" h="35827" extrusionOk="0">
                  <a:moveTo>
                    <a:pt x="21182" y="0"/>
                  </a:moveTo>
                  <a:lnTo>
                    <a:pt x="1" y="35290"/>
                  </a:lnTo>
                  <a:cubicBezTo>
                    <a:pt x="120" y="35469"/>
                    <a:pt x="263" y="35636"/>
                    <a:pt x="382" y="35826"/>
                  </a:cubicBezTo>
                  <a:lnTo>
                    <a:pt x="21825" y="72"/>
                  </a:lnTo>
                  <a:cubicBezTo>
                    <a:pt x="21610" y="48"/>
                    <a:pt x="21396" y="12"/>
                    <a:pt x="211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42;p4">
              <a:extLst>
                <a:ext uri="{FF2B5EF4-FFF2-40B4-BE49-F238E27FC236}">
                  <a16:creationId xmlns:a16="http://schemas.microsoft.com/office/drawing/2014/main" xmlns="" id="{07C29C22-940B-408C-8C37-6ADA276C5942}"/>
                </a:ext>
              </a:extLst>
            </p:cNvPr>
            <p:cNvSpPr/>
            <p:nvPr/>
          </p:nvSpPr>
          <p:spPr>
            <a:xfrm>
              <a:off x="13821350" y="21757275"/>
              <a:ext cx="562300" cy="923950"/>
            </a:xfrm>
            <a:custGeom>
              <a:avLst/>
              <a:gdLst/>
              <a:ahLst/>
              <a:cxnLst/>
              <a:rect l="l" t="t" r="r" b="b"/>
              <a:pathLst>
                <a:path w="22492" h="36958" extrusionOk="0">
                  <a:moveTo>
                    <a:pt x="21873" y="0"/>
                  </a:moveTo>
                  <a:lnTo>
                    <a:pt x="1" y="36481"/>
                  </a:lnTo>
                  <a:cubicBezTo>
                    <a:pt x="132" y="36648"/>
                    <a:pt x="263" y="36790"/>
                    <a:pt x="394" y="36957"/>
                  </a:cubicBezTo>
                  <a:lnTo>
                    <a:pt x="22492" y="143"/>
                  </a:lnTo>
                  <a:cubicBezTo>
                    <a:pt x="22277" y="95"/>
                    <a:pt x="22087" y="48"/>
                    <a:pt x="218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43;p4">
              <a:extLst>
                <a:ext uri="{FF2B5EF4-FFF2-40B4-BE49-F238E27FC236}">
                  <a16:creationId xmlns:a16="http://schemas.microsoft.com/office/drawing/2014/main" xmlns="" id="{7317CA61-A9F1-45D4-87CA-784B31BB5136}"/>
                </a:ext>
              </a:extLst>
            </p:cNvPr>
            <p:cNvSpPr/>
            <p:nvPr/>
          </p:nvSpPr>
          <p:spPr>
            <a:xfrm>
              <a:off x="13768375" y="21746850"/>
              <a:ext cx="524500" cy="860850"/>
            </a:xfrm>
            <a:custGeom>
              <a:avLst/>
              <a:gdLst/>
              <a:ahLst/>
              <a:cxnLst/>
              <a:rect l="l" t="t" r="r" b="b"/>
              <a:pathLst>
                <a:path w="20980" h="34434" extrusionOk="0">
                  <a:moveTo>
                    <a:pt x="20301" y="0"/>
                  </a:moveTo>
                  <a:lnTo>
                    <a:pt x="1" y="33850"/>
                  </a:lnTo>
                  <a:cubicBezTo>
                    <a:pt x="120" y="34040"/>
                    <a:pt x="227" y="34231"/>
                    <a:pt x="346" y="34433"/>
                  </a:cubicBezTo>
                  <a:lnTo>
                    <a:pt x="20979" y="36"/>
                  </a:lnTo>
                  <a:cubicBezTo>
                    <a:pt x="20753" y="12"/>
                    <a:pt x="20527" y="12"/>
                    <a:pt x="203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 name="Google Shape;44;p4">
            <a:extLst>
              <a:ext uri="{FF2B5EF4-FFF2-40B4-BE49-F238E27FC236}">
                <a16:creationId xmlns:a16="http://schemas.microsoft.com/office/drawing/2014/main" xmlns="" id="{DE15C38C-363E-48A5-BCCD-17A15A4E280A}"/>
              </a:ext>
            </a:extLst>
          </p:cNvPr>
          <p:cNvSpPr/>
          <p:nvPr/>
        </p:nvSpPr>
        <p:spPr>
          <a:xfrm rot="13049001">
            <a:off x="-642634" y="3563480"/>
            <a:ext cx="1365932" cy="1330103"/>
          </a:xfrm>
          <a:custGeom>
            <a:avLst/>
            <a:gdLst/>
            <a:ahLst/>
            <a:cxnLst/>
            <a:rect l="l" t="t" r="r" b="b"/>
            <a:pathLst>
              <a:path w="33279" h="36081" extrusionOk="0">
                <a:moveTo>
                  <a:pt x="6370" y="0"/>
                </a:moveTo>
                <a:cubicBezTo>
                  <a:pt x="1346" y="6382"/>
                  <a:pt x="1" y="15312"/>
                  <a:pt x="3680" y="23205"/>
                </a:cubicBezTo>
                <a:cubicBezTo>
                  <a:pt x="7454" y="31317"/>
                  <a:pt x="15496" y="36080"/>
                  <a:pt x="23889" y="36080"/>
                </a:cubicBezTo>
                <a:cubicBezTo>
                  <a:pt x="27038" y="36080"/>
                  <a:pt x="30237" y="35409"/>
                  <a:pt x="33279" y="33993"/>
                </a:cubicBezTo>
                <a:lnTo>
                  <a:pt x="31814" y="30837"/>
                </a:lnTo>
                <a:cubicBezTo>
                  <a:pt x="29240" y="32037"/>
                  <a:pt x="26536" y="32604"/>
                  <a:pt x="23876" y="32604"/>
                </a:cubicBezTo>
                <a:cubicBezTo>
                  <a:pt x="16792" y="32604"/>
                  <a:pt x="10017" y="28579"/>
                  <a:pt x="6823" y="21741"/>
                </a:cubicBezTo>
                <a:cubicBezTo>
                  <a:pt x="3275" y="14157"/>
                  <a:pt x="5263" y="5406"/>
                  <a:pt x="11097"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9" name="Picture 38" descr="A close up of a sign&#10;&#10;Description automatically generated">
            <a:extLst>
              <a:ext uri="{FF2B5EF4-FFF2-40B4-BE49-F238E27FC236}">
                <a16:creationId xmlns:a16="http://schemas.microsoft.com/office/drawing/2014/main" xmlns="" id="{9AE54A0F-3E87-4F67-91DD-C2F714516590}"/>
              </a:ext>
            </a:extLst>
          </p:cNvPr>
          <p:cNvPicPr>
            <a:picLocks noChangeAspect="1"/>
          </p:cNvPicPr>
          <p:nvPr/>
        </p:nvPicPr>
        <p:blipFill>
          <a:blip r:embed="rId2"/>
          <a:stretch>
            <a:fillRect/>
          </a:stretch>
        </p:blipFill>
        <p:spPr>
          <a:xfrm>
            <a:off x="10665055" y="5337496"/>
            <a:ext cx="1391745" cy="1391745"/>
          </a:xfrm>
          <a:prstGeom prst="rect">
            <a:avLst/>
          </a:prstGeom>
        </p:spPr>
      </p:pic>
    </p:spTree>
    <p:extLst>
      <p:ext uri="{BB962C8B-B14F-4D97-AF65-F5344CB8AC3E}">
        <p14:creationId xmlns:p14="http://schemas.microsoft.com/office/powerpoint/2010/main" val="3173941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Ref idx="1001">
        <a:schemeClr val="bg1"/>
      </p:bgRef>
    </p:bg>
    <p:spTree>
      <p:nvGrpSpPr>
        <p:cNvPr id="1" name="Shape 15"/>
        <p:cNvGrpSpPr/>
        <p:nvPr/>
      </p:nvGrpSpPr>
      <p:grpSpPr>
        <a:xfrm>
          <a:off x="0" y="0"/>
          <a:ext cx="0" cy="0"/>
          <a:chOff x="0" y="0"/>
          <a:chExt cx="0" cy="0"/>
        </a:xfrm>
      </p:grpSpPr>
      <p:sp>
        <p:nvSpPr>
          <p:cNvPr id="48" name="Google Shape;48;p4"/>
          <p:cNvSpPr/>
          <p:nvPr/>
        </p:nvSpPr>
        <p:spPr>
          <a:xfrm>
            <a:off x="10373635" y="-2038"/>
            <a:ext cx="1816931" cy="1816931"/>
          </a:xfrm>
          <a:custGeom>
            <a:avLst/>
            <a:gdLst/>
            <a:ahLst/>
            <a:cxnLst/>
            <a:rect l="l" t="t" r="r" b="b"/>
            <a:pathLst>
              <a:path w="60794" h="60794" extrusionOk="0">
                <a:moveTo>
                  <a:pt x="1" y="0"/>
                </a:moveTo>
                <a:cubicBezTo>
                  <a:pt x="1" y="6906"/>
                  <a:pt x="1191" y="13930"/>
                  <a:pt x="3692" y="20812"/>
                </a:cubicBezTo>
                <a:cubicBezTo>
                  <a:pt x="12681" y="45482"/>
                  <a:pt x="35981" y="60793"/>
                  <a:pt x="60794" y="60793"/>
                </a:cubicBezTo>
                <a:lnTo>
                  <a:pt x="60794" y="45184"/>
                </a:lnTo>
                <a:cubicBezTo>
                  <a:pt x="42351" y="45184"/>
                  <a:pt x="25028" y="33802"/>
                  <a:pt x="18348" y="15466"/>
                </a:cubicBezTo>
                <a:cubicBezTo>
                  <a:pt x="16491" y="10358"/>
                  <a:pt x="15610" y="5132"/>
                  <a:pt x="15610" y="0"/>
                </a:cubicBezTo>
                <a:close/>
              </a:path>
            </a:pathLst>
          </a:custGeom>
          <a:gradFill>
            <a:gsLst>
              <a:gs pos="0">
                <a:schemeClr val="accent3"/>
              </a:gs>
              <a:gs pos="100000">
                <a:schemeClr val="accent1"/>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6" name="Google Shape;16;p4"/>
          <p:cNvGrpSpPr/>
          <p:nvPr/>
        </p:nvGrpSpPr>
        <p:grpSpPr>
          <a:xfrm rot="1856285">
            <a:off x="-412488" y="3909912"/>
            <a:ext cx="1296786" cy="1328328"/>
            <a:chOff x="13693375" y="21746550"/>
            <a:chExt cx="1128725" cy="1129325"/>
          </a:xfrm>
          <a:solidFill>
            <a:schemeClr val="accent1"/>
          </a:solidFill>
        </p:grpSpPr>
        <p:sp>
          <p:nvSpPr>
            <p:cNvPr id="17" name="Google Shape;17;p4"/>
            <p:cNvSpPr/>
            <p:nvPr/>
          </p:nvSpPr>
          <p:spPr>
            <a:xfrm>
              <a:off x="13985675" y="21838825"/>
              <a:ext cx="592950" cy="974550"/>
            </a:xfrm>
            <a:custGeom>
              <a:avLst/>
              <a:gdLst/>
              <a:ahLst/>
              <a:cxnLst/>
              <a:rect l="l" t="t" r="r" b="b"/>
              <a:pathLst>
                <a:path w="23718" h="38982" extrusionOk="0">
                  <a:moveTo>
                    <a:pt x="23217" y="1"/>
                  </a:moveTo>
                  <a:lnTo>
                    <a:pt x="0" y="38696"/>
                  </a:lnTo>
                  <a:cubicBezTo>
                    <a:pt x="179" y="38791"/>
                    <a:pt x="357" y="38874"/>
                    <a:pt x="524" y="38981"/>
                  </a:cubicBezTo>
                  <a:lnTo>
                    <a:pt x="23717" y="334"/>
                  </a:lnTo>
                  <a:cubicBezTo>
                    <a:pt x="23551" y="215"/>
                    <a:pt x="23384" y="108"/>
                    <a:pt x="232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18" name="Google Shape;18;p4"/>
            <p:cNvSpPr/>
            <p:nvPr/>
          </p:nvSpPr>
          <p:spPr>
            <a:xfrm>
              <a:off x="14193125" y="21990025"/>
              <a:ext cx="537900" cy="883475"/>
            </a:xfrm>
            <a:custGeom>
              <a:avLst/>
              <a:gdLst/>
              <a:ahLst/>
              <a:cxnLst/>
              <a:rect l="l" t="t" r="r" b="b"/>
              <a:pathLst>
                <a:path w="21516" h="35339" extrusionOk="0">
                  <a:moveTo>
                    <a:pt x="21146" y="1"/>
                  </a:moveTo>
                  <a:lnTo>
                    <a:pt x="1" y="35279"/>
                  </a:lnTo>
                  <a:cubicBezTo>
                    <a:pt x="215" y="35315"/>
                    <a:pt x="429" y="35327"/>
                    <a:pt x="656" y="35339"/>
                  </a:cubicBezTo>
                  <a:lnTo>
                    <a:pt x="21515" y="549"/>
                  </a:lnTo>
                  <a:cubicBezTo>
                    <a:pt x="21396" y="370"/>
                    <a:pt x="21277" y="168"/>
                    <a:pt x="21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19" name="Google Shape;19;p4"/>
            <p:cNvSpPr/>
            <p:nvPr/>
          </p:nvSpPr>
          <p:spPr>
            <a:xfrm>
              <a:off x="14240150" y="22030225"/>
              <a:ext cx="515575" cy="845650"/>
            </a:xfrm>
            <a:custGeom>
              <a:avLst/>
              <a:gdLst/>
              <a:ahLst/>
              <a:cxnLst/>
              <a:rect l="l" t="t" r="r" b="b"/>
              <a:pathLst>
                <a:path w="20623" h="33826" extrusionOk="0">
                  <a:moveTo>
                    <a:pt x="20277" y="0"/>
                  </a:moveTo>
                  <a:lnTo>
                    <a:pt x="1" y="33814"/>
                  </a:lnTo>
                  <a:cubicBezTo>
                    <a:pt x="227" y="33814"/>
                    <a:pt x="453" y="33826"/>
                    <a:pt x="692" y="33826"/>
                  </a:cubicBezTo>
                  <a:lnTo>
                    <a:pt x="20623" y="596"/>
                  </a:lnTo>
                  <a:cubicBezTo>
                    <a:pt x="20515" y="381"/>
                    <a:pt x="20396" y="191"/>
                    <a:pt x="202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0" name="Google Shape;20;p4"/>
            <p:cNvSpPr/>
            <p:nvPr/>
          </p:nvSpPr>
          <p:spPr>
            <a:xfrm>
              <a:off x="14023775" y="21862650"/>
              <a:ext cx="588775" cy="968575"/>
            </a:xfrm>
            <a:custGeom>
              <a:avLst/>
              <a:gdLst/>
              <a:ahLst/>
              <a:cxnLst/>
              <a:rect l="l" t="t" r="r" b="b"/>
              <a:pathLst>
                <a:path w="23551" h="38743" extrusionOk="0">
                  <a:moveTo>
                    <a:pt x="23086" y="0"/>
                  </a:moveTo>
                  <a:lnTo>
                    <a:pt x="0" y="38493"/>
                  </a:lnTo>
                  <a:cubicBezTo>
                    <a:pt x="179" y="38576"/>
                    <a:pt x="357" y="38648"/>
                    <a:pt x="548" y="38743"/>
                  </a:cubicBezTo>
                  <a:lnTo>
                    <a:pt x="23551" y="369"/>
                  </a:lnTo>
                  <a:cubicBezTo>
                    <a:pt x="23408" y="250"/>
                    <a:pt x="23241" y="119"/>
                    <a:pt x="2308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1" name="Google Shape;21;p4"/>
            <p:cNvSpPr/>
            <p:nvPr/>
          </p:nvSpPr>
          <p:spPr>
            <a:xfrm>
              <a:off x="14063050" y="21890325"/>
              <a:ext cx="581950" cy="956100"/>
            </a:xfrm>
            <a:custGeom>
              <a:avLst/>
              <a:gdLst/>
              <a:ahLst/>
              <a:cxnLst/>
              <a:rect l="l" t="t" r="r" b="b"/>
              <a:pathLst>
                <a:path w="23278" h="38244" extrusionOk="0">
                  <a:moveTo>
                    <a:pt x="22837" y="0"/>
                  </a:moveTo>
                  <a:lnTo>
                    <a:pt x="1" y="38053"/>
                  </a:lnTo>
                  <a:cubicBezTo>
                    <a:pt x="203" y="38124"/>
                    <a:pt x="394" y="38184"/>
                    <a:pt x="584" y="38243"/>
                  </a:cubicBezTo>
                  <a:lnTo>
                    <a:pt x="23277" y="417"/>
                  </a:lnTo>
                  <a:cubicBezTo>
                    <a:pt x="23135" y="274"/>
                    <a:pt x="22980" y="131"/>
                    <a:pt x="228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2" name="Google Shape;22;p4"/>
            <p:cNvSpPr/>
            <p:nvPr/>
          </p:nvSpPr>
          <p:spPr>
            <a:xfrm>
              <a:off x="14104725" y="21920375"/>
              <a:ext cx="571225" cy="938250"/>
            </a:xfrm>
            <a:custGeom>
              <a:avLst/>
              <a:gdLst/>
              <a:ahLst/>
              <a:cxnLst/>
              <a:rect l="l" t="t" r="r" b="b"/>
              <a:pathLst>
                <a:path w="22849" h="37530" extrusionOk="0">
                  <a:moveTo>
                    <a:pt x="22420" y="1"/>
                  </a:moveTo>
                  <a:lnTo>
                    <a:pt x="1" y="37374"/>
                  </a:lnTo>
                  <a:cubicBezTo>
                    <a:pt x="203" y="37434"/>
                    <a:pt x="405" y="37494"/>
                    <a:pt x="596" y="37529"/>
                  </a:cubicBezTo>
                  <a:lnTo>
                    <a:pt x="22849" y="441"/>
                  </a:lnTo>
                  <a:cubicBezTo>
                    <a:pt x="22718" y="298"/>
                    <a:pt x="22563" y="144"/>
                    <a:pt x="224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3" name="Google Shape;23;p4"/>
            <p:cNvSpPr/>
            <p:nvPr/>
          </p:nvSpPr>
          <p:spPr>
            <a:xfrm>
              <a:off x="14147600" y="21953425"/>
              <a:ext cx="556625" cy="914725"/>
            </a:xfrm>
            <a:custGeom>
              <a:avLst/>
              <a:gdLst/>
              <a:ahLst/>
              <a:cxnLst/>
              <a:rect l="l" t="t" r="r" b="b"/>
              <a:pathLst>
                <a:path w="22265" h="36589" extrusionOk="0">
                  <a:moveTo>
                    <a:pt x="21884" y="0"/>
                  </a:moveTo>
                  <a:lnTo>
                    <a:pt x="0" y="36469"/>
                  </a:lnTo>
                  <a:cubicBezTo>
                    <a:pt x="214" y="36505"/>
                    <a:pt x="417" y="36541"/>
                    <a:pt x="631" y="36588"/>
                  </a:cubicBezTo>
                  <a:lnTo>
                    <a:pt x="22265" y="512"/>
                  </a:lnTo>
                  <a:cubicBezTo>
                    <a:pt x="22134" y="346"/>
                    <a:pt x="22015" y="167"/>
                    <a:pt x="218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4" name="Google Shape;24;p4"/>
            <p:cNvSpPr/>
            <p:nvPr/>
          </p:nvSpPr>
          <p:spPr>
            <a:xfrm>
              <a:off x="14527400" y="22315975"/>
              <a:ext cx="294700" cy="491150"/>
            </a:xfrm>
            <a:custGeom>
              <a:avLst/>
              <a:gdLst/>
              <a:ahLst/>
              <a:cxnLst/>
              <a:rect l="l" t="t" r="r" b="b"/>
              <a:pathLst>
                <a:path w="11788" h="19646" extrusionOk="0">
                  <a:moveTo>
                    <a:pt x="11788" y="0"/>
                  </a:moveTo>
                  <a:lnTo>
                    <a:pt x="0" y="19645"/>
                  </a:lnTo>
                  <a:cubicBezTo>
                    <a:pt x="358" y="19443"/>
                    <a:pt x="715" y="19241"/>
                    <a:pt x="1072" y="19014"/>
                  </a:cubicBezTo>
                  <a:lnTo>
                    <a:pt x="11740" y="1227"/>
                  </a:lnTo>
                  <a:cubicBezTo>
                    <a:pt x="11776" y="834"/>
                    <a:pt x="11788" y="417"/>
                    <a:pt x="117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5" name="Google Shape;25;p4"/>
            <p:cNvSpPr/>
            <p:nvPr/>
          </p:nvSpPr>
          <p:spPr>
            <a:xfrm>
              <a:off x="14289875" y="22073975"/>
              <a:ext cx="487575" cy="800725"/>
            </a:xfrm>
            <a:custGeom>
              <a:avLst/>
              <a:gdLst/>
              <a:ahLst/>
              <a:cxnLst/>
              <a:rect l="l" t="t" r="r" b="b"/>
              <a:pathLst>
                <a:path w="19503" h="32029" extrusionOk="0">
                  <a:moveTo>
                    <a:pt x="19205" y="0"/>
                  </a:moveTo>
                  <a:lnTo>
                    <a:pt x="0" y="32028"/>
                  </a:lnTo>
                  <a:cubicBezTo>
                    <a:pt x="238" y="32016"/>
                    <a:pt x="488" y="32004"/>
                    <a:pt x="727" y="31969"/>
                  </a:cubicBezTo>
                  <a:lnTo>
                    <a:pt x="19503" y="655"/>
                  </a:lnTo>
                  <a:cubicBezTo>
                    <a:pt x="19419" y="429"/>
                    <a:pt x="19312" y="215"/>
                    <a:pt x="192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6" name="Google Shape;26;p4"/>
            <p:cNvSpPr/>
            <p:nvPr/>
          </p:nvSpPr>
          <p:spPr>
            <a:xfrm>
              <a:off x="14459525" y="22241550"/>
              <a:ext cx="360800" cy="597125"/>
            </a:xfrm>
            <a:custGeom>
              <a:avLst/>
              <a:gdLst/>
              <a:ahLst/>
              <a:cxnLst/>
              <a:rect l="l" t="t" r="r" b="b"/>
              <a:pathLst>
                <a:path w="14432" h="23885" extrusionOk="0">
                  <a:moveTo>
                    <a:pt x="14324" y="1"/>
                  </a:moveTo>
                  <a:lnTo>
                    <a:pt x="1" y="23885"/>
                  </a:lnTo>
                  <a:cubicBezTo>
                    <a:pt x="310" y="23765"/>
                    <a:pt x="608" y="23646"/>
                    <a:pt x="918" y="23515"/>
                  </a:cubicBezTo>
                  <a:lnTo>
                    <a:pt x="14431" y="977"/>
                  </a:lnTo>
                  <a:cubicBezTo>
                    <a:pt x="14407" y="655"/>
                    <a:pt x="14372" y="322"/>
                    <a:pt x="143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7" name="Google Shape;27;p4"/>
            <p:cNvSpPr/>
            <p:nvPr/>
          </p:nvSpPr>
          <p:spPr>
            <a:xfrm>
              <a:off x="14609850" y="22414200"/>
              <a:ext cx="203025" cy="338150"/>
            </a:xfrm>
            <a:custGeom>
              <a:avLst/>
              <a:gdLst/>
              <a:ahLst/>
              <a:cxnLst/>
              <a:rect l="l" t="t" r="r" b="b"/>
              <a:pathLst>
                <a:path w="8121" h="13526" extrusionOk="0">
                  <a:moveTo>
                    <a:pt x="8121" y="0"/>
                  </a:moveTo>
                  <a:lnTo>
                    <a:pt x="1" y="13526"/>
                  </a:lnTo>
                  <a:cubicBezTo>
                    <a:pt x="501" y="13121"/>
                    <a:pt x="977" y="12704"/>
                    <a:pt x="1453" y="12264"/>
                  </a:cubicBezTo>
                  <a:lnTo>
                    <a:pt x="7692" y="1858"/>
                  </a:lnTo>
                  <a:cubicBezTo>
                    <a:pt x="7859" y="1250"/>
                    <a:pt x="8001" y="619"/>
                    <a:pt x="81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8" name="Google Shape;28;p4"/>
            <p:cNvSpPr/>
            <p:nvPr/>
          </p:nvSpPr>
          <p:spPr>
            <a:xfrm>
              <a:off x="14398525" y="22177850"/>
              <a:ext cx="412575" cy="680175"/>
            </a:xfrm>
            <a:custGeom>
              <a:avLst/>
              <a:gdLst/>
              <a:ahLst/>
              <a:cxnLst/>
              <a:rect l="l" t="t" r="r" b="b"/>
              <a:pathLst>
                <a:path w="16503" h="27207" extrusionOk="0">
                  <a:moveTo>
                    <a:pt x="16312" y="1"/>
                  </a:moveTo>
                  <a:lnTo>
                    <a:pt x="0" y="27206"/>
                  </a:lnTo>
                  <a:cubicBezTo>
                    <a:pt x="274" y="27135"/>
                    <a:pt x="548" y="27052"/>
                    <a:pt x="834" y="26968"/>
                  </a:cubicBezTo>
                  <a:lnTo>
                    <a:pt x="16502" y="834"/>
                  </a:lnTo>
                  <a:cubicBezTo>
                    <a:pt x="16443" y="548"/>
                    <a:pt x="16383" y="263"/>
                    <a:pt x="1631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29" name="Google Shape;29;p4"/>
            <p:cNvSpPr/>
            <p:nvPr/>
          </p:nvSpPr>
          <p:spPr>
            <a:xfrm>
              <a:off x="14342250" y="22122800"/>
              <a:ext cx="453950" cy="746825"/>
            </a:xfrm>
            <a:custGeom>
              <a:avLst/>
              <a:gdLst/>
              <a:ahLst/>
              <a:cxnLst/>
              <a:rect l="l" t="t" r="r" b="b"/>
              <a:pathLst>
                <a:path w="18158" h="29873" extrusionOk="0">
                  <a:moveTo>
                    <a:pt x="17908" y="0"/>
                  </a:moveTo>
                  <a:lnTo>
                    <a:pt x="1" y="29873"/>
                  </a:lnTo>
                  <a:cubicBezTo>
                    <a:pt x="251" y="29825"/>
                    <a:pt x="525" y="29778"/>
                    <a:pt x="775" y="29730"/>
                  </a:cubicBezTo>
                  <a:lnTo>
                    <a:pt x="18158" y="738"/>
                  </a:lnTo>
                  <a:cubicBezTo>
                    <a:pt x="18086" y="488"/>
                    <a:pt x="17991" y="250"/>
                    <a:pt x="179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0" name="Google Shape;30;p4"/>
            <p:cNvSpPr/>
            <p:nvPr/>
          </p:nvSpPr>
          <p:spPr>
            <a:xfrm>
              <a:off x="13697825" y="21775125"/>
              <a:ext cx="381025" cy="630175"/>
            </a:xfrm>
            <a:custGeom>
              <a:avLst/>
              <a:gdLst/>
              <a:ahLst/>
              <a:cxnLst/>
              <a:rect l="l" t="t" r="r" b="b"/>
              <a:pathLst>
                <a:path w="15241" h="25207" extrusionOk="0">
                  <a:moveTo>
                    <a:pt x="15241" y="1"/>
                  </a:moveTo>
                  <a:cubicBezTo>
                    <a:pt x="14943" y="108"/>
                    <a:pt x="14645" y="215"/>
                    <a:pt x="14360" y="322"/>
                  </a:cubicBezTo>
                  <a:lnTo>
                    <a:pt x="1" y="24277"/>
                  </a:lnTo>
                  <a:cubicBezTo>
                    <a:pt x="48" y="24587"/>
                    <a:pt x="84" y="24908"/>
                    <a:pt x="132" y="25206"/>
                  </a:cubicBezTo>
                  <a:lnTo>
                    <a:pt x="1524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1" name="Google Shape;31;p4"/>
            <p:cNvSpPr/>
            <p:nvPr/>
          </p:nvSpPr>
          <p:spPr>
            <a:xfrm>
              <a:off x="13693375" y="21801925"/>
              <a:ext cx="320600" cy="533700"/>
            </a:xfrm>
            <a:custGeom>
              <a:avLst/>
              <a:gdLst/>
              <a:ahLst/>
              <a:cxnLst/>
              <a:rect l="l" t="t" r="r" b="b"/>
              <a:pathLst>
                <a:path w="12824" h="21348" extrusionOk="0">
                  <a:moveTo>
                    <a:pt x="12823" y="0"/>
                  </a:moveTo>
                  <a:lnTo>
                    <a:pt x="12823" y="0"/>
                  </a:lnTo>
                  <a:cubicBezTo>
                    <a:pt x="12490" y="167"/>
                    <a:pt x="12156" y="334"/>
                    <a:pt x="11835" y="512"/>
                  </a:cubicBezTo>
                  <a:lnTo>
                    <a:pt x="0" y="20229"/>
                  </a:lnTo>
                  <a:lnTo>
                    <a:pt x="0" y="20384"/>
                  </a:lnTo>
                  <a:cubicBezTo>
                    <a:pt x="0" y="20705"/>
                    <a:pt x="12" y="21038"/>
                    <a:pt x="24" y="21348"/>
                  </a:cubicBezTo>
                  <a:lnTo>
                    <a:pt x="1282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2" name="Google Shape;32;p4"/>
            <p:cNvSpPr/>
            <p:nvPr/>
          </p:nvSpPr>
          <p:spPr>
            <a:xfrm>
              <a:off x="13709450" y="21759650"/>
              <a:ext cx="428650" cy="705775"/>
            </a:xfrm>
            <a:custGeom>
              <a:avLst/>
              <a:gdLst/>
              <a:ahLst/>
              <a:cxnLst/>
              <a:rect l="l" t="t" r="r" b="b"/>
              <a:pathLst>
                <a:path w="17146" h="28231" extrusionOk="0">
                  <a:moveTo>
                    <a:pt x="17145" y="0"/>
                  </a:moveTo>
                  <a:lnTo>
                    <a:pt x="16335" y="179"/>
                  </a:lnTo>
                  <a:lnTo>
                    <a:pt x="0" y="27432"/>
                  </a:lnTo>
                  <a:cubicBezTo>
                    <a:pt x="60" y="27694"/>
                    <a:pt x="131" y="27968"/>
                    <a:pt x="203" y="28230"/>
                  </a:cubicBezTo>
                  <a:lnTo>
                    <a:pt x="1714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3" name="Google Shape;33;p4"/>
            <p:cNvSpPr/>
            <p:nvPr/>
          </p:nvSpPr>
          <p:spPr>
            <a:xfrm>
              <a:off x="13949650" y="21816500"/>
              <a:ext cx="593550" cy="976025"/>
            </a:xfrm>
            <a:custGeom>
              <a:avLst/>
              <a:gdLst/>
              <a:ahLst/>
              <a:cxnLst/>
              <a:rect l="l" t="t" r="r" b="b"/>
              <a:pathLst>
                <a:path w="23742" h="39041" extrusionOk="0">
                  <a:moveTo>
                    <a:pt x="23218" y="1"/>
                  </a:moveTo>
                  <a:lnTo>
                    <a:pt x="0" y="38708"/>
                  </a:lnTo>
                  <a:cubicBezTo>
                    <a:pt x="167" y="38815"/>
                    <a:pt x="322" y="38934"/>
                    <a:pt x="512" y="39041"/>
                  </a:cubicBezTo>
                  <a:lnTo>
                    <a:pt x="23742" y="298"/>
                  </a:lnTo>
                  <a:cubicBezTo>
                    <a:pt x="23575" y="191"/>
                    <a:pt x="23396" y="108"/>
                    <a:pt x="232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4" name="Google Shape;34;p4"/>
            <p:cNvSpPr/>
            <p:nvPr/>
          </p:nvSpPr>
          <p:spPr>
            <a:xfrm>
              <a:off x="13725800" y="21750425"/>
              <a:ext cx="466750" cy="767375"/>
            </a:xfrm>
            <a:custGeom>
              <a:avLst/>
              <a:gdLst/>
              <a:ahLst/>
              <a:cxnLst/>
              <a:rect l="l" t="t" r="r" b="b"/>
              <a:pathLst>
                <a:path w="18670" h="30695" extrusionOk="0">
                  <a:moveTo>
                    <a:pt x="18670" y="0"/>
                  </a:moveTo>
                  <a:lnTo>
                    <a:pt x="18670" y="0"/>
                  </a:lnTo>
                  <a:cubicBezTo>
                    <a:pt x="18420" y="24"/>
                    <a:pt x="18170" y="60"/>
                    <a:pt x="17932" y="84"/>
                  </a:cubicBezTo>
                  <a:lnTo>
                    <a:pt x="1" y="29980"/>
                  </a:lnTo>
                  <a:lnTo>
                    <a:pt x="263" y="30695"/>
                  </a:lnTo>
                  <a:lnTo>
                    <a:pt x="18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5" name="Google Shape;35;p4"/>
            <p:cNvSpPr/>
            <p:nvPr/>
          </p:nvSpPr>
          <p:spPr>
            <a:xfrm>
              <a:off x="13696650" y="21845975"/>
              <a:ext cx="241425" cy="402450"/>
            </a:xfrm>
            <a:custGeom>
              <a:avLst/>
              <a:gdLst/>
              <a:ahLst/>
              <a:cxnLst/>
              <a:rect l="l" t="t" r="r" b="b"/>
              <a:pathLst>
                <a:path w="9657" h="16098" extrusionOk="0">
                  <a:moveTo>
                    <a:pt x="9656" y="0"/>
                  </a:moveTo>
                  <a:cubicBezTo>
                    <a:pt x="9227" y="298"/>
                    <a:pt x="8811" y="607"/>
                    <a:pt x="8406" y="917"/>
                  </a:cubicBezTo>
                  <a:lnTo>
                    <a:pt x="226" y="14573"/>
                  </a:lnTo>
                  <a:cubicBezTo>
                    <a:pt x="131" y="15074"/>
                    <a:pt x="60" y="15586"/>
                    <a:pt x="0" y="16097"/>
                  </a:cubicBezTo>
                  <a:lnTo>
                    <a:pt x="965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6" name="Google Shape;36;p4"/>
            <p:cNvSpPr/>
            <p:nvPr/>
          </p:nvSpPr>
          <p:spPr>
            <a:xfrm>
              <a:off x="13729675" y="21940325"/>
              <a:ext cx="102425" cy="170875"/>
            </a:xfrm>
            <a:custGeom>
              <a:avLst/>
              <a:gdLst/>
              <a:ahLst/>
              <a:cxnLst/>
              <a:rect l="l" t="t" r="r" b="b"/>
              <a:pathLst>
                <a:path w="4097" h="6835" extrusionOk="0">
                  <a:moveTo>
                    <a:pt x="4096" y="1"/>
                  </a:moveTo>
                  <a:lnTo>
                    <a:pt x="4096" y="1"/>
                  </a:lnTo>
                  <a:cubicBezTo>
                    <a:pt x="2358" y="2001"/>
                    <a:pt x="953" y="4311"/>
                    <a:pt x="1" y="6835"/>
                  </a:cubicBezTo>
                  <a:lnTo>
                    <a:pt x="409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7" name="Google Shape;37;p4"/>
            <p:cNvSpPr/>
            <p:nvPr/>
          </p:nvSpPr>
          <p:spPr>
            <a:xfrm>
              <a:off x="13745450" y="21746550"/>
              <a:ext cx="498600" cy="818275"/>
            </a:xfrm>
            <a:custGeom>
              <a:avLst/>
              <a:gdLst/>
              <a:ahLst/>
              <a:cxnLst/>
              <a:rect l="l" t="t" r="r" b="b"/>
              <a:pathLst>
                <a:path w="19944" h="32731" extrusionOk="0">
                  <a:moveTo>
                    <a:pt x="19944" y="1"/>
                  </a:moveTo>
                  <a:cubicBezTo>
                    <a:pt x="19706" y="1"/>
                    <a:pt x="19467" y="12"/>
                    <a:pt x="19241" y="36"/>
                  </a:cubicBezTo>
                  <a:lnTo>
                    <a:pt x="1" y="32088"/>
                  </a:lnTo>
                  <a:cubicBezTo>
                    <a:pt x="108" y="32302"/>
                    <a:pt x="203" y="32516"/>
                    <a:pt x="310" y="32731"/>
                  </a:cubicBezTo>
                  <a:lnTo>
                    <a:pt x="1994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8" name="Google Shape;38;p4"/>
            <p:cNvSpPr/>
            <p:nvPr/>
          </p:nvSpPr>
          <p:spPr>
            <a:xfrm>
              <a:off x="13882075" y="21781075"/>
              <a:ext cx="584925" cy="961450"/>
            </a:xfrm>
            <a:custGeom>
              <a:avLst/>
              <a:gdLst/>
              <a:ahLst/>
              <a:cxnLst/>
              <a:rect l="l" t="t" r="r" b="b"/>
              <a:pathLst>
                <a:path w="23397" h="38458" extrusionOk="0">
                  <a:moveTo>
                    <a:pt x="22825" y="1"/>
                  </a:moveTo>
                  <a:lnTo>
                    <a:pt x="1" y="38065"/>
                  </a:lnTo>
                  <a:cubicBezTo>
                    <a:pt x="144" y="38196"/>
                    <a:pt x="298" y="38327"/>
                    <a:pt x="453" y="38458"/>
                  </a:cubicBezTo>
                  <a:lnTo>
                    <a:pt x="23397" y="227"/>
                  </a:lnTo>
                  <a:cubicBezTo>
                    <a:pt x="23194" y="155"/>
                    <a:pt x="23016" y="84"/>
                    <a:pt x="2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39" name="Google Shape;39;p4"/>
            <p:cNvSpPr/>
            <p:nvPr/>
          </p:nvSpPr>
          <p:spPr>
            <a:xfrm>
              <a:off x="13915125" y="21797450"/>
              <a:ext cx="590575" cy="971275"/>
            </a:xfrm>
            <a:custGeom>
              <a:avLst/>
              <a:gdLst/>
              <a:ahLst/>
              <a:cxnLst/>
              <a:rect l="l" t="t" r="r" b="b"/>
              <a:pathLst>
                <a:path w="23623" h="38851" extrusionOk="0">
                  <a:moveTo>
                    <a:pt x="23087" y="1"/>
                  </a:moveTo>
                  <a:lnTo>
                    <a:pt x="0" y="38493"/>
                  </a:lnTo>
                  <a:cubicBezTo>
                    <a:pt x="167" y="38612"/>
                    <a:pt x="310" y="38732"/>
                    <a:pt x="477" y="38851"/>
                  </a:cubicBezTo>
                  <a:lnTo>
                    <a:pt x="23622" y="262"/>
                  </a:lnTo>
                  <a:cubicBezTo>
                    <a:pt x="23444" y="167"/>
                    <a:pt x="23265" y="96"/>
                    <a:pt x="230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40" name="Google Shape;40;p4"/>
            <p:cNvSpPr/>
            <p:nvPr/>
          </p:nvSpPr>
          <p:spPr>
            <a:xfrm>
              <a:off x="13850825" y="21767675"/>
              <a:ext cx="575100" cy="945675"/>
            </a:xfrm>
            <a:custGeom>
              <a:avLst/>
              <a:gdLst/>
              <a:ahLst/>
              <a:cxnLst/>
              <a:rect l="l" t="t" r="r" b="b"/>
              <a:pathLst>
                <a:path w="23004" h="37827" extrusionOk="0">
                  <a:moveTo>
                    <a:pt x="22408" y="1"/>
                  </a:moveTo>
                  <a:lnTo>
                    <a:pt x="1" y="37386"/>
                  </a:lnTo>
                  <a:cubicBezTo>
                    <a:pt x="143" y="37541"/>
                    <a:pt x="274" y="37684"/>
                    <a:pt x="429" y="37827"/>
                  </a:cubicBezTo>
                  <a:lnTo>
                    <a:pt x="23003" y="168"/>
                  </a:lnTo>
                  <a:cubicBezTo>
                    <a:pt x="22813" y="108"/>
                    <a:pt x="22622" y="49"/>
                    <a:pt x="224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41" name="Google Shape;41;p4"/>
            <p:cNvSpPr/>
            <p:nvPr/>
          </p:nvSpPr>
          <p:spPr>
            <a:xfrm>
              <a:off x="13793675" y="21750725"/>
              <a:ext cx="545625" cy="895675"/>
            </a:xfrm>
            <a:custGeom>
              <a:avLst/>
              <a:gdLst/>
              <a:ahLst/>
              <a:cxnLst/>
              <a:rect l="l" t="t" r="r" b="b"/>
              <a:pathLst>
                <a:path w="21825" h="35827" extrusionOk="0">
                  <a:moveTo>
                    <a:pt x="21182" y="0"/>
                  </a:moveTo>
                  <a:lnTo>
                    <a:pt x="1" y="35290"/>
                  </a:lnTo>
                  <a:cubicBezTo>
                    <a:pt x="120" y="35469"/>
                    <a:pt x="263" y="35636"/>
                    <a:pt x="382" y="35826"/>
                  </a:cubicBezTo>
                  <a:lnTo>
                    <a:pt x="21825" y="72"/>
                  </a:lnTo>
                  <a:cubicBezTo>
                    <a:pt x="21610" y="48"/>
                    <a:pt x="21396" y="12"/>
                    <a:pt x="211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42" name="Google Shape;42;p4"/>
            <p:cNvSpPr/>
            <p:nvPr/>
          </p:nvSpPr>
          <p:spPr>
            <a:xfrm>
              <a:off x="13821350" y="21757275"/>
              <a:ext cx="562300" cy="923950"/>
            </a:xfrm>
            <a:custGeom>
              <a:avLst/>
              <a:gdLst/>
              <a:ahLst/>
              <a:cxnLst/>
              <a:rect l="l" t="t" r="r" b="b"/>
              <a:pathLst>
                <a:path w="22492" h="36958" extrusionOk="0">
                  <a:moveTo>
                    <a:pt x="21873" y="0"/>
                  </a:moveTo>
                  <a:lnTo>
                    <a:pt x="1" y="36481"/>
                  </a:lnTo>
                  <a:cubicBezTo>
                    <a:pt x="132" y="36648"/>
                    <a:pt x="263" y="36790"/>
                    <a:pt x="394" y="36957"/>
                  </a:cubicBezTo>
                  <a:lnTo>
                    <a:pt x="22492" y="143"/>
                  </a:lnTo>
                  <a:cubicBezTo>
                    <a:pt x="22277" y="95"/>
                    <a:pt x="22087" y="48"/>
                    <a:pt x="218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sp>
          <p:nvSpPr>
            <p:cNvPr id="43" name="Google Shape;43;p4"/>
            <p:cNvSpPr/>
            <p:nvPr/>
          </p:nvSpPr>
          <p:spPr>
            <a:xfrm>
              <a:off x="13768375" y="21746850"/>
              <a:ext cx="524500" cy="860850"/>
            </a:xfrm>
            <a:custGeom>
              <a:avLst/>
              <a:gdLst/>
              <a:ahLst/>
              <a:cxnLst/>
              <a:rect l="l" t="t" r="r" b="b"/>
              <a:pathLst>
                <a:path w="20980" h="34434" extrusionOk="0">
                  <a:moveTo>
                    <a:pt x="20301" y="0"/>
                  </a:moveTo>
                  <a:lnTo>
                    <a:pt x="1" y="33850"/>
                  </a:lnTo>
                  <a:cubicBezTo>
                    <a:pt x="120" y="34040"/>
                    <a:pt x="227" y="34231"/>
                    <a:pt x="346" y="34433"/>
                  </a:cubicBezTo>
                  <a:lnTo>
                    <a:pt x="20979" y="36"/>
                  </a:lnTo>
                  <a:cubicBezTo>
                    <a:pt x="20753" y="12"/>
                    <a:pt x="20527" y="12"/>
                    <a:pt x="203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1"/>
                </a:solidFill>
              </a:endParaRPr>
            </a:p>
          </p:txBody>
        </p:sp>
      </p:grpSp>
      <p:sp>
        <p:nvSpPr>
          <p:cNvPr id="46" name="Google Shape;46;p4"/>
          <p:cNvSpPr txBox="1">
            <a:spLocks noGrp="1"/>
          </p:cNvSpPr>
          <p:nvPr>
            <p:ph type="title" hasCustomPrompt="1"/>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4800" b="0">
                <a:solidFill>
                  <a:schemeClr val="accent4"/>
                </a:solidFill>
                <a:latin typeface="+mj-lt"/>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r>
              <a:rPr lang="en-US" dirty="0"/>
              <a:t>CLICK TO EDIT MASTER TITLE STYLE</a:t>
            </a:r>
          </a:p>
        </p:txBody>
      </p:sp>
      <p:sp>
        <p:nvSpPr>
          <p:cNvPr id="47" name="Google Shape;47;p4"/>
          <p:cNvSpPr txBox="1">
            <a:spLocks noGrp="1"/>
          </p:cNvSpPr>
          <p:nvPr>
            <p:ph type="body" idx="1"/>
          </p:nvPr>
        </p:nvSpPr>
        <p:spPr>
          <a:xfrm>
            <a:off x="950800" y="1536633"/>
            <a:ext cx="102904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Clr>
                <a:schemeClr val="accent4"/>
              </a:buClr>
              <a:buSzPts val="1800"/>
              <a:buFont typeface="Arial" panose="020B0604020202020204" pitchFamily="34" charset="0"/>
              <a:buChar char="•"/>
              <a:defRPr sz="2667">
                <a:solidFill>
                  <a:schemeClr val="accent4"/>
                </a:solidFill>
                <a:latin typeface="+mj-lt"/>
              </a:defRPr>
            </a:lvl1pPr>
            <a:lvl2pPr marL="1219170" lvl="1" indent="-423323">
              <a:spcBef>
                <a:spcPts val="0"/>
              </a:spcBef>
              <a:spcAft>
                <a:spcPts val="0"/>
              </a:spcAft>
              <a:buClr>
                <a:schemeClr val="accent4"/>
              </a:buClr>
              <a:buSzPts val="1400"/>
              <a:buChar char="○"/>
              <a:defRPr>
                <a:solidFill>
                  <a:schemeClr val="accent4"/>
                </a:solidFill>
                <a:latin typeface="+mj-lt"/>
              </a:defRPr>
            </a:lvl2pPr>
            <a:lvl3pPr marL="1828754" lvl="2" indent="-423323">
              <a:spcBef>
                <a:spcPts val="0"/>
              </a:spcBef>
              <a:spcAft>
                <a:spcPts val="0"/>
              </a:spcAft>
              <a:buClr>
                <a:schemeClr val="accent4"/>
              </a:buClr>
              <a:buSzPts val="1400"/>
              <a:buChar char="■"/>
              <a:defRPr>
                <a:solidFill>
                  <a:schemeClr val="accent4"/>
                </a:solidFill>
                <a:latin typeface="+mj-lt"/>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a:p>
            <a:pPr lvl="1"/>
            <a:r>
              <a:rPr lang="en-US"/>
              <a:t>Second level</a:t>
            </a:r>
          </a:p>
          <a:p>
            <a:pPr lvl="2"/>
            <a:r>
              <a:rPr lang="en-US"/>
              <a:t>Third level</a:t>
            </a:r>
          </a:p>
        </p:txBody>
      </p:sp>
      <p:pic>
        <p:nvPicPr>
          <p:cNvPr id="49" name="Picture 48" descr="A close up of a sign&#10;&#10;Description automatically generated">
            <a:extLst>
              <a:ext uri="{FF2B5EF4-FFF2-40B4-BE49-F238E27FC236}">
                <a16:creationId xmlns:a16="http://schemas.microsoft.com/office/drawing/2014/main" xmlns="" id="{E2CF8102-57B0-4643-B23C-BA4F793FF988}"/>
              </a:ext>
            </a:extLst>
          </p:cNvPr>
          <p:cNvPicPr>
            <a:picLocks noChangeAspect="1"/>
          </p:cNvPicPr>
          <p:nvPr/>
        </p:nvPicPr>
        <p:blipFill>
          <a:blip r:embed="rId2"/>
          <a:stretch>
            <a:fillRect/>
          </a:stretch>
        </p:blipFill>
        <p:spPr>
          <a:xfrm>
            <a:off x="10720461" y="5379824"/>
            <a:ext cx="1391745" cy="1391745"/>
          </a:xfrm>
          <a:prstGeom prst="rect">
            <a:avLst/>
          </a:prstGeom>
        </p:spPr>
      </p:pic>
    </p:spTree>
    <p:extLst>
      <p:ext uri="{BB962C8B-B14F-4D97-AF65-F5344CB8AC3E}">
        <p14:creationId xmlns:p14="http://schemas.microsoft.com/office/powerpoint/2010/main" val="38507930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9"/>
        <p:cNvGrpSpPr/>
        <p:nvPr/>
      </p:nvGrpSpPr>
      <p:grpSpPr>
        <a:xfrm>
          <a:off x="0" y="0"/>
          <a:ext cx="0" cy="0"/>
          <a:chOff x="0" y="0"/>
          <a:chExt cx="0" cy="0"/>
        </a:xfrm>
      </p:grpSpPr>
      <p:sp>
        <p:nvSpPr>
          <p:cNvPr id="50" name="Google Shape;50;p5"/>
          <p:cNvSpPr txBox="1">
            <a:spLocks noGrp="1"/>
          </p:cNvSpPr>
          <p:nvPr>
            <p:ph type="title" hasCustomPrompt="1"/>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5400">
                <a:latin typeface="+mj-lt"/>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r>
              <a:rPr lang="en-US" dirty="0"/>
              <a:t>Click To Edit Master Title Style</a:t>
            </a:r>
          </a:p>
        </p:txBody>
      </p:sp>
      <p:sp>
        <p:nvSpPr>
          <p:cNvPr id="51" name="Google Shape;51;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atin typeface="+mj-lt"/>
              </a:defRPr>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
        <p:nvSpPr>
          <p:cNvPr id="52" name="Google Shape;52;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atin typeface="+mj-lt"/>
              </a:defRPr>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2911FB1-59CC-FC44-B6A8-6BEA3E693F66}"/>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3530620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6"/>
        <p:cNvGrpSpPr/>
        <p:nvPr/>
      </p:nvGrpSpPr>
      <p:grpSpPr>
        <a:xfrm>
          <a:off x="0" y="0"/>
          <a:ext cx="0" cy="0"/>
          <a:chOff x="0" y="0"/>
          <a:chExt cx="0" cy="0"/>
        </a:xfrm>
      </p:grpSpPr>
      <p:sp>
        <p:nvSpPr>
          <p:cNvPr id="97" name="Google Shape;97;p9"/>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en-US"/>
              <a:t>Click to edit Master title style</a:t>
            </a:r>
            <a:endParaRPr/>
          </a:p>
        </p:txBody>
      </p:sp>
      <p:sp>
        <p:nvSpPr>
          <p:cNvPr id="98" name="Google Shape;98;p9"/>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pic>
        <p:nvPicPr>
          <p:cNvPr id="4" name="Picture 3" descr="A close up of a sign&#10;&#10;Description automatically generated">
            <a:extLst>
              <a:ext uri="{FF2B5EF4-FFF2-40B4-BE49-F238E27FC236}">
                <a16:creationId xmlns:a16="http://schemas.microsoft.com/office/drawing/2014/main" xmlns="" id="{574DD7FA-CC7D-CC42-9ADA-3ACA58646C4F}"/>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171574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9"/>
        <p:cNvGrpSpPr/>
        <p:nvPr/>
      </p:nvGrpSpPr>
      <p:grpSpPr>
        <a:xfrm>
          <a:off x="0" y="0"/>
          <a:ext cx="0" cy="0"/>
          <a:chOff x="0" y="0"/>
          <a:chExt cx="0" cy="0"/>
        </a:xfrm>
      </p:grpSpPr>
      <p:grpSp>
        <p:nvGrpSpPr>
          <p:cNvPr id="100" name="Google Shape;100;p10"/>
          <p:cNvGrpSpPr/>
          <p:nvPr/>
        </p:nvGrpSpPr>
        <p:grpSpPr>
          <a:xfrm>
            <a:off x="-2066904" y="-1130"/>
            <a:ext cx="8210347" cy="6858027"/>
            <a:chOff x="7594650" y="13443425"/>
            <a:chExt cx="4810750" cy="4018375"/>
          </a:xfrm>
        </p:grpSpPr>
        <p:sp>
          <p:nvSpPr>
            <p:cNvPr id="101" name="Google Shape;101;p10"/>
            <p:cNvSpPr/>
            <p:nvPr/>
          </p:nvSpPr>
          <p:spPr>
            <a:xfrm>
              <a:off x="7594650" y="13443425"/>
              <a:ext cx="4810750" cy="4018375"/>
            </a:xfrm>
            <a:custGeom>
              <a:avLst/>
              <a:gdLst/>
              <a:ahLst/>
              <a:cxnLst/>
              <a:rect l="l" t="t" r="r" b="b"/>
              <a:pathLst>
                <a:path w="192430" h="160735" extrusionOk="0">
                  <a:moveTo>
                    <a:pt x="96238" y="3781"/>
                  </a:moveTo>
                  <a:cubicBezTo>
                    <a:pt x="138129" y="3781"/>
                    <a:pt x="172335" y="37489"/>
                    <a:pt x="172808" y="79486"/>
                  </a:cubicBezTo>
                  <a:cubicBezTo>
                    <a:pt x="173272" y="121789"/>
                    <a:pt x="139387" y="156460"/>
                    <a:pt x="97096" y="156936"/>
                  </a:cubicBezTo>
                  <a:cubicBezTo>
                    <a:pt x="96802" y="156939"/>
                    <a:pt x="96509" y="156941"/>
                    <a:pt x="96216" y="156941"/>
                  </a:cubicBezTo>
                  <a:cubicBezTo>
                    <a:pt x="54313" y="156941"/>
                    <a:pt x="20119" y="123233"/>
                    <a:pt x="19646" y="81236"/>
                  </a:cubicBezTo>
                  <a:cubicBezTo>
                    <a:pt x="19170" y="38933"/>
                    <a:pt x="53055" y="4263"/>
                    <a:pt x="95358" y="3786"/>
                  </a:cubicBezTo>
                  <a:cubicBezTo>
                    <a:pt x="95652" y="3783"/>
                    <a:pt x="95945" y="3781"/>
                    <a:pt x="96238" y="3781"/>
                  </a:cubicBezTo>
                  <a:close/>
                  <a:moveTo>
                    <a:pt x="43959" y="0"/>
                  </a:moveTo>
                  <a:cubicBezTo>
                    <a:pt x="17408" y="17300"/>
                    <a:pt x="1" y="47411"/>
                    <a:pt x="382" y="81463"/>
                  </a:cubicBezTo>
                  <a:cubicBezTo>
                    <a:pt x="751" y="114740"/>
                    <a:pt x="18051" y="143851"/>
                    <a:pt x="43982" y="160734"/>
                  </a:cubicBezTo>
                  <a:lnTo>
                    <a:pt x="148460" y="160734"/>
                  </a:lnTo>
                  <a:cubicBezTo>
                    <a:pt x="175023" y="143434"/>
                    <a:pt x="192430" y="113335"/>
                    <a:pt x="192049" y="79284"/>
                  </a:cubicBezTo>
                  <a:cubicBezTo>
                    <a:pt x="191680" y="46006"/>
                    <a:pt x="174380" y="16895"/>
                    <a:pt x="1484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10"/>
            <p:cNvSpPr/>
            <p:nvPr/>
          </p:nvSpPr>
          <p:spPr>
            <a:xfrm>
              <a:off x="8470075" y="13764425"/>
              <a:ext cx="3453725" cy="3376225"/>
            </a:xfrm>
            <a:custGeom>
              <a:avLst/>
              <a:gdLst/>
              <a:ahLst/>
              <a:cxnLst/>
              <a:rect l="l" t="t" r="r" b="b"/>
              <a:pathLst>
                <a:path w="138149" h="135049" extrusionOk="0">
                  <a:moveTo>
                    <a:pt x="61251" y="1"/>
                  </a:moveTo>
                  <a:cubicBezTo>
                    <a:pt x="35818" y="1"/>
                    <a:pt x="11463" y="14442"/>
                    <a:pt x="0" y="39012"/>
                  </a:cubicBezTo>
                  <a:lnTo>
                    <a:pt x="9549" y="43465"/>
                  </a:lnTo>
                  <a:cubicBezTo>
                    <a:pt x="19218" y="22732"/>
                    <a:pt x="39770" y="10546"/>
                    <a:pt x="61229" y="10546"/>
                  </a:cubicBezTo>
                  <a:cubicBezTo>
                    <a:pt x="69284" y="10546"/>
                    <a:pt x="77466" y="12263"/>
                    <a:pt x="85249" y="15890"/>
                  </a:cubicBezTo>
                  <a:cubicBezTo>
                    <a:pt x="113764" y="29177"/>
                    <a:pt x="126111" y="63062"/>
                    <a:pt x="112824" y="91578"/>
                  </a:cubicBezTo>
                  <a:cubicBezTo>
                    <a:pt x="103161" y="112313"/>
                    <a:pt x="82607" y="124506"/>
                    <a:pt x="61146" y="124506"/>
                  </a:cubicBezTo>
                  <a:cubicBezTo>
                    <a:pt x="53095" y="124506"/>
                    <a:pt x="44915" y="122790"/>
                    <a:pt x="37136" y="119164"/>
                  </a:cubicBezTo>
                  <a:lnTo>
                    <a:pt x="32683" y="128713"/>
                  </a:lnTo>
                  <a:cubicBezTo>
                    <a:pt x="41909" y="133013"/>
                    <a:pt x="51609" y="135049"/>
                    <a:pt x="61156" y="135049"/>
                  </a:cubicBezTo>
                  <a:cubicBezTo>
                    <a:pt x="86585" y="135049"/>
                    <a:pt x="110935" y="120606"/>
                    <a:pt x="122396" y="96031"/>
                  </a:cubicBezTo>
                  <a:cubicBezTo>
                    <a:pt x="138148" y="62253"/>
                    <a:pt x="123516" y="22081"/>
                    <a:pt x="89714" y="6329"/>
                  </a:cubicBezTo>
                  <a:cubicBezTo>
                    <a:pt x="80490" y="2034"/>
                    <a:pt x="70795" y="1"/>
                    <a:pt x="61251" y="1"/>
                  </a:cubicBezTo>
                  <a:close/>
                </a:path>
              </a:pathLst>
            </a:custGeom>
            <a:gradFill>
              <a:gsLst>
                <a:gs pos="0">
                  <a:schemeClr val="accent3"/>
                </a:gs>
                <a:gs pos="100000">
                  <a:schemeClr val="accent1"/>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3" name="Google Shape;103;p10"/>
          <p:cNvGrpSpPr/>
          <p:nvPr/>
        </p:nvGrpSpPr>
        <p:grpSpPr>
          <a:xfrm rot="10800000">
            <a:off x="9038285" y="4908960"/>
            <a:ext cx="2377473" cy="1947877"/>
            <a:chOff x="6636683" y="3498162"/>
            <a:chExt cx="1409124" cy="1154412"/>
          </a:xfrm>
        </p:grpSpPr>
        <p:sp>
          <p:nvSpPr>
            <p:cNvPr id="104" name="Google Shape;104;p10"/>
            <p:cNvSpPr/>
            <p:nvPr/>
          </p:nvSpPr>
          <p:spPr>
            <a:xfrm>
              <a:off x="6636683" y="3498162"/>
              <a:ext cx="1064762" cy="1154412"/>
            </a:xfrm>
            <a:custGeom>
              <a:avLst/>
              <a:gdLst/>
              <a:ahLst/>
              <a:cxnLst/>
              <a:rect l="l" t="t" r="r" b="b"/>
              <a:pathLst>
                <a:path w="33279" h="36081" extrusionOk="0">
                  <a:moveTo>
                    <a:pt x="6370" y="0"/>
                  </a:moveTo>
                  <a:cubicBezTo>
                    <a:pt x="1346" y="6382"/>
                    <a:pt x="1" y="15312"/>
                    <a:pt x="3680" y="23205"/>
                  </a:cubicBezTo>
                  <a:cubicBezTo>
                    <a:pt x="7454" y="31317"/>
                    <a:pt x="15496" y="36080"/>
                    <a:pt x="23889" y="36080"/>
                  </a:cubicBezTo>
                  <a:cubicBezTo>
                    <a:pt x="27038" y="36080"/>
                    <a:pt x="30237" y="35409"/>
                    <a:pt x="33279" y="33993"/>
                  </a:cubicBezTo>
                  <a:lnTo>
                    <a:pt x="31814" y="30837"/>
                  </a:lnTo>
                  <a:cubicBezTo>
                    <a:pt x="29240" y="32037"/>
                    <a:pt x="26536" y="32604"/>
                    <a:pt x="23876" y="32604"/>
                  </a:cubicBezTo>
                  <a:cubicBezTo>
                    <a:pt x="16792" y="32604"/>
                    <a:pt x="10017" y="28579"/>
                    <a:pt x="6823" y="21741"/>
                  </a:cubicBezTo>
                  <a:cubicBezTo>
                    <a:pt x="3275" y="14157"/>
                    <a:pt x="5263" y="5406"/>
                    <a:pt x="110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10"/>
            <p:cNvSpPr/>
            <p:nvPr/>
          </p:nvSpPr>
          <p:spPr>
            <a:xfrm>
              <a:off x="7808852" y="3498162"/>
              <a:ext cx="236955" cy="187811"/>
            </a:xfrm>
            <a:custGeom>
              <a:avLst/>
              <a:gdLst/>
              <a:ahLst/>
              <a:cxnLst/>
              <a:rect l="l" t="t" r="r" b="b"/>
              <a:pathLst>
                <a:path w="7406" h="5870" extrusionOk="0">
                  <a:moveTo>
                    <a:pt x="0" y="0"/>
                  </a:moveTo>
                  <a:cubicBezTo>
                    <a:pt x="1738" y="1619"/>
                    <a:pt x="3203" y="3584"/>
                    <a:pt x="4251" y="5870"/>
                  </a:cubicBezTo>
                  <a:lnTo>
                    <a:pt x="7406" y="4394"/>
                  </a:lnTo>
                  <a:cubicBezTo>
                    <a:pt x="6656" y="2798"/>
                    <a:pt x="5751" y="1322"/>
                    <a:pt x="47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6" name="Google Shape;106;p10"/>
          <p:cNvGrpSpPr/>
          <p:nvPr/>
        </p:nvGrpSpPr>
        <p:grpSpPr>
          <a:xfrm>
            <a:off x="5074887" y="91476"/>
            <a:ext cx="2042196" cy="2041728"/>
            <a:chOff x="18229950" y="15481500"/>
            <a:chExt cx="2614625" cy="2614025"/>
          </a:xfrm>
        </p:grpSpPr>
        <p:sp>
          <p:nvSpPr>
            <p:cNvPr id="107" name="Google Shape;107;p10"/>
            <p:cNvSpPr/>
            <p:nvPr/>
          </p:nvSpPr>
          <p:spPr>
            <a:xfrm>
              <a:off x="18794300" y="15627050"/>
              <a:ext cx="1372225" cy="2256850"/>
            </a:xfrm>
            <a:custGeom>
              <a:avLst/>
              <a:gdLst/>
              <a:ahLst/>
              <a:cxnLst/>
              <a:rect l="l" t="t" r="r" b="b"/>
              <a:pathLst>
                <a:path w="54889" h="90274" extrusionOk="0">
                  <a:moveTo>
                    <a:pt x="53674" y="1"/>
                  </a:moveTo>
                  <a:lnTo>
                    <a:pt x="1" y="89500"/>
                  </a:lnTo>
                  <a:cubicBezTo>
                    <a:pt x="382" y="89762"/>
                    <a:pt x="763" y="90012"/>
                    <a:pt x="1155" y="90274"/>
                  </a:cubicBezTo>
                  <a:lnTo>
                    <a:pt x="54888" y="643"/>
                  </a:lnTo>
                  <a:cubicBezTo>
                    <a:pt x="54495" y="417"/>
                    <a:pt x="54079" y="215"/>
                    <a:pt x="53674"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10"/>
            <p:cNvSpPr/>
            <p:nvPr/>
          </p:nvSpPr>
          <p:spPr>
            <a:xfrm>
              <a:off x="18440975" y="15486850"/>
              <a:ext cx="1246025" cy="2046125"/>
            </a:xfrm>
            <a:custGeom>
              <a:avLst/>
              <a:gdLst/>
              <a:ahLst/>
              <a:cxnLst/>
              <a:rect l="l" t="t" r="r" b="b"/>
              <a:pathLst>
                <a:path w="49841" h="81845" extrusionOk="0">
                  <a:moveTo>
                    <a:pt x="48328" y="1"/>
                  </a:moveTo>
                  <a:lnTo>
                    <a:pt x="1" y="80582"/>
                  </a:lnTo>
                  <a:cubicBezTo>
                    <a:pt x="287" y="81011"/>
                    <a:pt x="549" y="81427"/>
                    <a:pt x="846" y="81844"/>
                  </a:cubicBezTo>
                  <a:lnTo>
                    <a:pt x="49840" y="155"/>
                  </a:lnTo>
                  <a:cubicBezTo>
                    <a:pt x="49340" y="96"/>
                    <a:pt x="48828" y="48"/>
                    <a:pt x="48328"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10"/>
            <p:cNvSpPr/>
            <p:nvPr/>
          </p:nvSpPr>
          <p:spPr>
            <a:xfrm>
              <a:off x="18384425" y="15481500"/>
              <a:ext cx="1193325" cy="1958300"/>
            </a:xfrm>
            <a:custGeom>
              <a:avLst/>
              <a:gdLst/>
              <a:ahLst/>
              <a:cxnLst/>
              <a:rect l="l" t="t" r="r" b="b"/>
              <a:pathLst>
                <a:path w="47733" h="78332" extrusionOk="0">
                  <a:moveTo>
                    <a:pt x="46149" y="0"/>
                  </a:moveTo>
                  <a:lnTo>
                    <a:pt x="1" y="76950"/>
                  </a:lnTo>
                  <a:cubicBezTo>
                    <a:pt x="251" y="77415"/>
                    <a:pt x="501" y="77867"/>
                    <a:pt x="775" y="78331"/>
                  </a:cubicBezTo>
                  <a:lnTo>
                    <a:pt x="47733" y="48"/>
                  </a:lnTo>
                  <a:cubicBezTo>
                    <a:pt x="47209" y="36"/>
                    <a:pt x="46673" y="0"/>
                    <a:pt x="46149"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10"/>
            <p:cNvSpPr/>
            <p:nvPr/>
          </p:nvSpPr>
          <p:spPr>
            <a:xfrm>
              <a:off x="18715425" y="15585075"/>
              <a:ext cx="1363275" cy="2242275"/>
            </a:xfrm>
            <a:custGeom>
              <a:avLst/>
              <a:gdLst/>
              <a:ahLst/>
              <a:cxnLst/>
              <a:rect l="l" t="t" r="r" b="b"/>
              <a:pathLst>
                <a:path w="54531" h="89691" extrusionOk="0">
                  <a:moveTo>
                    <a:pt x="53269" y="1"/>
                  </a:moveTo>
                  <a:lnTo>
                    <a:pt x="0" y="88821"/>
                  </a:lnTo>
                  <a:cubicBezTo>
                    <a:pt x="358" y="89119"/>
                    <a:pt x="739" y="89405"/>
                    <a:pt x="1096" y="89690"/>
                  </a:cubicBezTo>
                  <a:lnTo>
                    <a:pt x="54531" y="572"/>
                  </a:lnTo>
                  <a:cubicBezTo>
                    <a:pt x="54114" y="370"/>
                    <a:pt x="53698" y="179"/>
                    <a:pt x="53269"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10"/>
            <p:cNvSpPr/>
            <p:nvPr/>
          </p:nvSpPr>
          <p:spPr>
            <a:xfrm>
              <a:off x="18640425" y="15550250"/>
              <a:ext cx="1346900" cy="2213400"/>
            </a:xfrm>
            <a:custGeom>
              <a:avLst/>
              <a:gdLst/>
              <a:ahLst/>
              <a:cxnLst/>
              <a:rect l="l" t="t" r="r" b="b"/>
              <a:pathLst>
                <a:path w="53876" h="88536" extrusionOk="0">
                  <a:moveTo>
                    <a:pt x="52530" y="1"/>
                  </a:moveTo>
                  <a:lnTo>
                    <a:pt x="0" y="87583"/>
                  </a:lnTo>
                  <a:cubicBezTo>
                    <a:pt x="345" y="87904"/>
                    <a:pt x="679" y="88226"/>
                    <a:pt x="1024" y="88535"/>
                  </a:cubicBezTo>
                  <a:lnTo>
                    <a:pt x="53876" y="441"/>
                  </a:lnTo>
                  <a:cubicBezTo>
                    <a:pt x="53423" y="275"/>
                    <a:pt x="52983" y="144"/>
                    <a:pt x="52530"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10"/>
            <p:cNvSpPr/>
            <p:nvPr/>
          </p:nvSpPr>
          <p:spPr>
            <a:xfrm>
              <a:off x="18569275" y="15521375"/>
              <a:ext cx="1321925" cy="2172325"/>
            </a:xfrm>
            <a:custGeom>
              <a:avLst/>
              <a:gdLst/>
              <a:ahLst/>
              <a:cxnLst/>
              <a:rect l="l" t="t" r="r" b="b"/>
              <a:pathLst>
                <a:path w="52877" h="86893" extrusionOk="0">
                  <a:moveTo>
                    <a:pt x="51495" y="1"/>
                  </a:moveTo>
                  <a:lnTo>
                    <a:pt x="0" y="85868"/>
                  </a:lnTo>
                  <a:cubicBezTo>
                    <a:pt x="310" y="86214"/>
                    <a:pt x="655" y="86547"/>
                    <a:pt x="989" y="86892"/>
                  </a:cubicBezTo>
                  <a:lnTo>
                    <a:pt x="52876" y="382"/>
                  </a:lnTo>
                  <a:cubicBezTo>
                    <a:pt x="52424" y="239"/>
                    <a:pt x="51971" y="120"/>
                    <a:pt x="51495"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10"/>
            <p:cNvSpPr/>
            <p:nvPr/>
          </p:nvSpPr>
          <p:spPr>
            <a:xfrm>
              <a:off x="18503200" y="15500250"/>
              <a:ext cx="1288275" cy="2117250"/>
            </a:xfrm>
            <a:custGeom>
              <a:avLst/>
              <a:gdLst/>
              <a:ahLst/>
              <a:cxnLst/>
              <a:rect l="l" t="t" r="r" b="b"/>
              <a:pathLst>
                <a:path w="51531" h="84690" extrusionOk="0">
                  <a:moveTo>
                    <a:pt x="50090" y="0"/>
                  </a:moveTo>
                  <a:lnTo>
                    <a:pt x="0" y="83523"/>
                  </a:lnTo>
                  <a:cubicBezTo>
                    <a:pt x="298" y="83916"/>
                    <a:pt x="596" y="84297"/>
                    <a:pt x="905" y="84689"/>
                  </a:cubicBezTo>
                  <a:lnTo>
                    <a:pt x="51531" y="250"/>
                  </a:lnTo>
                  <a:cubicBezTo>
                    <a:pt x="51054" y="167"/>
                    <a:pt x="50566" y="72"/>
                    <a:pt x="50090"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10"/>
            <p:cNvSpPr/>
            <p:nvPr/>
          </p:nvSpPr>
          <p:spPr>
            <a:xfrm>
              <a:off x="18229950" y="15640450"/>
              <a:ext cx="681950" cy="1137075"/>
            </a:xfrm>
            <a:custGeom>
              <a:avLst/>
              <a:gdLst/>
              <a:ahLst/>
              <a:cxnLst/>
              <a:rect l="l" t="t" r="r" b="b"/>
              <a:pathLst>
                <a:path w="27278" h="45483" extrusionOk="0">
                  <a:moveTo>
                    <a:pt x="27278" y="0"/>
                  </a:moveTo>
                  <a:lnTo>
                    <a:pt x="27278" y="0"/>
                  </a:lnTo>
                  <a:cubicBezTo>
                    <a:pt x="26444" y="465"/>
                    <a:pt x="25611" y="941"/>
                    <a:pt x="24813" y="1453"/>
                  </a:cubicBezTo>
                  <a:lnTo>
                    <a:pt x="107" y="42636"/>
                  </a:lnTo>
                  <a:cubicBezTo>
                    <a:pt x="48" y="43577"/>
                    <a:pt x="12" y="44530"/>
                    <a:pt x="0" y="45482"/>
                  </a:cubicBezTo>
                  <a:lnTo>
                    <a:pt x="27278" y="0"/>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10"/>
            <p:cNvSpPr/>
            <p:nvPr/>
          </p:nvSpPr>
          <p:spPr>
            <a:xfrm>
              <a:off x="18333225" y="15483875"/>
              <a:ext cx="1129350" cy="1854125"/>
            </a:xfrm>
            <a:custGeom>
              <a:avLst/>
              <a:gdLst/>
              <a:ahLst/>
              <a:cxnLst/>
              <a:rect l="l" t="t" r="r" b="b"/>
              <a:pathLst>
                <a:path w="45174" h="74165" extrusionOk="0">
                  <a:moveTo>
                    <a:pt x="45173" y="1"/>
                  </a:moveTo>
                  <a:lnTo>
                    <a:pt x="45173" y="1"/>
                  </a:lnTo>
                  <a:cubicBezTo>
                    <a:pt x="44613" y="36"/>
                    <a:pt x="44054" y="72"/>
                    <a:pt x="43494" y="132"/>
                  </a:cubicBezTo>
                  <a:lnTo>
                    <a:pt x="1" y="72640"/>
                  </a:lnTo>
                  <a:cubicBezTo>
                    <a:pt x="227" y="73164"/>
                    <a:pt x="465" y="73653"/>
                    <a:pt x="691" y="74164"/>
                  </a:cubicBezTo>
                  <a:lnTo>
                    <a:pt x="45173" y="1"/>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10"/>
            <p:cNvSpPr/>
            <p:nvPr/>
          </p:nvSpPr>
          <p:spPr>
            <a:xfrm>
              <a:off x="18234400" y="15568125"/>
              <a:ext cx="835250" cy="1383225"/>
            </a:xfrm>
            <a:custGeom>
              <a:avLst/>
              <a:gdLst/>
              <a:ahLst/>
              <a:cxnLst/>
              <a:rect l="l" t="t" r="r" b="b"/>
              <a:pathLst>
                <a:path w="33410" h="55329" extrusionOk="0">
                  <a:moveTo>
                    <a:pt x="33410" y="0"/>
                  </a:moveTo>
                  <a:lnTo>
                    <a:pt x="33410" y="0"/>
                  </a:lnTo>
                  <a:cubicBezTo>
                    <a:pt x="32695" y="262"/>
                    <a:pt x="31981" y="560"/>
                    <a:pt x="31291" y="857"/>
                  </a:cubicBezTo>
                  <a:lnTo>
                    <a:pt x="1" y="53042"/>
                  </a:lnTo>
                  <a:cubicBezTo>
                    <a:pt x="60" y="53816"/>
                    <a:pt x="132" y="54566"/>
                    <a:pt x="239" y="55328"/>
                  </a:cubicBezTo>
                  <a:lnTo>
                    <a:pt x="33410" y="0"/>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10"/>
            <p:cNvSpPr/>
            <p:nvPr/>
          </p:nvSpPr>
          <p:spPr>
            <a:xfrm>
              <a:off x="18251975" y="15767550"/>
              <a:ext cx="470025" cy="783450"/>
            </a:xfrm>
            <a:custGeom>
              <a:avLst/>
              <a:gdLst/>
              <a:ahLst/>
              <a:cxnLst/>
              <a:rect l="l" t="t" r="r" b="b"/>
              <a:pathLst>
                <a:path w="18801" h="31338" extrusionOk="0">
                  <a:moveTo>
                    <a:pt x="18800" y="0"/>
                  </a:moveTo>
                  <a:cubicBezTo>
                    <a:pt x="17634" y="917"/>
                    <a:pt x="16514" y="1905"/>
                    <a:pt x="15431" y="2929"/>
                  </a:cubicBezTo>
                  <a:lnTo>
                    <a:pt x="977" y="27015"/>
                  </a:lnTo>
                  <a:cubicBezTo>
                    <a:pt x="596" y="28432"/>
                    <a:pt x="262" y="29873"/>
                    <a:pt x="0" y="31337"/>
                  </a:cubicBezTo>
                  <a:lnTo>
                    <a:pt x="18800" y="0"/>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10"/>
            <p:cNvSpPr/>
            <p:nvPr/>
          </p:nvSpPr>
          <p:spPr>
            <a:xfrm>
              <a:off x="18255550" y="15522575"/>
              <a:ext cx="955500" cy="1574625"/>
            </a:xfrm>
            <a:custGeom>
              <a:avLst/>
              <a:gdLst/>
              <a:ahLst/>
              <a:cxnLst/>
              <a:rect l="l" t="t" r="r" b="b"/>
              <a:pathLst>
                <a:path w="38220" h="62985" extrusionOk="0">
                  <a:moveTo>
                    <a:pt x="38219" y="0"/>
                  </a:moveTo>
                  <a:lnTo>
                    <a:pt x="38219" y="0"/>
                  </a:lnTo>
                  <a:cubicBezTo>
                    <a:pt x="37564" y="167"/>
                    <a:pt x="36933" y="358"/>
                    <a:pt x="36291" y="548"/>
                  </a:cubicBezTo>
                  <a:lnTo>
                    <a:pt x="0" y="61056"/>
                  </a:lnTo>
                  <a:cubicBezTo>
                    <a:pt x="131" y="61710"/>
                    <a:pt x="286" y="62341"/>
                    <a:pt x="453" y="62984"/>
                  </a:cubicBezTo>
                  <a:lnTo>
                    <a:pt x="38219" y="0"/>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10"/>
            <p:cNvSpPr/>
            <p:nvPr/>
          </p:nvSpPr>
          <p:spPr>
            <a:xfrm>
              <a:off x="18290375" y="15496675"/>
              <a:ext cx="1050750" cy="1728225"/>
            </a:xfrm>
            <a:custGeom>
              <a:avLst/>
              <a:gdLst/>
              <a:ahLst/>
              <a:cxnLst/>
              <a:rect l="l" t="t" r="r" b="b"/>
              <a:pathLst>
                <a:path w="42030" h="69129" extrusionOk="0">
                  <a:moveTo>
                    <a:pt x="42029" y="1"/>
                  </a:moveTo>
                  <a:cubicBezTo>
                    <a:pt x="41434" y="84"/>
                    <a:pt x="40839" y="203"/>
                    <a:pt x="40243" y="310"/>
                  </a:cubicBezTo>
                  <a:lnTo>
                    <a:pt x="0" y="67414"/>
                  </a:lnTo>
                  <a:cubicBezTo>
                    <a:pt x="179" y="67997"/>
                    <a:pt x="369" y="68557"/>
                    <a:pt x="572" y="69128"/>
                  </a:cubicBezTo>
                  <a:lnTo>
                    <a:pt x="42029" y="1"/>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10"/>
            <p:cNvSpPr/>
            <p:nvPr/>
          </p:nvSpPr>
          <p:spPr>
            <a:xfrm>
              <a:off x="19951300" y="16570625"/>
              <a:ext cx="882575" cy="1458225"/>
            </a:xfrm>
            <a:custGeom>
              <a:avLst/>
              <a:gdLst/>
              <a:ahLst/>
              <a:cxnLst/>
              <a:rect l="l" t="t" r="r" b="b"/>
              <a:pathLst>
                <a:path w="35303" h="58329" extrusionOk="0">
                  <a:moveTo>
                    <a:pt x="34981" y="0"/>
                  </a:moveTo>
                  <a:lnTo>
                    <a:pt x="0" y="58329"/>
                  </a:lnTo>
                  <a:cubicBezTo>
                    <a:pt x="679" y="58103"/>
                    <a:pt x="1369" y="57865"/>
                    <a:pt x="2036" y="57603"/>
                  </a:cubicBezTo>
                  <a:lnTo>
                    <a:pt x="35302" y="2167"/>
                  </a:lnTo>
                  <a:cubicBezTo>
                    <a:pt x="35207" y="1429"/>
                    <a:pt x="35100" y="715"/>
                    <a:pt x="34981"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10"/>
            <p:cNvSpPr/>
            <p:nvPr/>
          </p:nvSpPr>
          <p:spPr>
            <a:xfrm>
              <a:off x="20101900" y="16732250"/>
              <a:ext cx="742675" cy="1235600"/>
            </a:xfrm>
            <a:custGeom>
              <a:avLst/>
              <a:gdLst/>
              <a:ahLst/>
              <a:cxnLst/>
              <a:rect l="l" t="t" r="r" b="b"/>
              <a:pathLst>
                <a:path w="29707" h="49424" extrusionOk="0">
                  <a:moveTo>
                    <a:pt x="29647" y="0"/>
                  </a:moveTo>
                  <a:lnTo>
                    <a:pt x="1" y="49423"/>
                  </a:lnTo>
                  <a:cubicBezTo>
                    <a:pt x="775" y="49054"/>
                    <a:pt x="1549" y="48649"/>
                    <a:pt x="2311" y="48244"/>
                  </a:cubicBezTo>
                  <a:lnTo>
                    <a:pt x="29695" y="2608"/>
                  </a:lnTo>
                  <a:cubicBezTo>
                    <a:pt x="29695" y="2489"/>
                    <a:pt x="29707" y="2382"/>
                    <a:pt x="29707" y="2263"/>
                  </a:cubicBezTo>
                  <a:cubicBezTo>
                    <a:pt x="29707" y="1501"/>
                    <a:pt x="29671" y="750"/>
                    <a:pt x="29647"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10"/>
            <p:cNvSpPr/>
            <p:nvPr/>
          </p:nvSpPr>
          <p:spPr>
            <a:xfrm>
              <a:off x="19814675" y="16432200"/>
              <a:ext cx="992400" cy="1634150"/>
            </a:xfrm>
            <a:custGeom>
              <a:avLst/>
              <a:gdLst/>
              <a:ahLst/>
              <a:cxnLst/>
              <a:rect l="l" t="t" r="r" b="b"/>
              <a:pathLst>
                <a:path w="39696" h="65366" extrusionOk="0">
                  <a:moveTo>
                    <a:pt x="39196" y="1"/>
                  </a:moveTo>
                  <a:lnTo>
                    <a:pt x="0" y="65366"/>
                  </a:lnTo>
                  <a:cubicBezTo>
                    <a:pt x="619" y="65235"/>
                    <a:pt x="1250" y="65104"/>
                    <a:pt x="1858" y="64937"/>
                  </a:cubicBezTo>
                  <a:lnTo>
                    <a:pt x="39696" y="1858"/>
                  </a:lnTo>
                  <a:cubicBezTo>
                    <a:pt x="39541" y="1239"/>
                    <a:pt x="39374" y="632"/>
                    <a:pt x="39196"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10"/>
            <p:cNvSpPr/>
            <p:nvPr/>
          </p:nvSpPr>
          <p:spPr>
            <a:xfrm>
              <a:off x="18876750" y="15675275"/>
              <a:ext cx="1373700" cy="2259225"/>
            </a:xfrm>
            <a:custGeom>
              <a:avLst/>
              <a:gdLst/>
              <a:ahLst/>
              <a:cxnLst/>
              <a:rect l="l" t="t" r="r" b="b"/>
              <a:pathLst>
                <a:path w="54948" h="90369" extrusionOk="0">
                  <a:moveTo>
                    <a:pt x="53781" y="0"/>
                  </a:moveTo>
                  <a:lnTo>
                    <a:pt x="1" y="89678"/>
                  </a:lnTo>
                  <a:cubicBezTo>
                    <a:pt x="394" y="89916"/>
                    <a:pt x="786" y="90142"/>
                    <a:pt x="1191" y="90369"/>
                  </a:cubicBezTo>
                  <a:lnTo>
                    <a:pt x="54948" y="739"/>
                  </a:lnTo>
                  <a:cubicBezTo>
                    <a:pt x="54555" y="488"/>
                    <a:pt x="54174" y="238"/>
                    <a:pt x="53781"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10"/>
            <p:cNvSpPr/>
            <p:nvPr/>
          </p:nvSpPr>
          <p:spPr>
            <a:xfrm>
              <a:off x="19687875" y="16310775"/>
              <a:ext cx="1081100" cy="1776425"/>
            </a:xfrm>
            <a:custGeom>
              <a:avLst/>
              <a:gdLst/>
              <a:ahLst/>
              <a:cxnLst/>
              <a:rect l="l" t="t" r="r" b="b"/>
              <a:pathLst>
                <a:path w="43244" h="71057" extrusionOk="0">
                  <a:moveTo>
                    <a:pt x="42625" y="0"/>
                  </a:moveTo>
                  <a:lnTo>
                    <a:pt x="0" y="71056"/>
                  </a:lnTo>
                  <a:cubicBezTo>
                    <a:pt x="572" y="70997"/>
                    <a:pt x="1155" y="70925"/>
                    <a:pt x="1738" y="70842"/>
                  </a:cubicBezTo>
                  <a:lnTo>
                    <a:pt x="43244" y="1631"/>
                  </a:lnTo>
                  <a:cubicBezTo>
                    <a:pt x="43053" y="1084"/>
                    <a:pt x="42839" y="536"/>
                    <a:pt x="42625"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10"/>
            <p:cNvSpPr/>
            <p:nvPr/>
          </p:nvSpPr>
          <p:spPr>
            <a:xfrm>
              <a:off x="20277225" y="16934350"/>
              <a:ext cx="559025" cy="932275"/>
            </a:xfrm>
            <a:custGeom>
              <a:avLst/>
              <a:gdLst/>
              <a:ahLst/>
              <a:cxnLst/>
              <a:rect l="l" t="t" r="r" b="b"/>
              <a:pathLst>
                <a:path w="22361" h="37291" extrusionOk="0">
                  <a:moveTo>
                    <a:pt x="22360" y="1"/>
                  </a:moveTo>
                  <a:lnTo>
                    <a:pt x="1" y="37291"/>
                  </a:lnTo>
                  <a:cubicBezTo>
                    <a:pt x="989" y="36612"/>
                    <a:pt x="1941" y="35898"/>
                    <a:pt x="2882" y="35148"/>
                  </a:cubicBezTo>
                  <a:lnTo>
                    <a:pt x="21848" y="3537"/>
                  </a:lnTo>
                  <a:cubicBezTo>
                    <a:pt x="22051" y="2358"/>
                    <a:pt x="22229" y="1191"/>
                    <a:pt x="22360"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10"/>
            <p:cNvSpPr/>
            <p:nvPr/>
          </p:nvSpPr>
          <p:spPr>
            <a:xfrm>
              <a:off x="20522800" y="17252250"/>
              <a:ext cx="236950" cy="395300"/>
            </a:xfrm>
            <a:custGeom>
              <a:avLst/>
              <a:gdLst/>
              <a:ahLst/>
              <a:cxnLst/>
              <a:rect l="l" t="t" r="r" b="b"/>
              <a:pathLst>
                <a:path w="9478" h="15812" extrusionOk="0">
                  <a:moveTo>
                    <a:pt x="9478" y="1"/>
                  </a:moveTo>
                  <a:lnTo>
                    <a:pt x="0" y="15812"/>
                  </a:lnTo>
                  <a:cubicBezTo>
                    <a:pt x="4024" y="11180"/>
                    <a:pt x="7263" y="5858"/>
                    <a:pt x="9478"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10"/>
            <p:cNvSpPr/>
            <p:nvPr/>
          </p:nvSpPr>
          <p:spPr>
            <a:xfrm>
              <a:off x="19569100" y="16201525"/>
              <a:ext cx="1153750" cy="1894000"/>
            </a:xfrm>
            <a:custGeom>
              <a:avLst/>
              <a:gdLst/>
              <a:ahLst/>
              <a:cxnLst/>
              <a:rect l="l" t="t" r="r" b="b"/>
              <a:pathLst>
                <a:path w="46150" h="75760" extrusionOk="0">
                  <a:moveTo>
                    <a:pt x="45435" y="1"/>
                  </a:moveTo>
                  <a:lnTo>
                    <a:pt x="1" y="75760"/>
                  </a:lnTo>
                  <a:cubicBezTo>
                    <a:pt x="548" y="75748"/>
                    <a:pt x="1084" y="75724"/>
                    <a:pt x="1632" y="75700"/>
                  </a:cubicBezTo>
                  <a:lnTo>
                    <a:pt x="46149" y="1477"/>
                  </a:lnTo>
                  <a:lnTo>
                    <a:pt x="45435" y="1"/>
                  </a:ln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10"/>
            <p:cNvSpPr/>
            <p:nvPr/>
          </p:nvSpPr>
          <p:spPr>
            <a:xfrm>
              <a:off x="19053275" y="15790750"/>
              <a:ext cx="1353750" cy="2225300"/>
            </a:xfrm>
            <a:custGeom>
              <a:avLst/>
              <a:gdLst/>
              <a:ahLst/>
              <a:cxnLst/>
              <a:rect l="l" t="t" r="r" b="b"/>
              <a:pathLst>
                <a:path w="54150" h="89012" extrusionOk="0">
                  <a:moveTo>
                    <a:pt x="53090" y="1"/>
                  </a:moveTo>
                  <a:lnTo>
                    <a:pt x="0" y="88512"/>
                  </a:lnTo>
                  <a:cubicBezTo>
                    <a:pt x="429" y="88690"/>
                    <a:pt x="869" y="88869"/>
                    <a:pt x="1298" y="89012"/>
                  </a:cubicBezTo>
                  <a:lnTo>
                    <a:pt x="54150" y="918"/>
                  </a:lnTo>
                  <a:cubicBezTo>
                    <a:pt x="53804" y="596"/>
                    <a:pt x="53447" y="299"/>
                    <a:pt x="53090"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10"/>
            <p:cNvSpPr/>
            <p:nvPr/>
          </p:nvSpPr>
          <p:spPr>
            <a:xfrm>
              <a:off x="18962775" y="15729750"/>
              <a:ext cx="1368050" cy="2248500"/>
            </a:xfrm>
            <a:custGeom>
              <a:avLst/>
              <a:gdLst/>
              <a:ahLst/>
              <a:cxnLst/>
              <a:rect l="l" t="t" r="r" b="b"/>
              <a:pathLst>
                <a:path w="54722" h="89940" extrusionOk="0">
                  <a:moveTo>
                    <a:pt x="53602" y="0"/>
                  </a:moveTo>
                  <a:lnTo>
                    <a:pt x="1" y="89356"/>
                  </a:lnTo>
                  <a:cubicBezTo>
                    <a:pt x="417" y="89571"/>
                    <a:pt x="846" y="89749"/>
                    <a:pt x="1251" y="89940"/>
                  </a:cubicBezTo>
                  <a:lnTo>
                    <a:pt x="54722" y="822"/>
                  </a:lnTo>
                  <a:cubicBezTo>
                    <a:pt x="54341" y="536"/>
                    <a:pt x="53972" y="274"/>
                    <a:pt x="53602"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10"/>
            <p:cNvSpPr/>
            <p:nvPr/>
          </p:nvSpPr>
          <p:spPr>
            <a:xfrm>
              <a:off x="19147025" y="15857725"/>
              <a:ext cx="1332025" cy="2189000"/>
            </a:xfrm>
            <a:custGeom>
              <a:avLst/>
              <a:gdLst/>
              <a:ahLst/>
              <a:cxnLst/>
              <a:rect l="l" t="t" r="r" b="b"/>
              <a:pathLst>
                <a:path w="53281" h="87560" extrusionOk="0">
                  <a:moveTo>
                    <a:pt x="52293" y="1"/>
                  </a:moveTo>
                  <a:lnTo>
                    <a:pt x="0" y="87178"/>
                  </a:lnTo>
                  <a:cubicBezTo>
                    <a:pt x="453" y="87309"/>
                    <a:pt x="917" y="87440"/>
                    <a:pt x="1370" y="87559"/>
                  </a:cubicBezTo>
                  <a:lnTo>
                    <a:pt x="53281" y="1013"/>
                  </a:lnTo>
                  <a:cubicBezTo>
                    <a:pt x="52959" y="679"/>
                    <a:pt x="52626" y="334"/>
                    <a:pt x="52293"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10"/>
            <p:cNvSpPr/>
            <p:nvPr/>
          </p:nvSpPr>
          <p:spPr>
            <a:xfrm>
              <a:off x="19348825" y="16013400"/>
              <a:ext cx="1262400" cy="2073800"/>
            </a:xfrm>
            <a:custGeom>
              <a:avLst/>
              <a:gdLst/>
              <a:ahLst/>
              <a:cxnLst/>
              <a:rect l="l" t="t" r="r" b="b"/>
              <a:pathLst>
                <a:path w="50496" h="82952" extrusionOk="0">
                  <a:moveTo>
                    <a:pt x="49638" y="1"/>
                  </a:moveTo>
                  <a:lnTo>
                    <a:pt x="1" y="82761"/>
                  </a:lnTo>
                  <a:cubicBezTo>
                    <a:pt x="489" y="82832"/>
                    <a:pt x="1001" y="82892"/>
                    <a:pt x="1489" y="82951"/>
                  </a:cubicBezTo>
                  <a:lnTo>
                    <a:pt x="50495" y="1215"/>
                  </a:lnTo>
                  <a:cubicBezTo>
                    <a:pt x="50210" y="799"/>
                    <a:pt x="49936" y="406"/>
                    <a:pt x="49638"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10"/>
            <p:cNvSpPr/>
            <p:nvPr/>
          </p:nvSpPr>
          <p:spPr>
            <a:xfrm>
              <a:off x="19245850" y="15931850"/>
              <a:ext cx="1301675" cy="2138975"/>
            </a:xfrm>
            <a:custGeom>
              <a:avLst/>
              <a:gdLst/>
              <a:ahLst/>
              <a:cxnLst/>
              <a:rect l="l" t="t" r="r" b="b"/>
              <a:pathLst>
                <a:path w="52067" h="85559" extrusionOk="0">
                  <a:moveTo>
                    <a:pt x="51114" y="0"/>
                  </a:moveTo>
                  <a:lnTo>
                    <a:pt x="0" y="85249"/>
                  </a:lnTo>
                  <a:cubicBezTo>
                    <a:pt x="477" y="85356"/>
                    <a:pt x="929" y="85475"/>
                    <a:pt x="1405" y="85559"/>
                  </a:cubicBezTo>
                  <a:lnTo>
                    <a:pt x="52066" y="1108"/>
                  </a:lnTo>
                  <a:cubicBezTo>
                    <a:pt x="51757" y="727"/>
                    <a:pt x="51447" y="370"/>
                    <a:pt x="51114"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10"/>
            <p:cNvSpPr/>
            <p:nvPr/>
          </p:nvSpPr>
          <p:spPr>
            <a:xfrm>
              <a:off x="19455700" y="16103000"/>
              <a:ext cx="1213850" cy="1992525"/>
            </a:xfrm>
            <a:custGeom>
              <a:avLst/>
              <a:gdLst/>
              <a:ahLst/>
              <a:cxnLst/>
              <a:rect l="l" t="t" r="r" b="b"/>
              <a:pathLst>
                <a:path w="48554" h="79701" extrusionOk="0">
                  <a:moveTo>
                    <a:pt x="47756" y="1"/>
                  </a:moveTo>
                  <a:lnTo>
                    <a:pt x="0" y="79617"/>
                  </a:lnTo>
                  <a:cubicBezTo>
                    <a:pt x="512" y="79653"/>
                    <a:pt x="1036" y="79665"/>
                    <a:pt x="1560" y="79701"/>
                  </a:cubicBezTo>
                  <a:lnTo>
                    <a:pt x="48554" y="1334"/>
                  </a:lnTo>
                  <a:cubicBezTo>
                    <a:pt x="48292" y="894"/>
                    <a:pt x="48042" y="429"/>
                    <a:pt x="47756" y="1"/>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4" name="Google Shape;134;p10"/>
          <p:cNvSpPr txBox="1">
            <a:spLocks noGrp="1"/>
          </p:cNvSpPr>
          <p:nvPr>
            <p:ph type="title" hasCustomPrompt="1"/>
          </p:nvPr>
        </p:nvSpPr>
        <p:spPr>
          <a:xfrm>
            <a:off x="6813200" y="2190603"/>
            <a:ext cx="4194000" cy="597600"/>
          </a:xfrm>
          <a:prstGeom prst="rect">
            <a:avLst/>
          </a:prstGeom>
        </p:spPr>
        <p:txBody>
          <a:bodyPr spcFirstLastPara="1" wrap="square" lIns="91425" tIns="91425" rIns="91425" bIns="91425" anchor="b" anchorCtr="0">
            <a:noAutofit/>
          </a:bodyPr>
          <a:lstStyle>
            <a:lvl1pPr lvl="0" algn="ctr">
              <a:spcBef>
                <a:spcPts val="0"/>
              </a:spcBef>
              <a:spcAft>
                <a:spcPts val="0"/>
              </a:spcAft>
              <a:buSzPts val="1800"/>
              <a:buNone/>
              <a:defRPr>
                <a:latin typeface="+mj-lt"/>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r>
              <a:rPr lang="en-US" dirty="0"/>
              <a:t>Click To Edit Master Title Style</a:t>
            </a:r>
          </a:p>
        </p:txBody>
      </p:sp>
      <p:sp>
        <p:nvSpPr>
          <p:cNvPr id="135" name="Google Shape;135;p10"/>
          <p:cNvSpPr txBox="1">
            <a:spLocks noGrp="1"/>
          </p:cNvSpPr>
          <p:nvPr>
            <p:ph type="subTitle" idx="1"/>
          </p:nvPr>
        </p:nvSpPr>
        <p:spPr>
          <a:xfrm>
            <a:off x="6813353" y="2983384"/>
            <a:ext cx="4194000" cy="1680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sz="2133">
                <a:latin typeface="+mj-lt"/>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pPr lvl="0"/>
            <a:r>
              <a:rPr lang="en-US"/>
              <a:t>Click to edit Master subtitle style</a:t>
            </a:r>
            <a:endParaRPr dirty="0"/>
          </a:p>
        </p:txBody>
      </p:sp>
      <p:pic>
        <p:nvPicPr>
          <p:cNvPr id="38" name="Picture 37" descr="A close up of a sign&#10;&#10;Description automatically generated">
            <a:extLst>
              <a:ext uri="{FF2B5EF4-FFF2-40B4-BE49-F238E27FC236}">
                <a16:creationId xmlns:a16="http://schemas.microsoft.com/office/drawing/2014/main" xmlns="" id="{44856510-8890-D048-A658-D506DEA5405F}"/>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1316725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1"/>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xmlns="" id="{3AF57F78-D224-4845-A2BA-C800AEA7FBCB}"/>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2855237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
  <p:cSld name="Table of content">
    <p:spTree>
      <p:nvGrpSpPr>
        <p:cNvPr id="1" name="Shape 282"/>
        <p:cNvGrpSpPr/>
        <p:nvPr/>
      </p:nvGrpSpPr>
      <p:grpSpPr>
        <a:xfrm>
          <a:off x="0" y="0"/>
          <a:ext cx="0" cy="0"/>
          <a:chOff x="0" y="0"/>
          <a:chExt cx="0" cy="0"/>
        </a:xfrm>
      </p:grpSpPr>
      <p:grpSp>
        <p:nvGrpSpPr>
          <p:cNvPr id="283" name="Google Shape;283;p16"/>
          <p:cNvGrpSpPr/>
          <p:nvPr/>
        </p:nvGrpSpPr>
        <p:grpSpPr>
          <a:xfrm>
            <a:off x="214902" y="4964584"/>
            <a:ext cx="2829767" cy="1891275"/>
            <a:chOff x="459385" y="1427900"/>
            <a:chExt cx="5557280" cy="3714208"/>
          </a:xfrm>
        </p:grpSpPr>
        <p:sp>
          <p:nvSpPr>
            <p:cNvPr id="284" name="Google Shape;284;p16"/>
            <p:cNvSpPr/>
            <p:nvPr/>
          </p:nvSpPr>
          <p:spPr>
            <a:xfrm>
              <a:off x="459385" y="1427900"/>
              <a:ext cx="5557280" cy="3714208"/>
            </a:xfrm>
            <a:custGeom>
              <a:avLst/>
              <a:gdLst/>
              <a:ahLst/>
              <a:cxnLst/>
              <a:rect l="l" t="t" r="r" b="b"/>
              <a:pathLst>
                <a:path w="173665" h="116069" extrusionOk="0">
                  <a:moveTo>
                    <a:pt x="87083" y="1"/>
                  </a:moveTo>
                  <a:cubicBezTo>
                    <a:pt x="86746" y="1"/>
                    <a:pt x="86408" y="3"/>
                    <a:pt x="86071" y="6"/>
                  </a:cubicBezTo>
                  <a:cubicBezTo>
                    <a:pt x="38291" y="542"/>
                    <a:pt x="1" y="39714"/>
                    <a:pt x="548" y="87493"/>
                  </a:cubicBezTo>
                  <a:cubicBezTo>
                    <a:pt x="667" y="97518"/>
                    <a:pt x="2489" y="107139"/>
                    <a:pt x="5727" y="116068"/>
                  </a:cubicBezTo>
                  <a:lnTo>
                    <a:pt x="24551" y="116068"/>
                  </a:lnTo>
                  <a:cubicBezTo>
                    <a:pt x="20408" y="107317"/>
                    <a:pt x="18038" y="97578"/>
                    <a:pt x="17919" y="87279"/>
                  </a:cubicBezTo>
                  <a:cubicBezTo>
                    <a:pt x="17491" y="49108"/>
                    <a:pt x="48090" y="17806"/>
                    <a:pt x="86261" y="17378"/>
                  </a:cubicBezTo>
                  <a:cubicBezTo>
                    <a:pt x="86526" y="17375"/>
                    <a:pt x="86790" y="17373"/>
                    <a:pt x="87053" y="17373"/>
                  </a:cubicBezTo>
                  <a:cubicBezTo>
                    <a:pt x="124865" y="17373"/>
                    <a:pt x="155737" y="47812"/>
                    <a:pt x="156163" y="85719"/>
                  </a:cubicBezTo>
                  <a:cubicBezTo>
                    <a:pt x="156282" y="96566"/>
                    <a:pt x="153901" y="106865"/>
                    <a:pt x="149543" y="116068"/>
                  </a:cubicBezTo>
                  <a:lnTo>
                    <a:pt x="168367" y="116068"/>
                  </a:lnTo>
                  <a:cubicBezTo>
                    <a:pt x="171843" y="106543"/>
                    <a:pt x="173665" y="96256"/>
                    <a:pt x="173546" y="85529"/>
                  </a:cubicBezTo>
                  <a:cubicBezTo>
                    <a:pt x="173014" y="38087"/>
                    <a:pt x="134391" y="1"/>
                    <a:pt x="870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16"/>
            <p:cNvSpPr/>
            <p:nvPr/>
          </p:nvSpPr>
          <p:spPr>
            <a:xfrm>
              <a:off x="1608089" y="2667868"/>
              <a:ext cx="2281472" cy="2473472"/>
            </a:xfrm>
            <a:custGeom>
              <a:avLst/>
              <a:gdLst/>
              <a:ahLst/>
              <a:cxnLst/>
              <a:rect l="l" t="t" r="r" b="b"/>
              <a:pathLst>
                <a:path w="71296" h="77296" extrusionOk="0">
                  <a:moveTo>
                    <a:pt x="51168" y="0"/>
                  </a:moveTo>
                  <a:cubicBezTo>
                    <a:pt x="33186" y="0"/>
                    <a:pt x="15965" y="10209"/>
                    <a:pt x="7871" y="27575"/>
                  </a:cubicBezTo>
                  <a:cubicBezTo>
                    <a:pt x="1" y="44470"/>
                    <a:pt x="2870" y="63591"/>
                    <a:pt x="13645" y="77295"/>
                  </a:cubicBezTo>
                  <a:lnTo>
                    <a:pt x="23766" y="77295"/>
                  </a:lnTo>
                  <a:cubicBezTo>
                    <a:pt x="11264" y="65735"/>
                    <a:pt x="7061" y="46994"/>
                    <a:pt x="14634" y="30730"/>
                  </a:cubicBezTo>
                  <a:cubicBezTo>
                    <a:pt x="21462" y="16069"/>
                    <a:pt x="35986" y="7460"/>
                    <a:pt x="51156" y="7460"/>
                  </a:cubicBezTo>
                  <a:cubicBezTo>
                    <a:pt x="56855" y="7460"/>
                    <a:pt x="62645" y="8674"/>
                    <a:pt x="68152" y="11240"/>
                  </a:cubicBezTo>
                  <a:lnTo>
                    <a:pt x="71295" y="4477"/>
                  </a:lnTo>
                  <a:cubicBezTo>
                    <a:pt x="64774" y="1439"/>
                    <a:pt x="57917" y="0"/>
                    <a:pt x="511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16"/>
            <p:cNvSpPr/>
            <p:nvPr/>
          </p:nvSpPr>
          <p:spPr>
            <a:xfrm>
              <a:off x="4120409" y="4740124"/>
              <a:ext cx="508672" cy="401216"/>
            </a:xfrm>
            <a:custGeom>
              <a:avLst/>
              <a:gdLst/>
              <a:ahLst/>
              <a:cxnLst/>
              <a:rect l="l" t="t" r="r" b="b"/>
              <a:pathLst>
                <a:path w="15896" h="12538" extrusionOk="0">
                  <a:moveTo>
                    <a:pt x="9133" y="0"/>
                  </a:moveTo>
                  <a:cubicBezTo>
                    <a:pt x="6859" y="4882"/>
                    <a:pt x="3715" y="9085"/>
                    <a:pt x="1" y="12537"/>
                  </a:cubicBezTo>
                  <a:lnTo>
                    <a:pt x="10121" y="12537"/>
                  </a:lnTo>
                  <a:cubicBezTo>
                    <a:pt x="12347" y="9704"/>
                    <a:pt x="14300" y="6561"/>
                    <a:pt x="15896" y="3132"/>
                  </a:cubicBezTo>
                  <a:lnTo>
                    <a:pt x="913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7" name="Google Shape;287;p16"/>
          <p:cNvGrpSpPr/>
          <p:nvPr/>
        </p:nvGrpSpPr>
        <p:grpSpPr>
          <a:xfrm>
            <a:off x="1535744" y="4649699"/>
            <a:ext cx="1826921" cy="1826544"/>
            <a:chOff x="20859750" y="10371950"/>
            <a:chExt cx="1453475" cy="1453175"/>
          </a:xfrm>
        </p:grpSpPr>
        <p:sp>
          <p:nvSpPr>
            <p:cNvPr id="288" name="Google Shape;288;p16"/>
            <p:cNvSpPr/>
            <p:nvPr/>
          </p:nvSpPr>
          <p:spPr>
            <a:xfrm>
              <a:off x="21236575" y="10490100"/>
              <a:ext cx="763200" cy="1254050"/>
            </a:xfrm>
            <a:custGeom>
              <a:avLst/>
              <a:gdLst/>
              <a:ahLst/>
              <a:cxnLst/>
              <a:rect l="l" t="t" r="r" b="b"/>
              <a:pathLst>
                <a:path w="30528" h="50162" extrusionOk="0">
                  <a:moveTo>
                    <a:pt x="29885" y="1"/>
                  </a:moveTo>
                  <a:lnTo>
                    <a:pt x="0" y="49805"/>
                  </a:lnTo>
                  <a:cubicBezTo>
                    <a:pt x="227" y="49924"/>
                    <a:pt x="453" y="50043"/>
                    <a:pt x="691" y="50162"/>
                  </a:cubicBezTo>
                  <a:lnTo>
                    <a:pt x="30528" y="430"/>
                  </a:lnTo>
                  <a:cubicBezTo>
                    <a:pt x="30326" y="275"/>
                    <a:pt x="30111" y="144"/>
                    <a:pt x="298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16"/>
            <p:cNvSpPr/>
            <p:nvPr/>
          </p:nvSpPr>
          <p:spPr>
            <a:xfrm>
              <a:off x="21502975" y="10685375"/>
              <a:ext cx="692975" cy="1137075"/>
            </a:xfrm>
            <a:custGeom>
              <a:avLst/>
              <a:gdLst/>
              <a:ahLst/>
              <a:cxnLst/>
              <a:rect l="l" t="t" r="r" b="b"/>
              <a:pathLst>
                <a:path w="27719" h="45483" extrusionOk="0">
                  <a:moveTo>
                    <a:pt x="27242" y="0"/>
                  </a:moveTo>
                  <a:lnTo>
                    <a:pt x="0" y="45387"/>
                  </a:lnTo>
                  <a:lnTo>
                    <a:pt x="858" y="45482"/>
                  </a:lnTo>
                  <a:lnTo>
                    <a:pt x="27718" y="703"/>
                  </a:lnTo>
                  <a:cubicBezTo>
                    <a:pt x="27563" y="465"/>
                    <a:pt x="27409" y="227"/>
                    <a:pt x="27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16"/>
            <p:cNvSpPr/>
            <p:nvPr/>
          </p:nvSpPr>
          <p:spPr>
            <a:xfrm>
              <a:off x="21563700" y="10736275"/>
              <a:ext cx="663500" cy="1088850"/>
            </a:xfrm>
            <a:custGeom>
              <a:avLst/>
              <a:gdLst/>
              <a:ahLst/>
              <a:cxnLst/>
              <a:rect l="l" t="t" r="r" b="b"/>
              <a:pathLst>
                <a:path w="26540" h="43554" extrusionOk="0">
                  <a:moveTo>
                    <a:pt x="26111" y="0"/>
                  </a:moveTo>
                  <a:lnTo>
                    <a:pt x="0" y="43529"/>
                  </a:lnTo>
                  <a:cubicBezTo>
                    <a:pt x="298" y="43553"/>
                    <a:pt x="584" y="43553"/>
                    <a:pt x="881" y="43553"/>
                  </a:cubicBezTo>
                  <a:lnTo>
                    <a:pt x="26539" y="774"/>
                  </a:lnTo>
                  <a:cubicBezTo>
                    <a:pt x="26408" y="524"/>
                    <a:pt x="26254" y="274"/>
                    <a:pt x="261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16"/>
            <p:cNvSpPr/>
            <p:nvPr/>
          </p:nvSpPr>
          <p:spPr>
            <a:xfrm>
              <a:off x="21285375" y="10521650"/>
              <a:ext cx="757575" cy="1246025"/>
            </a:xfrm>
            <a:custGeom>
              <a:avLst/>
              <a:gdLst/>
              <a:ahLst/>
              <a:cxnLst/>
              <a:rect l="l" t="t" r="r" b="b"/>
              <a:pathLst>
                <a:path w="30303" h="49841" extrusionOk="0">
                  <a:moveTo>
                    <a:pt x="29695" y="1"/>
                  </a:moveTo>
                  <a:lnTo>
                    <a:pt x="1" y="49531"/>
                  </a:lnTo>
                  <a:cubicBezTo>
                    <a:pt x="239" y="49638"/>
                    <a:pt x="465" y="49757"/>
                    <a:pt x="703" y="49840"/>
                  </a:cubicBezTo>
                  <a:lnTo>
                    <a:pt x="30302" y="477"/>
                  </a:lnTo>
                  <a:cubicBezTo>
                    <a:pt x="30112" y="311"/>
                    <a:pt x="29898" y="168"/>
                    <a:pt x="296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16"/>
            <p:cNvSpPr/>
            <p:nvPr/>
          </p:nvSpPr>
          <p:spPr>
            <a:xfrm>
              <a:off x="21336000" y="10556475"/>
              <a:ext cx="748625" cy="1230550"/>
            </a:xfrm>
            <a:custGeom>
              <a:avLst/>
              <a:gdLst/>
              <a:ahLst/>
              <a:cxnLst/>
              <a:rect l="l" t="t" r="r" b="b"/>
              <a:pathLst>
                <a:path w="29945" h="49222" extrusionOk="0">
                  <a:moveTo>
                    <a:pt x="29361" y="1"/>
                  </a:moveTo>
                  <a:lnTo>
                    <a:pt x="0" y="48971"/>
                  </a:lnTo>
                  <a:cubicBezTo>
                    <a:pt x="238" y="49055"/>
                    <a:pt x="488" y="49138"/>
                    <a:pt x="750" y="49221"/>
                  </a:cubicBezTo>
                  <a:lnTo>
                    <a:pt x="29944" y="537"/>
                  </a:lnTo>
                  <a:cubicBezTo>
                    <a:pt x="29754" y="358"/>
                    <a:pt x="29575" y="180"/>
                    <a:pt x="29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16"/>
            <p:cNvSpPr/>
            <p:nvPr/>
          </p:nvSpPr>
          <p:spPr>
            <a:xfrm>
              <a:off x="21389575" y="10595175"/>
              <a:ext cx="734625" cy="1207925"/>
            </a:xfrm>
            <a:custGeom>
              <a:avLst/>
              <a:gdLst/>
              <a:ahLst/>
              <a:cxnLst/>
              <a:rect l="l" t="t" r="r" b="b"/>
              <a:pathLst>
                <a:path w="29385" h="48317" extrusionOk="0">
                  <a:moveTo>
                    <a:pt x="28825" y="1"/>
                  </a:moveTo>
                  <a:lnTo>
                    <a:pt x="0" y="48102"/>
                  </a:lnTo>
                  <a:cubicBezTo>
                    <a:pt x="250" y="48185"/>
                    <a:pt x="512" y="48257"/>
                    <a:pt x="762" y="48316"/>
                  </a:cubicBezTo>
                  <a:lnTo>
                    <a:pt x="29385" y="584"/>
                  </a:lnTo>
                  <a:cubicBezTo>
                    <a:pt x="29206" y="394"/>
                    <a:pt x="29028" y="203"/>
                    <a:pt x="288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16"/>
            <p:cNvSpPr/>
            <p:nvPr/>
          </p:nvSpPr>
          <p:spPr>
            <a:xfrm>
              <a:off x="21444925" y="10638350"/>
              <a:ext cx="716475" cy="1176650"/>
            </a:xfrm>
            <a:custGeom>
              <a:avLst/>
              <a:gdLst/>
              <a:ahLst/>
              <a:cxnLst/>
              <a:rect l="l" t="t" r="r" b="b"/>
              <a:pathLst>
                <a:path w="28659" h="47066" extrusionOk="0">
                  <a:moveTo>
                    <a:pt x="28147" y="0"/>
                  </a:moveTo>
                  <a:lnTo>
                    <a:pt x="1" y="46911"/>
                  </a:lnTo>
                  <a:cubicBezTo>
                    <a:pt x="275" y="46970"/>
                    <a:pt x="537" y="47018"/>
                    <a:pt x="810" y="47065"/>
                  </a:cubicBezTo>
                  <a:lnTo>
                    <a:pt x="28659" y="643"/>
                  </a:lnTo>
                  <a:cubicBezTo>
                    <a:pt x="28492" y="441"/>
                    <a:pt x="28326" y="214"/>
                    <a:pt x="281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16"/>
            <p:cNvSpPr/>
            <p:nvPr/>
          </p:nvSpPr>
          <p:spPr>
            <a:xfrm>
              <a:off x="21933975" y="11105075"/>
              <a:ext cx="379250" cy="631650"/>
            </a:xfrm>
            <a:custGeom>
              <a:avLst/>
              <a:gdLst/>
              <a:ahLst/>
              <a:cxnLst/>
              <a:rect l="l" t="t" r="r" b="b"/>
              <a:pathLst>
                <a:path w="15170" h="25266" extrusionOk="0">
                  <a:moveTo>
                    <a:pt x="15169" y="0"/>
                  </a:moveTo>
                  <a:lnTo>
                    <a:pt x="1" y="25265"/>
                  </a:lnTo>
                  <a:cubicBezTo>
                    <a:pt x="465" y="25015"/>
                    <a:pt x="917" y="24753"/>
                    <a:pt x="1370" y="24467"/>
                  </a:cubicBezTo>
                  <a:lnTo>
                    <a:pt x="15110" y="1572"/>
                  </a:lnTo>
                  <a:cubicBezTo>
                    <a:pt x="15134" y="1060"/>
                    <a:pt x="15169" y="524"/>
                    <a:pt x="15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16"/>
            <p:cNvSpPr/>
            <p:nvPr/>
          </p:nvSpPr>
          <p:spPr>
            <a:xfrm>
              <a:off x="21627700" y="10793125"/>
              <a:ext cx="627775" cy="1030800"/>
            </a:xfrm>
            <a:custGeom>
              <a:avLst/>
              <a:gdLst/>
              <a:ahLst/>
              <a:cxnLst/>
              <a:rect l="l" t="t" r="r" b="b"/>
              <a:pathLst>
                <a:path w="25111" h="41232" extrusionOk="0">
                  <a:moveTo>
                    <a:pt x="24718" y="0"/>
                  </a:moveTo>
                  <a:lnTo>
                    <a:pt x="0" y="41232"/>
                  </a:lnTo>
                  <a:cubicBezTo>
                    <a:pt x="310" y="41220"/>
                    <a:pt x="631" y="41184"/>
                    <a:pt x="941" y="41160"/>
                  </a:cubicBezTo>
                  <a:lnTo>
                    <a:pt x="25110" y="858"/>
                  </a:lnTo>
                  <a:cubicBezTo>
                    <a:pt x="24991" y="572"/>
                    <a:pt x="24860" y="286"/>
                    <a:pt x="247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16"/>
            <p:cNvSpPr/>
            <p:nvPr/>
          </p:nvSpPr>
          <p:spPr>
            <a:xfrm>
              <a:off x="21846175" y="11008625"/>
              <a:ext cx="464375" cy="768275"/>
            </a:xfrm>
            <a:custGeom>
              <a:avLst/>
              <a:gdLst/>
              <a:ahLst/>
              <a:cxnLst/>
              <a:rect l="l" t="t" r="r" b="b"/>
              <a:pathLst>
                <a:path w="18575" h="30731" extrusionOk="0">
                  <a:moveTo>
                    <a:pt x="18443" y="1"/>
                  </a:moveTo>
                  <a:lnTo>
                    <a:pt x="0" y="30730"/>
                  </a:lnTo>
                  <a:cubicBezTo>
                    <a:pt x="405" y="30588"/>
                    <a:pt x="786" y="30421"/>
                    <a:pt x="1179" y="30254"/>
                  </a:cubicBezTo>
                  <a:lnTo>
                    <a:pt x="18574" y="1263"/>
                  </a:lnTo>
                  <a:cubicBezTo>
                    <a:pt x="18538" y="834"/>
                    <a:pt x="18491" y="417"/>
                    <a:pt x="184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16"/>
            <p:cNvSpPr/>
            <p:nvPr/>
          </p:nvSpPr>
          <p:spPr>
            <a:xfrm>
              <a:off x="22039650" y="11230675"/>
              <a:ext cx="261650" cy="435500"/>
            </a:xfrm>
            <a:custGeom>
              <a:avLst/>
              <a:gdLst/>
              <a:ahLst/>
              <a:cxnLst/>
              <a:rect l="l" t="t" r="r" b="b"/>
              <a:pathLst>
                <a:path w="10466" h="17420" extrusionOk="0">
                  <a:moveTo>
                    <a:pt x="10466" y="1"/>
                  </a:moveTo>
                  <a:lnTo>
                    <a:pt x="0" y="17419"/>
                  </a:lnTo>
                  <a:cubicBezTo>
                    <a:pt x="643" y="16895"/>
                    <a:pt x="1262" y="16360"/>
                    <a:pt x="1870" y="15800"/>
                  </a:cubicBezTo>
                  <a:lnTo>
                    <a:pt x="9906" y="2406"/>
                  </a:lnTo>
                  <a:cubicBezTo>
                    <a:pt x="10121" y="1608"/>
                    <a:pt x="10311" y="810"/>
                    <a:pt x="104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16"/>
            <p:cNvSpPr/>
            <p:nvPr/>
          </p:nvSpPr>
          <p:spPr>
            <a:xfrm>
              <a:off x="21767600" y="10927675"/>
              <a:ext cx="531025" cy="874525"/>
            </a:xfrm>
            <a:custGeom>
              <a:avLst/>
              <a:gdLst/>
              <a:ahLst/>
              <a:cxnLst/>
              <a:rect l="l" t="t" r="r" b="b"/>
              <a:pathLst>
                <a:path w="21241" h="34981" extrusionOk="0">
                  <a:moveTo>
                    <a:pt x="21003" y="0"/>
                  </a:moveTo>
                  <a:lnTo>
                    <a:pt x="0" y="34981"/>
                  </a:lnTo>
                  <a:cubicBezTo>
                    <a:pt x="357" y="34897"/>
                    <a:pt x="714" y="34790"/>
                    <a:pt x="1072" y="34683"/>
                  </a:cubicBezTo>
                  <a:lnTo>
                    <a:pt x="21241" y="1072"/>
                  </a:lnTo>
                  <a:cubicBezTo>
                    <a:pt x="21169" y="714"/>
                    <a:pt x="21074" y="357"/>
                    <a:pt x="210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16"/>
            <p:cNvSpPr/>
            <p:nvPr/>
          </p:nvSpPr>
          <p:spPr>
            <a:xfrm>
              <a:off x="21695550" y="10856225"/>
              <a:ext cx="584025" cy="960550"/>
            </a:xfrm>
            <a:custGeom>
              <a:avLst/>
              <a:gdLst/>
              <a:ahLst/>
              <a:cxnLst/>
              <a:rect l="l" t="t" r="r" b="b"/>
              <a:pathLst>
                <a:path w="23361" h="38422" extrusionOk="0">
                  <a:moveTo>
                    <a:pt x="23039" y="1"/>
                  </a:moveTo>
                  <a:lnTo>
                    <a:pt x="1" y="38422"/>
                  </a:lnTo>
                  <a:cubicBezTo>
                    <a:pt x="322" y="38374"/>
                    <a:pt x="668" y="38303"/>
                    <a:pt x="989" y="38243"/>
                  </a:cubicBezTo>
                  <a:lnTo>
                    <a:pt x="23361" y="953"/>
                  </a:lnTo>
                  <a:cubicBezTo>
                    <a:pt x="23254" y="632"/>
                    <a:pt x="23158" y="310"/>
                    <a:pt x="230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16"/>
            <p:cNvSpPr/>
            <p:nvPr/>
          </p:nvSpPr>
          <p:spPr>
            <a:xfrm>
              <a:off x="20865700" y="10409150"/>
              <a:ext cx="490550" cy="810550"/>
            </a:xfrm>
            <a:custGeom>
              <a:avLst/>
              <a:gdLst/>
              <a:ahLst/>
              <a:cxnLst/>
              <a:rect l="l" t="t" r="r" b="b"/>
              <a:pathLst>
                <a:path w="19622" h="32422" extrusionOk="0">
                  <a:moveTo>
                    <a:pt x="19622" y="0"/>
                  </a:moveTo>
                  <a:lnTo>
                    <a:pt x="19622" y="0"/>
                  </a:lnTo>
                  <a:cubicBezTo>
                    <a:pt x="19229" y="143"/>
                    <a:pt x="18860" y="274"/>
                    <a:pt x="18491" y="405"/>
                  </a:cubicBezTo>
                  <a:lnTo>
                    <a:pt x="0" y="31230"/>
                  </a:lnTo>
                  <a:cubicBezTo>
                    <a:pt x="48" y="31635"/>
                    <a:pt x="107" y="32028"/>
                    <a:pt x="179" y="32421"/>
                  </a:cubicBezTo>
                  <a:lnTo>
                    <a:pt x="196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16"/>
            <p:cNvSpPr/>
            <p:nvPr/>
          </p:nvSpPr>
          <p:spPr>
            <a:xfrm>
              <a:off x="20859750" y="10443075"/>
              <a:ext cx="412575" cy="687025"/>
            </a:xfrm>
            <a:custGeom>
              <a:avLst/>
              <a:gdLst/>
              <a:ahLst/>
              <a:cxnLst/>
              <a:rect l="l" t="t" r="r" b="b"/>
              <a:pathLst>
                <a:path w="16503" h="27481" extrusionOk="0">
                  <a:moveTo>
                    <a:pt x="16502" y="1"/>
                  </a:moveTo>
                  <a:lnTo>
                    <a:pt x="16502" y="1"/>
                  </a:lnTo>
                  <a:cubicBezTo>
                    <a:pt x="16073" y="215"/>
                    <a:pt x="15645" y="429"/>
                    <a:pt x="15228" y="656"/>
                  </a:cubicBezTo>
                  <a:lnTo>
                    <a:pt x="0" y="26028"/>
                  </a:lnTo>
                  <a:lnTo>
                    <a:pt x="0" y="26230"/>
                  </a:lnTo>
                  <a:cubicBezTo>
                    <a:pt x="0" y="26647"/>
                    <a:pt x="12" y="27064"/>
                    <a:pt x="36" y="27480"/>
                  </a:cubicBezTo>
                  <a:lnTo>
                    <a:pt x="1650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16"/>
            <p:cNvSpPr/>
            <p:nvPr/>
          </p:nvSpPr>
          <p:spPr>
            <a:xfrm>
              <a:off x="20880575" y="10388300"/>
              <a:ext cx="551575" cy="908475"/>
            </a:xfrm>
            <a:custGeom>
              <a:avLst/>
              <a:gdLst/>
              <a:ahLst/>
              <a:cxnLst/>
              <a:rect l="l" t="t" r="r" b="b"/>
              <a:pathLst>
                <a:path w="22063" h="36339" extrusionOk="0">
                  <a:moveTo>
                    <a:pt x="22063" y="1"/>
                  </a:moveTo>
                  <a:lnTo>
                    <a:pt x="22063" y="1"/>
                  </a:lnTo>
                  <a:cubicBezTo>
                    <a:pt x="21717" y="84"/>
                    <a:pt x="21360" y="156"/>
                    <a:pt x="21015" y="239"/>
                  </a:cubicBezTo>
                  <a:lnTo>
                    <a:pt x="0" y="35303"/>
                  </a:lnTo>
                  <a:lnTo>
                    <a:pt x="274" y="36339"/>
                  </a:lnTo>
                  <a:lnTo>
                    <a:pt x="2206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16"/>
            <p:cNvSpPr/>
            <p:nvPr/>
          </p:nvSpPr>
          <p:spPr>
            <a:xfrm>
              <a:off x="21189850" y="10462125"/>
              <a:ext cx="763500" cy="1255850"/>
            </a:xfrm>
            <a:custGeom>
              <a:avLst/>
              <a:gdLst/>
              <a:ahLst/>
              <a:cxnLst/>
              <a:rect l="l" t="t" r="r" b="b"/>
              <a:pathLst>
                <a:path w="30540" h="50234" extrusionOk="0">
                  <a:moveTo>
                    <a:pt x="29873" y="1"/>
                  </a:moveTo>
                  <a:lnTo>
                    <a:pt x="0" y="49816"/>
                  </a:lnTo>
                  <a:cubicBezTo>
                    <a:pt x="202" y="49947"/>
                    <a:pt x="429" y="50090"/>
                    <a:pt x="643" y="50233"/>
                  </a:cubicBezTo>
                  <a:lnTo>
                    <a:pt x="30540" y="382"/>
                  </a:lnTo>
                  <a:cubicBezTo>
                    <a:pt x="30313" y="251"/>
                    <a:pt x="30087" y="132"/>
                    <a:pt x="298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16"/>
            <p:cNvSpPr/>
            <p:nvPr/>
          </p:nvSpPr>
          <p:spPr>
            <a:xfrm>
              <a:off x="20901400" y="10376700"/>
              <a:ext cx="601000" cy="987650"/>
            </a:xfrm>
            <a:custGeom>
              <a:avLst/>
              <a:gdLst/>
              <a:ahLst/>
              <a:cxnLst/>
              <a:rect l="l" t="t" r="r" b="b"/>
              <a:pathLst>
                <a:path w="24040" h="39506" extrusionOk="0">
                  <a:moveTo>
                    <a:pt x="24040" y="1"/>
                  </a:moveTo>
                  <a:lnTo>
                    <a:pt x="24040" y="1"/>
                  </a:lnTo>
                  <a:cubicBezTo>
                    <a:pt x="23706" y="36"/>
                    <a:pt x="23397" y="84"/>
                    <a:pt x="23075" y="120"/>
                  </a:cubicBezTo>
                  <a:lnTo>
                    <a:pt x="1" y="38601"/>
                  </a:lnTo>
                  <a:cubicBezTo>
                    <a:pt x="108" y="38910"/>
                    <a:pt x="227" y="39208"/>
                    <a:pt x="346" y="39505"/>
                  </a:cubicBezTo>
                  <a:lnTo>
                    <a:pt x="2404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16"/>
            <p:cNvSpPr/>
            <p:nvPr/>
          </p:nvSpPr>
          <p:spPr>
            <a:xfrm>
              <a:off x="20864200" y="10499325"/>
              <a:ext cx="310775" cy="518250"/>
            </a:xfrm>
            <a:custGeom>
              <a:avLst/>
              <a:gdLst/>
              <a:ahLst/>
              <a:cxnLst/>
              <a:rect l="l" t="t" r="r" b="b"/>
              <a:pathLst>
                <a:path w="12431" h="20730" extrusionOk="0">
                  <a:moveTo>
                    <a:pt x="12431" y="1"/>
                  </a:moveTo>
                  <a:cubicBezTo>
                    <a:pt x="11883" y="370"/>
                    <a:pt x="11347" y="775"/>
                    <a:pt x="10823" y="1192"/>
                  </a:cubicBezTo>
                  <a:lnTo>
                    <a:pt x="298" y="18765"/>
                  </a:lnTo>
                  <a:cubicBezTo>
                    <a:pt x="179" y="19420"/>
                    <a:pt x="72" y="20075"/>
                    <a:pt x="1" y="20730"/>
                  </a:cubicBezTo>
                  <a:lnTo>
                    <a:pt x="1243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16"/>
            <p:cNvSpPr/>
            <p:nvPr/>
          </p:nvSpPr>
          <p:spPr>
            <a:xfrm>
              <a:off x="20927600" y="10372250"/>
              <a:ext cx="641475" cy="1052825"/>
            </a:xfrm>
            <a:custGeom>
              <a:avLst/>
              <a:gdLst/>
              <a:ahLst/>
              <a:cxnLst/>
              <a:rect l="l" t="t" r="r" b="b"/>
              <a:pathLst>
                <a:path w="25659" h="42113" extrusionOk="0">
                  <a:moveTo>
                    <a:pt x="25659" y="0"/>
                  </a:moveTo>
                  <a:cubicBezTo>
                    <a:pt x="25361" y="0"/>
                    <a:pt x="25040" y="24"/>
                    <a:pt x="24742" y="36"/>
                  </a:cubicBezTo>
                  <a:lnTo>
                    <a:pt x="1" y="41291"/>
                  </a:lnTo>
                  <a:cubicBezTo>
                    <a:pt x="132" y="41577"/>
                    <a:pt x="263" y="41838"/>
                    <a:pt x="394" y="42112"/>
                  </a:cubicBezTo>
                  <a:lnTo>
                    <a:pt x="256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16"/>
            <p:cNvSpPr/>
            <p:nvPr/>
          </p:nvSpPr>
          <p:spPr>
            <a:xfrm>
              <a:off x="21103225" y="10416300"/>
              <a:ext cx="752200" cy="1237075"/>
            </a:xfrm>
            <a:custGeom>
              <a:avLst/>
              <a:gdLst/>
              <a:ahLst/>
              <a:cxnLst/>
              <a:rect l="l" t="t" r="r" b="b"/>
              <a:pathLst>
                <a:path w="30088" h="49483" extrusionOk="0">
                  <a:moveTo>
                    <a:pt x="29373" y="0"/>
                  </a:moveTo>
                  <a:lnTo>
                    <a:pt x="0" y="48982"/>
                  </a:lnTo>
                  <a:cubicBezTo>
                    <a:pt x="191" y="49161"/>
                    <a:pt x="381" y="49328"/>
                    <a:pt x="572" y="49482"/>
                  </a:cubicBezTo>
                  <a:lnTo>
                    <a:pt x="30087" y="286"/>
                  </a:lnTo>
                  <a:cubicBezTo>
                    <a:pt x="29849" y="191"/>
                    <a:pt x="29611" y="95"/>
                    <a:pt x="293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16"/>
            <p:cNvSpPr/>
            <p:nvPr/>
          </p:nvSpPr>
          <p:spPr>
            <a:xfrm>
              <a:off x="21145500" y="10437425"/>
              <a:ext cx="759925" cy="1249875"/>
            </a:xfrm>
            <a:custGeom>
              <a:avLst/>
              <a:gdLst/>
              <a:ahLst/>
              <a:cxnLst/>
              <a:rect l="l" t="t" r="r" b="b"/>
              <a:pathLst>
                <a:path w="30397" h="49995" extrusionOk="0">
                  <a:moveTo>
                    <a:pt x="29694" y="0"/>
                  </a:moveTo>
                  <a:lnTo>
                    <a:pt x="0" y="49530"/>
                  </a:lnTo>
                  <a:cubicBezTo>
                    <a:pt x="214" y="49685"/>
                    <a:pt x="417" y="49852"/>
                    <a:pt x="607" y="49995"/>
                  </a:cubicBezTo>
                  <a:lnTo>
                    <a:pt x="30397" y="334"/>
                  </a:lnTo>
                  <a:cubicBezTo>
                    <a:pt x="30170" y="215"/>
                    <a:pt x="29932" y="108"/>
                    <a:pt x="296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16"/>
            <p:cNvSpPr/>
            <p:nvPr/>
          </p:nvSpPr>
          <p:spPr>
            <a:xfrm>
              <a:off x="21063050" y="10399325"/>
              <a:ext cx="740275" cy="1216850"/>
            </a:xfrm>
            <a:custGeom>
              <a:avLst/>
              <a:gdLst/>
              <a:ahLst/>
              <a:cxnLst/>
              <a:rect l="l" t="t" r="r" b="b"/>
              <a:pathLst>
                <a:path w="29611" h="48674" extrusionOk="0">
                  <a:moveTo>
                    <a:pt x="28849" y="0"/>
                  </a:moveTo>
                  <a:lnTo>
                    <a:pt x="0" y="48114"/>
                  </a:lnTo>
                  <a:cubicBezTo>
                    <a:pt x="179" y="48304"/>
                    <a:pt x="369" y="48495"/>
                    <a:pt x="548" y="48673"/>
                  </a:cubicBezTo>
                  <a:lnTo>
                    <a:pt x="29611" y="215"/>
                  </a:lnTo>
                  <a:lnTo>
                    <a:pt x="288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16"/>
            <p:cNvSpPr/>
            <p:nvPr/>
          </p:nvSpPr>
          <p:spPr>
            <a:xfrm>
              <a:off x="20989525" y="10377000"/>
              <a:ext cx="701900" cy="1152550"/>
            </a:xfrm>
            <a:custGeom>
              <a:avLst/>
              <a:gdLst/>
              <a:ahLst/>
              <a:cxnLst/>
              <a:rect l="l" t="t" r="r" b="b"/>
              <a:pathLst>
                <a:path w="28076" h="46102" extrusionOk="0">
                  <a:moveTo>
                    <a:pt x="27242" y="1"/>
                  </a:moveTo>
                  <a:lnTo>
                    <a:pt x="0" y="45423"/>
                  </a:lnTo>
                  <a:cubicBezTo>
                    <a:pt x="167" y="45637"/>
                    <a:pt x="322" y="45875"/>
                    <a:pt x="476" y="46101"/>
                  </a:cubicBezTo>
                  <a:lnTo>
                    <a:pt x="28075" y="96"/>
                  </a:lnTo>
                  <a:cubicBezTo>
                    <a:pt x="27801" y="48"/>
                    <a:pt x="27527" y="24"/>
                    <a:pt x="272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16"/>
            <p:cNvSpPr/>
            <p:nvPr/>
          </p:nvSpPr>
          <p:spPr>
            <a:xfrm>
              <a:off x="21024650" y="10385325"/>
              <a:ext cx="723325" cy="1189175"/>
            </a:xfrm>
            <a:custGeom>
              <a:avLst/>
              <a:gdLst/>
              <a:ahLst/>
              <a:cxnLst/>
              <a:rect l="l" t="t" r="r" b="b"/>
              <a:pathLst>
                <a:path w="28933" h="47567" extrusionOk="0">
                  <a:moveTo>
                    <a:pt x="28135" y="1"/>
                  </a:moveTo>
                  <a:lnTo>
                    <a:pt x="0" y="46959"/>
                  </a:lnTo>
                  <a:cubicBezTo>
                    <a:pt x="167" y="47173"/>
                    <a:pt x="345" y="47364"/>
                    <a:pt x="524" y="47566"/>
                  </a:cubicBezTo>
                  <a:lnTo>
                    <a:pt x="28932" y="179"/>
                  </a:lnTo>
                  <a:cubicBezTo>
                    <a:pt x="28658" y="120"/>
                    <a:pt x="28408" y="60"/>
                    <a:pt x="281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16"/>
            <p:cNvSpPr/>
            <p:nvPr/>
          </p:nvSpPr>
          <p:spPr>
            <a:xfrm>
              <a:off x="20956775" y="10371950"/>
              <a:ext cx="675100" cy="1107900"/>
            </a:xfrm>
            <a:custGeom>
              <a:avLst/>
              <a:gdLst/>
              <a:ahLst/>
              <a:cxnLst/>
              <a:rect l="l" t="t" r="r" b="b"/>
              <a:pathLst>
                <a:path w="27004" h="44316" extrusionOk="0">
                  <a:moveTo>
                    <a:pt x="26135" y="0"/>
                  </a:moveTo>
                  <a:lnTo>
                    <a:pt x="0" y="43565"/>
                  </a:lnTo>
                  <a:cubicBezTo>
                    <a:pt x="155" y="43815"/>
                    <a:pt x="298" y="44077"/>
                    <a:pt x="453" y="44315"/>
                  </a:cubicBezTo>
                  <a:lnTo>
                    <a:pt x="27004" y="48"/>
                  </a:lnTo>
                  <a:cubicBezTo>
                    <a:pt x="26718" y="36"/>
                    <a:pt x="26420" y="24"/>
                    <a:pt x="261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4" name="Google Shape;314;p16"/>
          <p:cNvSpPr txBox="1">
            <a:spLocks noGrp="1"/>
          </p:cNvSpPr>
          <p:nvPr>
            <p:ph type="title"/>
          </p:nvPr>
        </p:nvSpPr>
        <p:spPr>
          <a:xfrm>
            <a:off x="950800" y="2938200"/>
            <a:ext cx="2613600" cy="981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sp>
        <p:nvSpPr>
          <p:cNvPr id="315" name="Google Shape;315;p16"/>
          <p:cNvSpPr txBox="1">
            <a:spLocks noGrp="1"/>
          </p:cNvSpPr>
          <p:nvPr>
            <p:ph type="subTitle" idx="1"/>
          </p:nvPr>
        </p:nvSpPr>
        <p:spPr>
          <a:xfrm>
            <a:off x="4232367" y="2165651"/>
            <a:ext cx="3544800" cy="534800"/>
          </a:xfrm>
          <a:prstGeom prst="rect">
            <a:avLst/>
          </a:prstGeom>
        </p:spPr>
        <p:txBody>
          <a:bodyPr spcFirstLastPara="1" wrap="square" lIns="91425" tIns="91425" rIns="91425" bIns="91425" anchor="b" anchorCtr="0">
            <a:noAutofit/>
          </a:bodyPr>
          <a:lstStyle>
            <a:lvl1pPr lvl="0">
              <a:spcBef>
                <a:spcPts val="0"/>
              </a:spcBef>
              <a:spcAft>
                <a:spcPts val="0"/>
              </a:spcAft>
              <a:buNone/>
              <a:defRPr sz="2133">
                <a:latin typeface="Open Sans"/>
                <a:ea typeface="Open Sans"/>
                <a:cs typeface="Open Sans"/>
                <a:sym typeface="Open Sans"/>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subtitle style</a:t>
            </a:r>
            <a:endParaRPr/>
          </a:p>
        </p:txBody>
      </p:sp>
      <p:sp>
        <p:nvSpPr>
          <p:cNvPr id="316" name="Google Shape;316;p16"/>
          <p:cNvSpPr txBox="1">
            <a:spLocks noGrp="1"/>
          </p:cNvSpPr>
          <p:nvPr>
            <p:ph type="subTitle" idx="2"/>
          </p:nvPr>
        </p:nvSpPr>
        <p:spPr>
          <a:xfrm>
            <a:off x="4232367" y="2507920"/>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17" name="Google Shape;317;p16"/>
          <p:cNvSpPr txBox="1">
            <a:spLocks noGrp="1"/>
          </p:cNvSpPr>
          <p:nvPr>
            <p:ph type="title" idx="3" hasCustomPrompt="1"/>
          </p:nvPr>
        </p:nvSpPr>
        <p:spPr>
          <a:xfrm>
            <a:off x="4226900" y="1402051"/>
            <a:ext cx="14640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318" name="Google Shape;318;p16"/>
          <p:cNvSpPr txBox="1">
            <a:spLocks noGrp="1"/>
          </p:cNvSpPr>
          <p:nvPr>
            <p:ph type="subTitle" idx="4"/>
          </p:nvPr>
        </p:nvSpPr>
        <p:spPr>
          <a:xfrm>
            <a:off x="7986167" y="2165651"/>
            <a:ext cx="3544800" cy="534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133">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subtitle style</a:t>
            </a:r>
            <a:endParaRPr/>
          </a:p>
        </p:txBody>
      </p:sp>
      <p:sp>
        <p:nvSpPr>
          <p:cNvPr id="319" name="Google Shape;319;p16"/>
          <p:cNvSpPr txBox="1">
            <a:spLocks noGrp="1"/>
          </p:cNvSpPr>
          <p:nvPr>
            <p:ph type="subTitle" idx="5"/>
          </p:nvPr>
        </p:nvSpPr>
        <p:spPr>
          <a:xfrm>
            <a:off x="7986167" y="2507920"/>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20" name="Google Shape;320;p16"/>
          <p:cNvSpPr txBox="1">
            <a:spLocks noGrp="1"/>
          </p:cNvSpPr>
          <p:nvPr>
            <p:ph type="title" idx="6" hasCustomPrompt="1"/>
          </p:nvPr>
        </p:nvSpPr>
        <p:spPr>
          <a:xfrm>
            <a:off x="7980700" y="1402051"/>
            <a:ext cx="14640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321" name="Google Shape;321;p16"/>
          <p:cNvSpPr txBox="1">
            <a:spLocks noGrp="1"/>
          </p:cNvSpPr>
          <p:nvPr>
            <p:ph type="subTitle" idx="7"/>
          </p:nvPr>
        </p:nvSpPr>
        <p:spPr>
          <a:xfrm>
            <a:off x="4232367" y="4558517"/>
            <a:ext cx="3544800" cy="534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133">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subtitle style</a:t>
            </a:r>
            <a:endParaRPr/>
          </a:p>
        </p:txBody>
      </p:sp>
      <p:sp>
        <p:nvSpPr>
          <p:cNvPr id="322" name="Google Shape;322;p16"/>
          <p:cNvSpPr txBox="1">
            <a:spLocks noGrp="1"/>
          </p:cNvSpPr>
          <p:nvPr>
            <p:ph type="subTitle" idx="8"/>
          </p:nvPr>
        </p:nvSpPr>
        <p:spPr>
          <a:xfrm>
            <a:off x="4232367" y="4900787"/>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23" name="Google Shape;323;p16"/>
          <p:cNvSpPr txBox="1">
            <a:spLocks noGrp="1"/>
          </p:cNvSpPr>
          <p:nvPr>
            <p:ph type="title" idx="9" hasCustomPrompt="1"/>
          </p:nvPr>
        </p:nvSpPr>
        <p:spPr>
          <a:xfrm>
            <a:off x="4226900" y="3794917"/>
            <a:ext cx="14640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324" name="Google Shape;324;p16"/>
          <p:cNvSpPr txBox="1">
            <a:spLocks noGrp="1"/>
          </p:cNvSpPr>
          <p:nvPr>
            <p:ph type="subTitle" idx="13"/>
          </p:nvPr>
        </p:nvSpPr>
        <p:spPr>
          <a:xfrm>
            <a:off x="7986167" y="4558517"/>
            <a:ext cx="3544800" cy="534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133">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subtitle style</a:t>
            </a:r>
            <a:endParaRPr/>
          </a:p>
        </p:txBody>
      </p:sp>
      <p:sp>
        <p:nvSpPr>
          <p:cNvPr id="325" name="Google Shape;325;p16"/>
          <p:cNvSpPr txBox="1">
            <a:spLocks noGrp="1"/>
          </p:cNvSpPr>
          <p:nvPr>
            <p:ph type="subTitle" idx="14"/>
          </p:nvPr>
        </p:nvSpPr>
        <p:spPr>
          <a:xfrm>
            <a:off x="7986167" y="4900787"/>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26" name="Google Shape;326;p16"/>
          <p:cNvSpPr txBox="1">
            <a:spLocks noGrp="1"/>
          </p:cNvSpPr>
          <p:nvPr>
            <p:ph type="title" idx="15" hasCustomPrompt="1"/>
          </p:nvPr>
        </p:nvSpPr>
        <p:spPr>
          <a:xfrm>
            <a:off x="7980700" y="3794917"/>
            <a:ext cx="14640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grpSp>
        <p:nvGrpSpPr>
          <p:cNvPr id="327" name="Google Shape;327;p16"/>
          <p:cNvGrpSpPr/>
          <p:nvPr/>
        </p:nvGrpSpPr>
        <p:grpSpPr>
          <a:xfrm flipH="1">
            <a:off x="287086" y="-8"/>
            <a:ext cx="1519036" cy="1242147"/>
            <a:chOff x="6636683" y="3498162"/>
            <a:chExt cx="1409124" cy="1154412"/>
          </a:xfrm>
        </p:grpSpPr>
        <p:sp>
          <p:nvSpPr>
            <p:cNvPr id="328" name="Google Shape;328;p16"/>
            <p:cNvSpPr/>
            <p:nvPr/>
          </p:nvSpPr>
          <p:spPr>
            <a:xfrm>
              <a:off x="6636683" y="3498162"/>
              <a:ext cx="1064762" cy="1154412"/>
            </a:xfrm>
            <a:custGeom>
              <a:avLst/>
              <a:gdLst/>
              <a:ahLst/>
              <a:cxnLst/>
              <a:rect l="l" t="t" r="r" b="b"/>
              <a:pathLst>
                <a:path w="33279" h="36081" extrusionOk="0">
                  <a:moveTo>
                    <a:pt x="6370" y="0"/>
                  </a:moveTo>
                  <a:cubicBezTo>
                    <a:pt x="1346" y="6382"/>
                    <a:pt x="1" y="15312"/>
                    <a:pt x="3680" y="23205"/>
                  </a:cubicBezTo>
                  <a:cubicBezTo>
                    <a:pt x="7454" y="31317"/>
                    <a:pt x="15496" y="36080"/>
                    <a:pt x="23889" y="36080"/>
                  </a:cubicBezTo>
                  <a:cubicBezTo>
                    <a:pt x="27038" y="36080"/>
                    <a:pt x="30237" y="35409"/>
                    <a:pt x="33279" y="33993"/>
                  </a:cubicBezTo>
                  <a:lnTo>
                    <a:pt x="31814" y="30837"/>
                  </a:lnTo>
                  <a:cubicBezTo>
                    <a:pt x="29240" y="32037"/>
                    <a:pt x="26536" y="32604"/>
                    <a:pt x="23876" y="32604"/>
                  </a:cubicBezTo>
                  <a:cubicBezTo>
                    <a:pt x="16792" y="32604"/>
                    <a:pt x="10017" y="28579"/>
                    <a:pt x="6823" y="21741"/>
                  </a:cubicBezTo>
                  <a:cubicBezTo>
                    <a:pt x="3275" y="14157"/>
                    <a:pt x="5263" y="5406"/>
                    <a:pt x="11097"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16"/>
            <p:cNvSpPr/>
            <p:nvPr/>
          </p:nvSpPr>
          <p:spPr>
            <a:xfrm>
              <a:off x="7808852" y="3498162"/>
              <a:ext cx="236955" cy="187811"/>
            </a:xfrm>
            <a:custGeom>
              <a:avLst/>
              <a:gdLst/>
              <a:ahLst/>
              <a:cxnLst/>
              <a:rect l="l" t="t" r="r" b="b"/>
              <a:pathLst>
                <a:path w="7406" h="5870" extrusionOk="0">
                  <a:moveTo>
                    <a:pt x="0" y="0"/>
                  </a:moveTo>
                  <a:cubicBezTo>
                    <a:pt x="1738" y="1619"/>
                    <a:pt x="3203" y="3584"/>
                    <a:pt x="4251" y="5870"/>
                  </a:cubicBezTo>
                  <a:lnTo>
                    <a:pt x="7406" y="4394"/>
                  </a:lnTo>
                  <a:cubicBezTo>
                    <a:pt x="6656" y="2798"/>
                    <a:pt x="5751" y="1322"/>
                    <a:pt x="4715" y="0"/>
                  </a:cubicBezTo>
                  <a:close/>
                </a:path>
              </a:pathLst>
            </a:custGeom>
            <a:gradFill>
              <a:gsLst>
                <a:gs pos="0">
                  <a:schemeClr val="accent3"/>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49" name="Picture 48" descr="A close up of a sign&#10;&#10;Description automatically generated">
            <a:extLst>
              <a:ext uri="{FF2B5EF4-FFF2-40B4-BE49-F238E27FC236}">
                <a16:creationId xmlns:a16="http://schemas.microsoft.com/office/drawing/2014/main" xmlns="" id="{CF76502B-F19B-AD41-8FE1-8805F055D3C2}"/>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2202029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30"/>
        <p:cNvGrpSpPr/>
        <p:nvPr/>
      </p:nvGrpSpPr>
      <p:grpSpPr>
        <a:xfrm>
          <a:off x="0" y="0"/>
          <a:ext cx="0" cy="0"/>
          <a:chOff x="0" y="0"/>
          <a:chExt cx="0" cy="0"/>
        </a:xfrm>
      </p:grpSpPr>
      <p:sp>
        <p:nvSpPr>
          <p:cNvPr id="331" name="Google Shape;331;p17"/>
          <p:cNvSpPr txBox="1">
            <a:spLocks noGrp="1"/>
          </p:cNvSpPr>
          <p:nvPr>
            <p:ph type="title"/>
          </p:nvPr>
        </p:nvSpPr>
        <p:spPr>
          <a:xfrm>
            <a:off x="5414433" y="593367"/>
            <a:ext cx="4524800" cy="763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sp>
        <p:nvSpPr>
          <p:cNvPr id="332" name="Google Shape;332;p17"/>
          <p:cNvSpPr txBox="1">
            <a:spLocks noGrp="1"/>
          </p:cNvSpPr>
          <p:nvPr>
            <p:ph type="subTitle" idx="1"/>
          </p:nvPr>
        </p:nvSpPr>
        <p:spPr>
          <a:xfrm>
            <a:off x="6074033" y="1885517"/>
            <a:ext cx="3544800" cy="534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67">
                <a:latin typeface="Open Sans"/>
                <a:ea typeface="Open Sans"/>
                <a:cs typeface="Open Sans"/>
                <a:sym typeface="Open Sans"/>
              </a:defRPr>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33" name="Google Shape;333;p17"/>
          <p:cNvSpPr txBox="1">
            <a:spLocks noGrp="1"/>
          </p:cNvSpPr>
          <p:nvPr>
            <p:ph type="subTitle" idx="2"/>
          </p:nvPr>
        </p:nvSpPr>
        <p:spPr>
          <a:xfrm>
            <a:off x="6074033" y="2227787"/>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34" name="Google Shape;334;p17"/>
          <p:cNvSpPr txBox="1">
            <a:spLocks noGrp="1"/>
          </p:cNvSpPr>
          <p:nvPr>
            <p:ph type="subTitle" idx="3"/>
          </p:nvPr>
        </p:nvSpPr>
        <p:spPr>
          <a:xfrm>
            <a:off x="6074033" y="3421584"/>
            <a:ext cx="3544800" cy="534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67">
                <a:latin typeface="Open Sans"/>
                <a:ea typeface="Open Sans"/>
                <a:cs typeface="Open Sans"/>
                <a:sym typeface="Open Sans"/>
              </a:defRPr>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35" name="Google Shape;335;p17"/>
          <p:cNvSpPr txBox="1">
            <a:spLocks noGrp="1"/>
          </p:cNvSpPr>
          <p:nvPr>
            <p:ph type="subTitle" idx="4"/>
          </p:nvPr>
        </p:nvSpPr>
        <p:spPr>
          <a:xfrm>
            <a:off x="6074033" y="3763853"/>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36" name="Google Shape;336;p17"/>
          <p:cNvSpPr txBox="1">
            <a:spLocks noGrp="1"/>
          </p:cNvSpPr>
          <p:nvPr>
            <p:ph type="subTitle" idx="5"/>
          </p:nvPr>
        </p:nvSpPr>
        <p:spPr>
          <a:xfrm>
            <a:off x="6074033" y="4957617"/>
            <a:ext cx="3544800" cy="534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67">
                <a:latin typeface="Open Sans"/>
                <a:ea typeface="Open Sans"/>
                <a:cs typeface="Open Sans"/>
                <a:sym typeface="Open Sans"/>
              </a:defRPr>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sp>
        <p:nvSpPr>
          <p:cNvPr id="337" name="Google Shape;337;p17"/>
          <p:cNvSpPr txBox="1">
            <a:spLocks noGrp="1"/>
          </p:cNvSpPr>
          <p:nvPr>
            <p:ph type="subTitle" idx="6"/>
          </p:nvPr>
        </p:nvSpPr>
        <p:spPr>
          <a:xfrm>
            <a:off x="6074033" y="5299887"/>
            <a:ext cx="3544800" cy="981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r>
              <a:rPr lang="en-US"/>
              <a:t>Click to edit Master subtitle style</a:t>
            </a:r>
            <a:endParaRPr/>
          </a:p>
        </p:txBody>
      </p:sp>
      <p:pic>
        <p:nvPicPr>
          <p:cNvPr id="9" name="Picture 8" descr="A close up of a sign&#10;&#10;Description automatically generated">
            <a:extLst>
              <a:ext uri="{FF2B5EF4-FFF2-40B4-BE49-F238E27FC236}">
                <a16:creationId xmlns:a16="http://schemas.microsoft.com/office/drawing/2014/main" xmlns="" id="{328B560B-8F2D-C943-9494-19C0242CE36E}"/>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267281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7224" y="499533"/>
            <a:ext cx="10772775" cy="1125090"/>
          </a:xfrm>
        </p:spPr>
        <p:txBody>
          <a:bodyPr/>
          <a:lstStyle>
            <a:lvl1pPr>
              <a:defRPr>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676656" y="1874982"/>
            <a:ext cx="8892217" cy="3902883"/>
          </a:xfrm>
        </p:spPr>
        <p:txBody>
          <a:bodyPr/>
          <a:lstStyle>
            <a:lvl1pPr marL="0" indent="0">
              <a:buFontTx/>
              <a:buNone/>
              <a:defRPr/>
            </a:lvl1pPr>
            <a:lvl2pPr marL="347472" indent="-342900">
              <a:buFont typeface="Wingdings" panose="05000000000000000000" pitchFamily="2" charset="2"/>
              <a:buChar char="v"/>
              <a:defRPr/>
            </a:lvl2pPr>
            <a:lvl3pPr marL="548640" indent="-182880">
              <a:buFont typeface="Arial" panose="020B0604020202020204" pitchFamily="34" charset="0"/>
              <a:buChar char="•"/>
              <a:defRPr i="0"/>
            </a:lvl3pPr>
            <a:lvl4pPr marL="822960" indent="-182880">
              <a:buFont typeface="Wingdings" panose="05000000000000000000" pitchFamily="2" charset="2"/>
              <a:buChar char="Ø"/>
              <a:defRPr/>
            </a:lvl4pPr>
            <a:lvl5pPr marL="1097280" indent="-18288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pic>
        <p:nvPicPr>
          <p:cNvPr id="15" name="Picture 14" descr="A picture containing tennis&#10;&#10;Description automatically generated">
            <a:extLst>
              <a:ext uri="{FF2B5EF4-FFF2-40B4-BE49-F238E27FC236}">
                <a16:creationId xmlns:a16="http://schemas.microsoft.com/office/drawing/2014/main" xmlns="" id="{A482BD4C-9F3B-464F-8F23-B9B76113E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1331" y="3631579"/>
            <a:ext cx="3658433" cy="3658433"/>
          </a:xfrm>
          <a:prstGeom prst="rect">
            <a:avLst/>
          </a:prstGeom>
        </p:spPr>
      </p:pic>
    </p:spTree>
    <p:extLst>
      <p:ext uri="{BB962C8B-B14F-4D97-AF65-F5344CB8AC3E}">
        <p14:creationId xmlns:p14="http://schemas.microsoft.com/office/powerpoint/2010/main" val="340583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7224" y="499533"/>
            <a:ext cx="10772775" cy="709366"/>
          </a:xfrm>
        </p:spPr>
        <p:txBody>
          <a:bodyPr/>
          <a:lstStyle>
            <a:lvl1pPr>
              <a:defRPr>
                <a:solidFill>
                  <a:schemeClr val="accent1"/>
                </a:solidFill>
              </a:defRPr>
            </a:lvl1pPr>
          </a:lstStyle>
          <a:p>
            <a:r>
              <a:rPr lang="en-US" dirty="0"/>
              <a:t>Click To Edit Master Title Style</a:t>
            </a:r>
          </a:p>
        </p:txBody>
      </p:sp>
      <p:sp>
        <p:nvSpPr>
          <p:cNvPr id="3" name="Content Placeholder 2"/>
          <p:cNvSpPr>
            <a:spLocks noGrp="1"/>
          </p:cNvSpPr>
          <p:nvPr>
            <p:ph sz="half" idx="1"/>
          </p:nvPr>
        </p:nvSpPr>
        <p:spPr>
          <a:xfrm>
            <a:off x="1138382" y="1698307"/>
            <a:ext cx="3843871" cy="3767328"/>
          </a:xfrm>
        </p:spPr>
        <p:txBody>
          <a:bodyPr/>
          <a:lstStyle>
            <a:lvl1pPr>
              <a:defRPr sz="2400"/>
            </a:lvl1pPr>
            <a:lvl2pPr marL="347472" indent="-342900">
              <a:buFont typeface="Wingdings" panose="05000000000000000000" pitchFamily="2" charset="2"/>
              <a:buChar char="v"/>
              <a:defRPr sz="2000"/>
            </a:lvl2pPr>
            <a:lvl3pPr marL="548640" indent="-182880">
              <a:buFont typeface="Arial" panose="020B0604020202020204" pitchFamily="34" charset="0"/>
              <a:buChar char="•"/>
              <a:defRPr sz="1800" i="0"/>
            </a:lvl3pPr>
            <a:lvl4pPr marL="822960" indent="-182880">
              <a:buFont typeface="Wingdings" panose="05000000000000000000" pitchFamily="2" charset="2"/>
              <a:buChar char="Ø"/>
              <a:defRPr sz="1600"/>
            </a:lvl4pPr>
            <a:lvl5pPr marL="1097280" indent="-182880">
              <a:buFont typeface="Courier New" panose="02070309020205020404" pitchFamily="49" charset="0"/>
              <a:buChar char="o"/>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35839" y="1698307"/>
            <a:ext cx="3843870" cy="3767328"/>
          </a:xfrm>
        </p:spPr>
        <p:txBody>
          <a:bodyPr/>
          <a:lstStyle>
            <a:lvl1pPr>
              <a:defRPr sz="2400"/>
            </a:lvl1pPr>
            <a:lvl2pPr marL="347472" indent="-342900">
              <a:buFont typeface="Wingdings" panose="05000000000000000000" pitchFamily="2" charset="2"/>
              <a:buChar char="v"/>
              <a:defRPr sz="2000"/>
            </a:lvl2pPr>
            <a:lvl3pPr marL="548640" indent="-182880">
              <a:buFont typeface="Arial" panose="020B0604020202020204" pitchFamily="34" charset="0"/>
              <a:buChar char="•"/>
              <a:defRPr sz="1800" i="0"/>
            </a:lvl3pPr>
            <a:lvl4pPr marL="822960" indent="-182880">
              <a:buFont typeface="Wingdings" panose="05000000000000000000" pitchFamily="2" charset="2"/>
              <a:buChar char="Ø"/>
              <a:defRPr sz="1600"/>
            </a:lvl4pPr>
            <a:lvl5pPr marL="1097280" indent="-182880">
              <a:buFont typeface="Courier New" panose="02070309020205020404" pitchFamily="49" charset="0"/>
              <a:buChar char="o"/>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pic>
        <p:nvPicPr>
          <p:cNvPr id="8" name="Picture 7" descr="A picture containing tennis&#10;&#10;Description automatically generated">
            <a:extLst>
              <a:ext uri="{FF2B5EF4-FFF2-40B4-BE49-F238E27FC236}">
                <a16:creationId xmlns:a16="http://schemas.microsoft.com/office/drawing/2014/main" xmlns="" id="{13A46128-12AD-452C-82B4-3CA6A8ED7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2477" y="3605630"/>
            <a:ext cx="3658433" cy="3658433"/>
          </a:xfrm>
          <a:prstGeom prst="rect">
            <a:avLst/>
          </a:prstGeom>
        </p:spPr>
      </p:pic>
    </p:spTree>
    <p:extLst>
      <p:ext uri="{BB962C8B-B14F-4D97-AF65-F5344CB8AC3E}">
        <p14:creationId xmlns:p14="http://schemas.microsoft.com/office/powerpoint/2010/main" val="54060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800" y="593367"/>
            <a:ext cx="102904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1pPr>
            <a:lvl2pPr lvl="1">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2pPr>
            <a:lvl3pPr lvl="2">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3pPr>
            <a:lvl4pPr lvl="3">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4pPr>
            <a:lvl5pPr lvl="4">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5pPr>
            <a:lvl6pPr lvl="5">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6pPr>
            <a:lvl7pPr lvl="6">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7pPr>
            <a:lvl8pPr lvl="7">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8pPr>
            <a:lvl9pPr lvl="8">
              <a:spcBef>
                <a:spcPts val="0"/>
              </a:spcBef>
              <a:spcAft>
                <a:spcPts val="0"/>
              </a:spcAft>
              <a:buClr>
                <a:schemeClr val="lt1"/>
              </a:buClr>
              <a:buSzPts val="1800"/>
              <a:buFont typeface="Open Sans"/>
              <a:buNone/>
              <a:defRPr sz="1800" b="1">
                <a:solidFill>
                  <a:schemeClr val="lt1"/>
                </a:solidFill>
                <a:latin typeface="Open Sans"/>
                <a:ea typeface="Open Sans"/>
                <a:cs typeface="Open Sans"/>
                <a:sym typeface="Open Sans"/>
              </a:defRPr>
            </a:lvl9pPr>
          </a:lstStyle>
          <a:p>
            <a:endParaRPr dirty="0"/>
          </a:p>
        </p:txBody>
      </p:sp>
      <p:sp>
        <p:nvSpPr>
          <p:cNvPr id="7" name="Google Shape;7;p1"/>
          <p:cNvSpPr txBox="1">
            <a:spLocks noGrp="1"/>
          </p:cNvSpPr>
          <p:nvPr>
            <p:ph type="body" idx="1"/>
          </p:nvPr>
        </p:nvSpPr>
        <p:spPr>
          <a:xfrm>
            <a:off x="950800" y="1536633"/>
            <a:ext cx="102904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lt1"/>
              </a:buClr>
              <a:buSzPts val="1800"/>
              <a:buFont typeface="IBM Plex Sans"/>
              <a:buChar char="●"/>
              <a:defRPr sz="1800">
                <a:solidFill>
                  <a:schemeClr val="lt1"/>
                </a:solidFill>
                <a:latin typeface="IBM Plex Sans"/>
                <a:ea typeface="IBM Plex Sans"/>
                <a:cs typeface="IBM Plex Sans"/>
                <a:sym typeface="IBM Plex Sans"/>
              </a:defRPr>
            </a:lvl1pPr>
            <a:lvl2pPr marL="914400" lvl="1"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2pPr>
            <a:lvl3pPr marL="1371600" lvl="2"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3pPr>
            <a:lvl4pPr marL="1828800" lvl="3"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4pPr>
            <a:lvl5pPr marL="2286000" lvl="4"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5pPr>
            <a:lvl6pPr marL="2743200" lvl="5"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6pPr>
            <a:lvl7pPr marL="3200400" lvl="6"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7pPr>
            <a:lvl8pPr marL="3657600" lvl="7"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8pPr>
            <a:lvl9pPr marL="4114800" lvl="8" indent="-317500">
              <a:lnSpc>
                <a:spcPct val="100000"/>
              </a:lnSpc>
              <a:spcBef>
                <a:spcPts val="0"/>
              </a:spcBef>
              <a:spcAft>
                <a:spcPts val="0"/>
              </a:spcAft>
              <a:buClr>
                <a:schemeClr val="lt1"/>
              </a:buClr>
              <a:buSzPts val="1400"/>
              <a:buFont typeface="IBM Plex Sans"/>
              <a:buChar char="■"/>
              <a:defRPr>
                <a:solidFill>
                  <a:schemeClr val="lt1"/>
                </a:solidFill>
                <a:latin typeface="IBM Plex Sans"/>
                <a:ea typeface="IBM Plex Sans"/>
                <a:cs typeface="IBM Plex Sans"/>
                <a:sym typeface="IBM Plex Sans"/>
              </a:defRPr>
            </a:lvl9pPr>
          </a:lstStyle>
          <a:p>
            <a:endParaRPr dirty="0"/>
          </a:p>
        </p:txBody>
      </p:sp>
    </p:spTree>
    <p:extLst>
      <p:ext uri="{BB962C8B-B14F-4D97-AF65-F5344CB8AC3E}">
        <p14:creationId xmlns:p14="http://schemas.microsoft.com/office/powerpoint/2010/main" val="58998721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53C5AD-FAB0-498D-8629-C96500CE2645}"/>
              </a:ext>
            </a:extLst>
          </p:cNvPr>
          <p:cNvSpPr>
            <a:spLocks noGrp="1"/>
          </p:cNvSpPr>
          <p:nvPr>
            <p:ph type="ctrTitle"/>
          </p:nvPr>
        </p:nvSpPr>
        <p:spPr/>
        <p:txBody>
          <a:bodyPr/>
          <a:lstStyle/>
          <a:p>
            <a:r>
              <a:rPr lang="en-US" sz="6000" b="0" dirty="0"/>
              <a:t>KANSAS &amp; MISSOURI WORKERS’ COMPENSATION UPDATE</a:t>
            </a:r>
          </a:p>
        </p:txBody>
      </p:sp>
      <p:sp>
        <p:nvSpPr>
          <p:cNvPr id="3" name="Subtitle 2">
            <a:extLst>
              <a:ext uri="{FF2B5EF4-FFF2-40B4-BE49-F238E27FC236}">
                <a16:creationId xmlns:a16="http://schemas.microsoft.com/office/drawing/2014/main" xmlns="" id="{CB30F532-162A-429C-8C55-4561FF3C1197}"/>
              </a:ext>
            </a:extLst>
          </p:cNvPr>
          <p:cNvSpPr>
            <a:spLocks noGrp="1"/>
          </p:cNvSpPr>
          <p:nvPr>
            <p:ph type="subTitle" idx="1"/>
          </p:nvPr>
        </p:nvSpPr>
        <p:spPr>
          <a:xfrm>
            <a:off x="1833173" y="4468292"/>
            <a:ext cx="8525654" cy="1056800"/>
          </a:xfrm>
        </p:spPr>
        <p:txBody>
          <a:bodyPr/>
          <a:lstStyle/>
          <a:p>
            <a:r>
              <a:rPr lang="en-US" dirty="0"/>
              <a:t>Presented by:</a:t>
            </a:r>
          </a:p>
          <a:p>
            <a:r>
              <a:rPr lang="en-US" dirty="0"/>
              <a:t>Kelsy Allison, Frank Matande &amp; Robert Hoeven</a:t>
            </a:r>
          </a:p>
        </p:txBody>
      </p:sp>
    </p:spTree>
    <p:extLst>
      <p:ext uri="{BB962C8B-B14F-4D97-AF65-F5344CB8AC3E}">
        <p14:creationId xmlns:p14="http://schemas.microsoft.com/office/powerpoint/2010/main" val="3418105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59CA4C-BC13-403E-8594-18CE33BEF33D}"/>
              </a:ext>
            </a:extLst>
          </p:cNvPr>
          <p:cNvSpPr>
            <a:spLocks noGrp="1"/>
          </p:cNvSpPr>
          <p:nvPr>
            <p:ph type="title"/>
          </p:nvPr>
        </p:nvSpPr>
        <p:spPr>
          <a:xfrm>
            <a:off x="6794411" y="2929639"/>
            <a:ext cx="4194000" cy="597600"/>
          </a:xfrm>
        </p:spPr>
        <p:txBody>
          <a:bodyPr/>
          <a:lstStyle/>
          <a:p>
            <a:r>
              <a:rPr lang="en-US" sz="7200" dirty="0"/>
              <a:t>KANSAS</a:t>
            </a:r>
          </a:p>
        </p:txBody>
      </p:sp>
    </p:spTree>
    <p:extLst>
      <p:ext uri="{BB962C8B-B14F-4D97-AF65-F5344CB8AC3E}">
        <p14:creationId xmlns:p14="http://schemas.microsoft.com/office/powerpoint/2010/main" val="1765090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3E6277E-384E-4652-8E24-3DD47C77B8FF}"/>
              </a:ext>
            </a:extLst>
          </p:cNvPr>
          <p:cNvSpPr>
            <a:spLocks noGrp="1"/>
          </p:cNvSpPr>
          <p:nvPr>
            <p:ph type="title"/>
          </p:nvPr>
        </p:nvSpPr>
        <p:spPr>
          <a:xfrm>
            <a:off x="900696" y="1119460"/>
            <a:ext cx="10290400" cy="4153997"/>
          </a:xfrm>
        </p:spPr>
        <p:txBody>
          <a:bodyPr/>
          <a:lstStyle/>
          <a:p>
            <a:pPr algn="ctr"/>
            <a:r>
              <a:rPr lang="en-US" dirty="0">
                <a:effectLst/>
                <a:ea typeface="Calibri" panose="020F0502020204030204" pitchFamily="34" charset="0"/>
              </a:rPr>
              <a:t>Does the Board have the authority to stay a workers’ compensation proceeding in anticipation of a potential change in the controlling law?</a:t>
            </a:r>
            <a:br>
              <a:rPr lang="en-US" dirty="0">
                <a:effectLst/>
                <a:ea typeface="Calibri" panose="020F0502020204030204" pitchFamily="34" charset="0"/>
              </a:rPr>
            </a:br>
            <a:endParaRPr lang="en-US" dirty="0"/>
          </a:p>
        </p:txBody>
      </p:sp>
    </p:spTree>
    <p:extLst>
      <p:ext uri="{BB962C8B-B14F-4D97-AF65-F5344CB8AC3E}">
        <p14:creationId xmlns:p14="http://schemas.microsoft.com/office/powerpoint/2010/main" val="4247519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DEE28-30D6-4595-857A-737ABB4977DF}"/>
              </a:ext>
            </a:extLst>
          </p:cNvPr>
          <p:cNvSpPr>
            <a:spLocks noGrp="1"/>
          </p:cNvSpPr>
          <p:nvPr>
            <p:ph type="title"/>
          </p:nvPr>
        </p:nvSpPr>
        <p:spPr/>
        <p:txBody>
          <a:bodyPr/>
          <a:lstStyle/>
          <a:p>
            <a:r>
              <a:rPr lang="en-US" sz="3200" i="1" dirty="0">
                <a:effectLst/>
                <a:ea typeface="Calibri" panose="020F0502020204030204" pitchFamily="34" charset="0"/>
              </a:rPr>
              <a:t>GUZZO V. HEARTLAND PLANT INNOVATIONS INC.,</a:t>
            </a:r>
            <a:br>
              <a:rPr lang="en-US" sz="3200" i="1" dirty="0">
                <a:effectLst/>
                <a:ea typeface="Calibri" panose="020F0502020204030204" pitchFamily="34" charset="0"/>
              </a:rPr>
            </a:br>
            <a:endParaRPr lang="en-US" sz="7200" i="1" dirty="0"/>
          </a:p>
        </p:txBody>
      </p:sp>
      <p:sp>
        <p:nvSpPr>
          <p:cNvPr id="3" name="Text Placeholder 2">
            <a:extLst>
              <a:ext uri="{FF2B5EF4-FFF2-40B4-BE49-F238E27FC236}">
                <a16:creationId xmlns:a16="http://schemas.microsoft.com/office/drawing/2014/main" xmlns="" id="{E72A7876-D017-40E0-86F5-6B0F5C307335}"/>
              </a:ext>
            </a:extLst>
          </p:cNvPr>
          <p:cNvSpPr>
            <a:spLocks noGrp="1"/>
          </p:cNvSpPr>
          <p:nvPr>
            <p:ph type="body" idx="1"/>
          </p:nvPr>
        </p:nvSpPr>
        <p:spPr/>
        <p:txBody>
          <a:bodyPr/>
          <a:lstStyle/>
          <a:p>
            <a:pPr marL="0" marR="0" indent="0">
              <a:spcBef>
                <a:spcPts val="0"/>
              </a:spcBef>
              <a:spcAft>
                <a:spcPts val="0"/>
              </a:spcAft>
              <a:buNone/>
            </a:pPr>
            <a:r>
              <a:rPr lang="en-US" sz="1800" dirty="0">
                <a:latin typeface="Calibri" panose="020F0502020204030204" pitchFamily="34" charset="0"/>
                <a:ea typeface="Calibri" panose="020F0502020204030204" pitchFamily="34" charset="0"/>
              </a:rPr>
              <a:t>Y</a:t>
            </a:r>
            <a:r>
              <a:rPr lang="en-US" sz="1800" dirty="0">
                <a:effectLst/>
                <a:latin typeface="Calibri" panose="020F0502020204030204" pitchFamily="34" charset="0"/>
                <a:ea typeface="Calibri" panose="020F0502020204030204" pitchFamily="34" charset="0"/>
              </a:rPr>
              <a:t>es, but </a:t>
            </a:r>
            <a:r>
              <a:rPr lang="en-US" sz="1800" dirty="0">
                <a:latin typeface="Calibri" panose="020F0502020204030204" pitchFamily="34" charset="0"/>
                <a:ea typeface="Calibri" panose="020F0502020204030204" pitchFamily="34" charset="0"/>
              </a:rPr>
              <a:t>o</a:t>
            </a:r>
            <a:r>
              <a:rPr lang="en-US" sz="1800" dirty="0">
                <a:effectLst/>
                <a:latin typeface="Calibri" panose="020F0502020204030204" pitchFamily="34" charset="0"/>
                <a:ea typeface="Calibri" panose="020F0502020204030204" pitchFamily="34" charset="0"/>
              </a:rPr>
              <a:t>nly if such a stay has been formally requested by the parties. In </a:t>
            </a:r>
            <a:r>
              <a:rPr lang="en-US" sz="1800" i="1" dirty="0" err="1">
                <a:effectLst/>
                <a:latin typeface="Calibri" panose="020F0502020204030204" pitchFamily="34" charset="0"/>
                <a:ea typeface="Calibri" panose="020F0502020204030204" pitchFamily="34" charset="0"/>
              </a:rPr>
              <a:t>Guzzo</a:t>
            </a:r>
            <a:r>
              <a:rPr lang="en-US" sz="1800" i="1" dirty="0">
                <a:effectLst/>
                <a:latin typeface="Calibri" panose="020F0502020204030204" pitchFamily="34" charset="0"/>
                <a:ea typeface="Calibri" panose="020F0502020204030204" pitchFamily="34" charset="0"/>
              </a:rPr>
              <a:t> v. Heartland Plant Innovations</a:t>
            </a:r>
            <a:r>
              <a:rPr lang="en-US" sz="1800" dirty="0">
                <a:effectLst/>
                <a:latin typeface="Calibri" panose="020F0502020204030204" pitchFamily="34" charset="0"/>
                <a:ea typeface="Calibri" panose="020F0502020204030204" pitchFamily="34" charset="0"/>
              </a:rPr>
              <a:t>,  the ALJ considered the evidence of two physicians and determined </a:t>
            </a:r>
            <a:r>
              <a:rPr lang="en-US" sz="1800" dirty="0" err="1">
                <a:effectLst/>
                <a:latin typeface="Calibri" panose="020F0502020204030204" pitchFamily="34" charset="0"/>
                <a:ea typeface="Calibri" panose="020F0502020204030204" pitchFamily="34" charset="0"/>
              </a:rPr>
              <a:t>Guzzo’s</a:t>
            </a:r>
            <a:r>
              <a:rPr lang="en-US" sz="1800" dirty="0">
                <a:effectLst/>
                <a:latin typeface="Calibri" panose="020F0502020204030204" pitchFamily="34" charset="0"/>
                <a:ea typeface="Calibri" panose="020F0502020204030204" pitchFamily="34" charset="0"/>
              </a:rPr>
              <a:t> impairment based on the AMA Guides 6</a:t>
            </a:r>
            <a:r>
              <a:rPr lang="en-US" sz="1800" baseline="30000" dirty="0">
                <a:effectLst/>
                <a:latin typeface="Calibri" panose="020F0502020204030204" pitchFamily="34" charset="0"/>
                <a:ea typeface="Calibri" panose="020F0502020204030204" pitchFamily="34" charset="0"/>
              </a:rPr>
              <a:t>th</a:t>
            </a:r>
            <a:r>
              <a:rPr lang="en-US" sz="1800" dirty="0">
                <a:effectLst/>
                <a:latin typeface="Calibri" panose="020F0502020204030204" pitchFamily="34" charset="0"/>
                <a:ea typeface="Calibri" panose="020F0502020204030204" pitchFamily="34" charset="0"/>
              </a:rPr>
              <a:t> Edition opinion of the physician retained by </a:t>
            </a:r>
            <a:r>
              <a:rPr lang="en-US" sz="1800" dirty="0" err="1">
                <a:effectLst/>
                <a:latin typeface="Calibri" panose="020F0502020204030204" pitchFamily="34" charset="0"/>
                <a:ea typeface="Calibri" panose="020F0502020204030204" pitchFamily="34" charset="0"/>
              </a:rPr>
              <a:t>Guzzo</a:t>
            </a:r>
            <a:r>
              <a:rPr lang="en-US" sz="1800" dirty="0">
                <a:effectLst/>
                <a:latin typeface="Calibri" panose="020F0502020204030204" pitchFamily="34" charset="0"/>
                <a:ea typeface="Calibri" panose="020F0502020204030204" pitchFamily="34" charset="0"/>
              </a:rPr>
              <a:t>. Notably, this decision came down during the time period when the Supreme Court decision in </a:t>
            </a:r>
            <a:r>
              <a:rPr lang="en-US" sz="1800" i="1" dirty="0">
                <a:effectLst/>
                <a:latin typeface="Calibri" panose="020F0502020204030204" pitchFamily="34" charset="0"/>
                <a:ea typeface="Calibri" panose="020F0502020204030204" pitchFamily="34" charset="0"/>
              </a:rPr>
              <a:t>Johnson v. US Food Service</a:t>
            </a:r>
            <a:r>
              <a:rPr lang="en-US" sz="1800" dirty="0">
                <a:effectLst/>
                <a:latin typeface="Calibri" panose="020F0502020204030204" pitchFamily="34" charset="0"/>
                <a:ea typeface="Calibri" panose="020F0502020204030204" pitchFamily="34" charset="0"/>
              </a:rPr>
              <a:t> was still pending. Both parties appealed the decision on several issues, including whether the Sixth Edition mentioned in the Workers’ Compensation Act is unconstitutional, whether </a:t>
            </a:r>
            <a:r>
              <a:rPr lang="en-US" sz="1800" dirty="0" err="1">
                <a:effectLst/>
                <a:latin typeface="Calibri" panose="020F0502020204030204" pitchFamily="34" charset="0"/>
                <a:ea typeface="Calibri" panose="020F0502020204030204" pitchFamily="34" charset="0"/>
              </a:rPr>
              <a:t>Guzzo</a:t>
            </a:r>
            <a:r>
              <a:rPr lang="en-US" sz="1800" dirty="0">
                <a:effectLst/>
                <a:latin typeface="Calibri" panose="020F0502020204030204" pitchFamily="34" charset="0"/>
                <a:ea typeface="Calibri" panose="020F0502020204030204" pitchFamily="34" charset="0"/>
              </a:rPr>
              <a:t> met her burden of proof in establishing need for future medical compensation, and the nature and extent of </a:t>
            </a:r>
            <a:r>
              <a:rPr lang="en-US" sz="1800" dirty="0" err="1">
                <a:effectLst/>
                <a:latin typeface="Calibri" panose="020F0502020204030204" pitchFamily="34" charset="0"/>
                <a:ea typeface="Calibri" panose="020F0502020204030204" pitchFamily="34" charset="0"/>
              </a:rPr>
              <a:t>Guzzo's</a:t>
            </a:r>
            <a:r>
              <a:rPr lang="en-US" sz="1800" dirty="0">
                <a:effectLst/>
                <a:latin typeface="Calibri" panose="020F0502020204030204" pitchFamily="34" charset="0"/>
                <a:ea typeface="Calibri" panose="020F0502020204030204" pitchFamily="34" charset="0"/>
              </a:rPr>
              <a:t> impairment. During oral arguments before the Appeals Board, a member of the Board asked the parties whether they wished to stay the proceedings until the Supreme Court decided </a:t>
            </a:r>
            <a:r>
              <a:rPr lang="en-US" sz="1800" i="1" dirty="0">
                <a:effectLst/>
                <a:latin typeface="Calibri" panose="020F0502020204030204" pitchFamily="34" charset="0"/>
                <a:ea typeface="Calibri" panose="020F0502020204030204" pitchFamily="34" charset="0"/>
              </a:rPr>
              <a:t>Johnson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Guzzo</a:t>
            </a:r>
            <a:r>
              <a:rPr lang="en-US" sz="1800" dirty="0">
                <a:effectLst/>
                <a:latin typeface="Calibri" panose="020F0502020204030204" pitchFamily="34" charset="0"/>
                <a:ea typeface="Calibri" panose="020F0502020204030204" pitchFamily="34" charset="0"/>
              </a:rPr>
              <a:t> agreed to a stay, but Heartland opposed it. Neither party formally requested a stay. In its decision, a majority of the Board found it lacked authority to issue a stay under K.S.A. 77-616(a) and K.S.A. 2020 Supp. 44-556(b). </a:t>
            </a:r>
            <a:r>
              <a:rPr lang="en-US" sz="1800" dirty="0" err="1">
                <a:effectLst/>
                <a:latin typeface="Calibri" panose="020F0502020204030204" pitchFamily="34" charset="0"/>
                <a:ea typeface="Calibri" panose="020F0502020204030204" pitchFamily="34" charset="0"/>
              </a:rPr>
              <a:t>Guzzo</a:t>
            </a:r>
            <a:r>
              <a:rPr lang="en-US" sz="1800" dirty="0">
                <a:effectLst/>
                <a:latin typeface="Calibri" panose="020F0502020204030204" pitchFamily="34" charset="0"/>
                <a:ea typeface="Calibri" panose="020F0502020204030204" pitchFamily="34" charset="0"/>
              </a:rPr>
              <a:t> timely appealed, arguing in part that the Board erred in finding that neither the Workers Compensation Act, K.S.A. 44-501 et seq., nor the Kansas Judicial Review Act (KJRA), K.S.A. 77-601 et seq., authorized it to stay workers compensation proceedings in anticipation of a potential change in the controlling law by the Supreme Court.</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1069567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8749F1-6BD3-48B7-A945-EFB54AEE4D89}"/>
              </a:ext>
            </a:extLst>
          </p:cNvPr>
          <p:cNvSpPr>
            <a:spLocks noGrp="1"/>
          </p:cNvSpPr>
          <p:nvPr>
            <p:ph type="title"/>
          </p:nvPr>
        </p:nvSpPr>
        <p:spPr/>
        <p:txBody>
          <a:bodyPr/>
          <a:lstStyle/>
          <a:p>
            <a:pPr algn="ctr"/>
            <a:r>
              <a:rPr lang="en-US" dirty="0"/>
              <a:t>When determining whether a claimant is entitled to work disability, do actual earnings constitute earning capacity if the claimant’s new employment includes periods with special assignments or projects where pay is at a higher level?</a:t>
            </a:r>
            <a:br>
              <a:rPr lang="en-US" dirty="0"/>
            </a:br>
            <a:endParaRPr lang="en-US" dirty="0"/>
          </a:p>
        </p:txBody>
      </p:sp>
    </p:spTree>
    <p:extLst>
      <p:ext uri="{BB962C8B-B14F-4D97-AF65-F5344CB8AC3E}">
        <p14:creationId xmlns:p14="http://schemas.microsoft.com/office/powerpoint/2010/main" val="330454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D053E7-C289-480C-ADC6-BBAD2E5A01BF}"/>
              </a:ext>
            </a:extLst>
          </p:cNvPr>
          <p:cNvSpPr>
            <a:spLocks noGrp="1"/>
          </p:cNvSpPr>
          <p:nvPr>
            <p:ph type="title"/>
          </p:nvPr>
        </p:nvSpPr>
        <p:spPr/>
        <p:txBody>
          <a:bodyPr/>
          <a:lstStyle/>
          <a:p>
            <a:r>
              <a:rPr lang="en-US" sz="3600" i="1" dirty="0"/>
              <a:t>WILLIAMS V. WELLCO TANK TRUCKS, INC.</a:t>
            </a:r>
          </a:p>
        </p:txBody>
      </p:sp>
      <p:sp>
        <p:nvSpPr>
          <p:cNvPr id="3" name="Text Placeholder 2">
            <a:extLst>
              <a:ext uri="{FF2B5EF4-FFF2-40B4-BE49-F238E27FC236}">
                <a16:creationId xmlns:a16="http://schemas.microsoft.com/office/drawing/2014/main" xmlns="" id="{F4D7D225-A270-48B9-9A3A-CEAAE8362D25}"/>
              </a:ext>
            </a:extLst>
          </p:cNvPr>
          <p:cNvSpPr>
            <a:spLocks noGrp="1"/>
          </p:cNvSpPr>
          <p:nvPr>
            <p:ph type="body" idx="1"/>
          </p:nvPr>
        </p:nvSpPr>
        <p:spPr>
          <a:xfrm>
            <a:off x="537441" y="1210957"/>
            <a:ext cx="10290400" cy="4555200"/>
          </a:xfrm>
        </p:spPr>
        <p:txBody>
          <a:bodyPr/>
          <a:lstStyle/>
          <a:p>
            <a:r>
              <a:rPr lang="en-US" sz="1600" dirty="0"/>
              <a:t>Generally, Yes. Four months into his employment, Williams injured himself. Williams received treatment and when he was released from care he was provided permanent restrictions. However, because </a:t>
            </a:r>
            <a:r>
              <a:rPr lang="en-US" sz="1600" dirty="0" err="1"/>
              <a:t>Wellco</a:t>
            </a:r>
            <a:r>
              <a:rPr lang="en-US" sz="1600" dirty="0"/>
              <a:t> could not accommodate any permanent restrictions, it terminated Williams’ employment. The doctors assigned him a 25% functional impairment of the body as a whole under the AMA Guides 6th Edition. Because his functional impairment was greater than 10%, Williams could qualify for ongoing disability payments if he suffered a post-injury wage loss of at least 10% because of the work injury. </a:t>
            </a:r>
          </a:p>
          <a:p>
            <a:pPr marL="152396" indent="0">
              <a:buNone/>
            </a:pPr>
            <a:endParaRPr lang="en-US" sz="1600" dirty="0"/>
          </a:p>
          <a:p>
            <a:r>
              <a:rPr lang="en-US" sz="1600" dirty="0"/>
              <a:t>Following his termination and medical release, Williams secured employment with Long Trucking, LLC. Long agreed to hire him as a full-time truck driver for $16 per hour, but limited Williams' duties strictly to driving and told him violation of the medical restrictions would be cause for termination. The availability of hours for Williams varied according to the season and weather, so some weeks Williams did not work at all but others he worked at least the full 40 hours. Further, for 11 days that year, Williams and other employees at Long Trucking, LLC were assigned to help clean up a natural disaster in Missouri and were paid the “prevailing wage” of $30 per hour. During this time, Williams also worked longer hours. </a:t>
            </a:r>
          </a:p>
          <a:p>
            <a:pPr marL="152396" indent="0">
              <a:buNone/>
            </a:pPr>
            <a:endParaRPr lang="en-US" sz="1600" dirty="0"/>
          </a:p>
          <a:p>
            <a:r>
              <a:rPr lang="en-US" sz="1600" dirty="0"/>
              <a:t>Using the total pay Williams earned following his termination from </a:t>
            </a:r>
            <a:r>
              <a:rPr lang="en-US" sz="1600" dirty="0" err="1"/>
              <a:t>Wellco</a:t>
            </a:r>
            <a:r>
              <a:rPr lang="en-US" sz="1600" dirty="0"/>
              <a:t>, the two weeks of uncommon federal pay pushed his income loss to only 9%. Williams retained counsel and argued that he was entitled to ongoing disability as his actual earning did not constitute his earning capacity. However, the ALJ determined Williams could not overcome the presumption that his actual earning constituted his earning capacity and therefore he was not entitled to any disability payments. Williams appealed this decision.</a:t>
            </a:r>
          </a:p>
          <a:p>
            <a:endParaRPr lang="en-US" dirty="0"/>
          </a:p>
        </p:txBody>
      </p:sp>
    </p:spTree>
    <p:extLst>
      <p:ext uri="{BB962C8B-B14F-4D97-AF65-F5344CB8AC3E}">
        <p14:creationId xmlns:p14="http://schemas.microsoft.com/office/powerpoint/2010/main" val="2012421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6BB330-01B8-4CCD-ACA2-508559FD2CB8}"/>
              </a:ext>
            </a:extLst>
          </p:cNvPr>
          <p:cNvSpPr>
            <a:spLocks noGrp="1"/>
          </p:cNvSpPr>
          <p:nvPr>
            <p:ph type="title"/>
          </p:nvPr>
        </p:nvSpPr>
        <p:spPr/>
        <p:txBody>
          <a:bodyPr/>
          <a:lstStyle/>
          <a:p>
            <a:pPr algn="ctr"/>
            <a:r>
              <a:rPr lang="en-US" dirty="0"/>
              <a:t>What is the standard an employer must demonstrate to determine if an employee is terminated “for cause” to disallow wage loss in a work disability claim before an Administrative Law Judge or the Kansas Workers’ Compensation Board?</a:t>
            </a:r>
          </a:p>
        </p:txBody>
      </p:sp>
    </p:spTree>
    <p:extLst>
      <p:ext uri="{BB962C8B-B14F-4D97-AF65-F5344CB8AC3E}">
        <p14:creationId xmlns:p14="http://schemas.microsoft.com/office/powerpoint/2010/main" val="410835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041057-964E-4CFB-8AFB-CB43A2160068}"/>
              </a:ext>
            </a:extLst>
          </p:cNvPr>
          <p:cNvSpPr>
            <a:spLocks noGrp="1"/>
          </p:cNvSpPr>
          <p:nvPr>
            <p:ph type="title"/>
          </p:nvPr>
        </p:nvSpPr>
        <p:spPr/>
        <p:txBody>
          <a:bodyPr/>
          <a:lstStyle/>
          <a:p>
            <a:r>
              <a:rPr lang="en-US" sz="4000" i="1" dirty="0"/>
              <a:t>OLIVER V. NATIONAL BEEF PACKING CO. </a:t>
            </a:r>
          </a:p>
        </p:txBody>
      </p:sp>
      <p:sp>
        <p:nvSpPr>
          <p:cNvPr id="3" name="Text Placeholder 2">
            <a:extLst>
              <a:ext uri="{FF2B5EF4-FFF2-40B4-BE49-F238E27FC236}">
                <a16:creationId xmlns:a16="http://schemas.microsoft.com/office/drawing/2014/main" xmlns="" id="{0A0EE611-0C0E-4D4A-95A5-5D7F29CC5686}"/>
              </a:ext>
            </a:extLst>
          </p:cNvPr>
          <p:cNvSpPr>
            <a:spLocks noGrp="1"/>
          </p:cNvSpPr>
          <p:nvPr>
            <p:ph type="body" idx="1"/>
          </p:nvPr>
        </p:nvSpPr>
        <p:spPr/>
        <p:txBody>
          <a:bodyPr/>
          <a:lstStyle/>
          <a:p>
            <a:r>
              <a:rPr lang="en-US" dirty="0"/>
              <a:t>An Administrative Law Judge and the Kansas Workers Compensation Board shall evaluate whether the termination was reasonable, given all the circumstances. The Court shall consider whether the claimant made a good faith effort to maintain his or her employment and the employer exercised good faith. The primary focus should be to determine whether the employer’s reason for termination is actually a subterfuge to avoid work disability payments.</a:t>
            </a:r>
          </a:p>
          <a:p>
            <a:pPr marL="152396" indent="0">
              <a:buNone/>
            </a:pPr>
            <a:endParaRPr lang="en-US" dirty="0"/>
          </a:p>
          <a:p>
            <a:pPr marL="152396" indent="0">
              <a:buNone/>
            </a:pPr>
            <a:endParaRPr lang="en-US" dirty="0"/>
          </a:p>
          <a:p>
            <a:pPr marL="152396" indent="0">
              <a:buNone/>
            </a:pPr>
            <a:r>
              <a:rPr lang="en-US" sz="1400" dirty="0"/>
              <a:t>Unpublished Opinion</a:t>
            </a:r>
          </a:p>
          <a:p>
            <a:endParaRPr lang="en-US" dirty="0"/>
          </a:p>
        </p:txBody>
      </p:sp>
    </p:spTree>
    <p:extLst>
      <p:ext uri="{BB962C8B-B14F-4D97-AF65-F5344CB8AC3E}">
        <p14:creationId xmlns:p14="http://schemas.microsoft.com/office/powerpoint/2010/main" val="2946298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A01B4B-D1C7-4819-A85D-5406EBA21979}"/>
              </a:ext>
            </a:extLst>
          </p:cNvPr>
          <p:cNvSpPr>
            <a:spLocks noGrp="1"/>
          </p:cNvSpPr>
          <p:nvPr>
            <p:ph type="title"/>
          </p:nvPr>
        </p:nvSpPr>
        <p:spPr>
          <a:xfrm>
            <a:off x="950800" y="1288561"/>
            <a:ext cx="10290400" cy="763600"/>
          </a:xfrm>
        </p:spPr>
        <p:txBody>
          <a:bodyPr/>
          <a:lstStyle/>
          <a:p>
            <a:pPr algn="ctr"/>
            <a:r>
              <a:rPr lang="en-US" dirty="0"/>
              <a:t>What is the personal comfort doctrine and when is an injured worker considered outside the scope of his employment when on a break?</a:t>
            </a:r>
          </a:p>
        </p:txBody>
      </p:sp>
    </p:spTree>
    <p:extLst>
      <p:ext uri="{BB962C8B-B14F-4D97-AF65-F5344CB8AC3E}">
        <p14:creationId xmlns:p14="http://schemas.microsoft.com/office/powerpoint/2010/main" val="4190137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639CA-06E0-4B44-AE76-736D4EFC43D5}"/>
              </a:ext>
            </a:extLst>
          </p:cNvPr>
          <p:cNvSpPr>
            <a:spLocks noGrp="1"/>
          </p:cNvSpPr>
          <p:nvPr>
            <p:ph type="title"/>
          </p:nvPr>
        </p:nvSpPr>
        <p:spPr/>
        <p:txBody>
          <a:bodyPr/>
          <a:lstStyle/>
          <a:p>
            <a:r>
              <a:rPr lang="en-US" sz="4400" i="1" dirty="0"/>
              <a:t>THACH V. FARMLAND FOODS, INC.</a:t>
            </a:r>
          </a:p>
        </p:txBody>
      </p:sp>
      <p:sp>
        <p:nvSpPr>
          <p:cNvPr id="3" name="Text Placeholder 2">
            <a:extLst>
              <a:ext uri="{FF2B5EF4-FFF2-40B4-BE49-F238E27FC236}">
                <a16:creationId xmlns:a16="http://schemas.microsoft.com/office/drawing/2014/main" xmlns="" id="{59EDBE3D-53C9-4C97-81CC-1663F98EB2FB}"/>
              </a:ext>
            </a:extLst>
          </p:cNvPr>
          <p:cNvSpPr>
            <a:spLocks noGrp="1"/>
          </p:cNvSpPr>
          <p:nvPr>
            <p:ph type="body" idx="1"/>
          </p:nvPr>
        </p:nvSpPr>
        <p:spPr/>
        <p:txBody>
          <a:bodyPr/>
          <a:lstStyle/>
          <a:p>
            <a:r>
              <a:rPr lang="en-US" dirty="0"/>
              <a:t>The personal comfort doctrine is when an employee engages in acts which minister to personal comfort but do not leave the course of employment. In some cases, the activity is considered inherent in the work despite its personal risk. In example, walking to use the restroom, smoking during a break, grabbing a cup of coffee may not be part of someone’s job, but are permissible activities which may lead to workplace injuries.</a:t>
            </a:r>
          </a:p>
          <a:p>
            <a:endParaRPr lang="en-US" dirty="0"/>
          </a:p>
          <a:p>
            <a:endParaRPr lang="en-US" dirty="0"/>
          </a:p>
          <a:p>
            <a:endParaRPr lang="en-US" dirty="0"/>
          </a:p>
          <a:p>
            <a:pPr marL="152396" indent="0">
              <a:buNone/>
            </a:pPr>
            <a:r>
              <a:rPr lang="en-US" sz="1800" dirty="0"/>
              <a:t>Unpublished Opinion </a:t>
            </a:r>
          </a:p>
        </p:txBody>
      </p:sp>
    </p:spTree>
    <p:extLst>
      <p:ext uri="{BB962C8B-B14F-4D97-AF65-F5344CB8AC3E}">
        <p14:creationId xmlns:p14="http://schemas.microsoft.com/office/powerpoint/2010/main" val="225720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A82E7E-AF29-4A43-ABD3-B9BF4741D38A}"/>
              </a:ext>
            </a:extLst>
          </p:cNvPr>
          <p:cNvSpPr>
            <a:spLocks noGrp="1"/>
          </p:cNvSpPr>
          <p:nvPr>
            <p:ph type="title"/>
          </p:nvPr>
        </p:nvSpPr>
        <p:spPr>
          <a:xfrm>
            <a:off x="825540" y="1269772"/>
            <a:ext cx="10290400" cy="763600"/>
          </a:xfrm>
        </p:spPr>
        <p:txBody>
          <a:bodyPr/>
          <a:lstStyle/>
          <a:p>
            <a:pPr algn="ctr"/>
            <a:r>
              <a:rPr lang="en-US" dirty="0"/>
              <a:t>When calculating pre-injury average weekly wage, how should the parties consider partial work weeks?</a:t>
            </a:r>
          </a:p>
        </p:txBody>
      </p:sp>
    </p:spTree>
    <p:extLst>
      <p:ext uri="{BB962C8B-B14F-4D97-AF65-F5344CB8AC3E}">
        <p14:creationId xmlns:p14="http://schemas.microsoft.com/office/powerpoint/2010/main" val="158276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B1374-13BF-4D47-B400-50969B61CE66}"/>
              </a:ext>
            </a:extLst>
          </p:cNvPr>
          <p:cNvSpPr>
            <a:spLocks noGrp="1"/>
          </p:cNvSpPr>
          <p:nvPr>
            <p:ph type="title"/>
          </p:nvPr>
        </p:nvSpPr>
        <p:spPr/>
        <p:txBody>
          <a:bodyPr/>
          <a:lstStyle/>
          <a:p>
            <a:r>
              <a:rPr lang="en-US" sz="3200" i="1" dirty="0"/>
              <a:t>MORRIS V. SHILLING CONSTRUCTION CO. INC</a:t>
            </a:r>
          </a:p>
        </p:txBody>
      </p:sp>
      <p:sp>
        <p:nvSpPr>
          <p:cNvPr id="3" name="Text Placeholder 2">
            <a:extLst>
              <a:ext uri="{FF2B5EF4-FFF2-40B4-BE49-F238E27FC236}">
                <a16:creationId xmlns:a16="http://schemas.microsoft.com/office/drawing/2014/main" xmlns="" id="{635A829E-DDB8-45B5-9827-5753797B03D8}"/>
              </a:ext>
            </a:extLst>
          </p:cNvPr>
          <p:cNvSpPr>
            <a:spLocks noGrp="1"/>
          </p:cNvSpPr>
          <p:nvPr>
            <p:ph type="body" idx="1"/>
          </p:nvPr>
        </p:nvSpPr>
        <p:spPr/>
        <p:txBody>
          <a:bodyPr/>
          <a:lstStyle/>
          <a:p>
            <a:r>
              <a:rPr lang="en-US" dirty="0"/>
              <a:t>The Kansas Court of Appeals confirmed K.S.A. 44-511(b)(1) requires including all weeks engaged in any actual work to determine the preinjury average weekly wage. K.S.A. 44-511 uses the term “actually worked,” thus, the Legislature indicated any week the worker worked for the employer should be included in the worker’s preinjury average weekly wage calculation. The Kansas Court of Appeals reversed the Board who had removed two weeks in its calculation in the pre-injury average weekly wage.</a:t>
            </a:r>
          </a:p>
        </p:txBody>
      </p:sp>
    </p:spTree>
    <p:extLst>
      <p:ext uri="{BB962C8B-B14F-4D97-AF65-F5344CB8AC3E}">
        <p14:creationId xmlns:p14="http://schemas.microsoft.com/office/powerpoint/2010/main" val="4155216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75000C-6E4A-416A-B111-0F45E0101CA9}"/>
              </a:ext>
            </a:extLst>
          </p:cNvPr>
          <p:cNvSpPr>
            <a:spLocks noGrp="1"/>
          </p:cNvSpPr>
          <p:nvPr>
            <p:ph type="title"/>
          </p:nvPr>
        </p:nvSpPr>
        <p:spPr/>
        <p:txBody>
          <a:bodyPr/>
          <a:lstStyle/>
          <a:p>
            <a:pPr algn="ctr"/>
            <a:r>
              <a:rPr lang="en-US" dirty="0"/>
              <a:t>When an injured employee files a claim for an accident and proceeds to a Hearing before an Administrative Law Judge, is the employee precluded from bringing a new repetitive trauma claim to the same body part?</a:t>
            </a:r>
          </a:p>
        </p:txBody>
      </p:sp>
    </p:spTree>
    <p:extLst>
      <p:ext uri="{BB962C8B-B14F-4D97-AF65-F5344CB8AC3E}">
        <p14:creationId xmlns:p14="http://schemas.microsoft.com/office/powerpoint/2010/main" val="3018679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8AED8D-8494-4201-BEE9-84EAEBCC57C3}"/>
              </a:ext>
            </a:extLst>
          </p:cNvPr>
          <p:cNvSpPr>
            <a:spLocks noGrp="1"/>
          </p:cNvSpPr>
          <p:nvPr>
            <p:ph type="title"/>
          </p:nvPr>
        </p:nvSpPr>
        <p:spPr/>
        <p:txBody>
          <a:bodyPr/>
          <a:lstStyle/>
          <a:p>
            <a:r>
              <a:rPr lang="en-US" dirty="0"/>
              <a:t>O’NEAL V. CITY OF HUTCHINSON</a:t>
            </a:r>
          </a:p>
        </p:txBody>
      </p:sp>
      <p:sp>
        <p:nvSpPr>
          <p:cNvPr id="3" name="Text Placeholder 2">
            <a:extLst>
              <a:ext uri="{FF2B5EF4-FFF2-40B4-BE49-F238E27FC236}">
                <a16:creationId xmlns:a16="http://schemas.microsoft.com/office/drawing/2014/main" xmlns="" id="{42D3CD13-7412-46CE-88DE-25EC08F0AE30}"/>
              </a:ext>
            </a:extLst>
          </p:cNvPr>
          <p:cNvSpPr>
            <a:spLocks noGrp="1"/>
          </p:cNvSpPr>
          <p:nvPr>
            <p:ph type="body" idx="1"/>
          </p:nvPr>
        </p:nvSpPr>
        <p:spPr/>
        <p:txBody>
          <a:bodyPr/>
          <a:lstStyle/>
          <a:p>
            <a:r>
              <a:rPr lang="en-US" sz="2400" dirty="0"/>
              <a:t>The Kansas Court of Appeals held a firefighter was not barred from bringing a repetitive trauma claim for his hearing loss because he lacked evidence to bring the repetitive trauma claim at the time he litigated his single accident claim.</a:t>
            </a:r>
          </a:p>
          <a:p>
            <a:r>
              <a:rPr lang="en-US" sz="2400" dirty="0"/>
              <a:t>In this case, Patrick O’Neal filed a workers compensation claim alleging bilateral hearing loss and tinnitus stemming from a fire truck’s air horn going off inside the fire station from a single event on February 23, 2009. Per Kansas law, this was filed as a “single accident.” Following May 10, 2016 testimony by the medical expert on behalf of the employer, O’Neal filed a new claim alleging repetitive trauma from his employment as a firefighter caused hearing loss at the time his accident claim was pending on July 11, 2016.</a:t>
            </a:r>
          </a:p>
          <a:p>
            <a:endParaRPr lang="en-US" sz="2400" dirty="0"/>
          </a:p>
          <a:p>
            <a:pPr marL="152396" indent="0">
              <a:buNone/>
            </a:pPr>
            <a:r>
              <a:rPr lang="en-US" sz="1800" dirty="0"/>
              <a:t>Unpublished opinion</a:t>
            </a:r>
          </a:p>
          <a:p>
            <a:endParaRPr lang="en-US" sz="2400" dirty="0"/>
          </a:p>
        </p:txBody>
      </p:sp>
    </p:spTree>
    <p:extLst>
      <p:ext uri="{BB962C8B-B14F-4D97-AF65-F5344CB8AC3E}">
        <p14:creationId xmlns:p14="http://schemas.microsoft.com/office/powerpoint/2010/main" val="3663898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767C3A-9A44-4BCD-8CD3-6CCC8684F919}"/>
              </a:ext>
            </a:extLst>
          </p:cNvPr>
          <p:cNvSpPr>
            <a:spLocks noGrp="1"/>
          </p:cNvSpPr>
          <p:nvPr>
            <p:ph type="title"/>
          </p:nvPr>
        </p:nvSpPr>
        <p:spPr>
          <a:xfrm>
            <a:off x="806751" y="568315"/>
            <a:ext cx="10290400" cy="763600"/>
          </a:xfrm>
        </p:spPr>
        <p:txBody>
          <a:bodyPr/>
          <a:lstStyle/>
          <a:p>
            <a:pPr algn="ctr"/>
            <a:r>
              <a:rPr lang="en-US" dirty="0"/>
              <a:t>When an Administrative Law Judge grants a motion for extension to proceed to hearing following three years of an application for benefits and the timeframe for that extension expires, does the injured worker waive his or her rights to proceed to a Hearing?</a:t>
            </a:r>
          </a:p>
        </p:txBody>
      </p:sp>
    </p:spTree>
    <p:extLst>
      <p:ext uri="{BB962C8B-B14F-4D97-AF65-F5344CB8AC3E}">
        <p14:creationId xmlns:p14="http://schemas.microsoft.com/office/powerpoint/2010/main" val="1022230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9155E7D6-4D95-4284-964C-8BF1B467B5E4}"/>
              </a:ext>
            </a:extLst>
          </p:cNvPr>
          <p:cNvSpPr>
            <a:spLocks noGrp="1"/>
          </p:cNvSpPr>
          <p:nvPr>
            <p:ph type="title"/>
          </p:nvPr>
        </p:nvSpPr>
        <p:spPr/>
        <p:txBody>
          <a:bodyPr/>
          <a:lstStyle/>
          <a:p>
            <a:r>
              <a:rPr lang="en-US" i="1" dirty="0"/>
              <a:t>GERLACH V. CHOICES NETWORK</a:t>
            </a:r>
          </a:p>
        </p:txBody>
      </p:sp>
      <p:sp>
        <p:nvSpPr>
          <p:cNvPr id="3" name="Text Placeholder 2">
            <a:extLst>
              <a:ext uri="{FF2B5EF4-FFF2-40B4-BE49-F238E27FC236}">
                <a16:creationId xmlns:a16="http://schemas.microsoft.com/office/drawing/2014/main" xmlns="" id="{8207F27A-E2D0-470E-B4EC-748F6454C2C0}"/>
              </a:ext>
            </a:extLst>
          </p:cNvPr>
          <p:cNvSpPr>
            <a:spLocks noGrp="1"/>
          </p:cNvSpPr>
          <p:nvPr>
            <p:ph type="body" idx="1"/>
          </p:nvPr>
        </p:nvSpPr>
        <p:spPr/>
        <p:txBody>
          <a:bodyPr/>
          <a:lstStyle/>
          <a:p>
            <a:r>
              <a:rPr lang="en-US" dirty="0"/>
              <a:t>No. The Court of Appeals held there is no law concerning a second motion to extend the deadline for a Regular Hearing following an Application for benefits. The Court previously interpreted failure to have a Regular Hearing or settlement within three years is a time bar. Glaze v. J.K. Williams. In this case, the Court of Appeals distinguished the previous ruling and interpreted K.S.A. 44-523(f) when there is a previously granted motion for extension. Ultimately, the Court of Appeals allowed for an open-ended interpretation by the Administrative Law Judge concerning whether there is good cause for a second extension of time per K.S.A. 44-523(f), even after the time lapsed for the first extension.</a:t>
            </a:r>
          </a:p>
        </p:txBody>
      </p:sp>
    </p:spTree>
    <p:extLst>
      <p:ext uri="{BB962C8B-B14F-4D97-AF65-F5344CB8AC3E}">
        <p14:creationId xmlns:p14="http://schemas.microsoft.com/office/powerpoint/2010/main" val="4026884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7F987-8055-444B-94D8-ED1EC229E128}"/>
              </a:ext>
            </a:extLst>
          </p:cNvPr>
          <p:cNvSpPr>
            <a:spLocks noGrp="1"/>
          </p:cNvSpPr>
          <p:nvPr>
            <p:ph type="title"/>
          </p:nvPr>
        </p:nvSpPr>
        <p:spPr>
          <a:xfrm>
            <a:off x="731594" y="1501504"/>
            <a:ext cx="10290400" cy="763600"/>
          </a:xfrm>
        </p:spPr>
        <p:txBody>
          <a:bodyPr/>
          <a:lstStyle/>
          <a:p>
            <a:pPr algn="ctr"/>
            <a:r>
              <a:rPr lang="en-US" dirty="0"/>
              <a:t>Can a criminal court order restitution to an insurance carrier for the medical benefits provided to the victim of a crime?</a:t>
            </a:r>
          </a:p>
        </p:txBody>
      </p:sp>
    </p:spTree>
    <p:extLst>
      <p:ext uri="{BB962C8B-B14F-4D97-AF65-F5344CB8AC3E}">
        <p14:creationId xmlns:p14="http://schemas.microsoft.com/office/powerpoint/2010/main" val="37306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6501C7-41D0-42CA-8FF6-202171CEB187}"/>
              </a:ext>
            </a:extLst>
          </p:cNvPr>
          <p:cNvSpPr>
            <a:spLocks noGrp="1"/>
          </p:cNvSpPr>
          <p:nvPr>
            <p:ph type="title"/>
          </p:nvPr>
        </p:nvSpPr>
        <p:spPr/>
        <p:txBody>
          <a:bodyPr/>
          <a:lstStyle/>
          <a:p>
            <a:r>
              <a:rPr lang="en-US" i="1" dirty="0"/>
              <a:t>STATE V. ROBISON</a:t>
            </a:r>
          </a:p>
        </p:txBody>
      </p:sp>
      <p:sp>
        <p:nvSpPr>
          <p:cNvPr id="3" name="Text Placeholder 2">
            <a:extLst>
              <a:ext uri="{FF2B5EF4-FFF2-40B4-BE49-F238E27FC236}">
                <a16:creationId xmlns:a16="http://schemas.microsoft.com/office/drawing/2014/main" xmlns="" id="{EB94171D-A5B4-4BA3-B425-DAD43527EC22}"/>
              </a:ext>
            </a:extLst>
          </p:cNvPr>
          <p:cNvSpPr>
            <a:spLocks noGrp="1"/>
          </p:cNvSpPr>
          <p:nvPr>
            <p:ph type="body" idx="1"/>
          </p:nvPr>
        </p:nvSpPr>
        <p:spPr/>
        <p:txBody>
          <a:bodyPr/>
          <a:lstStyle/>
          <a:p>
            <a:r>
              <a:rPr lang="en-US" dirty="0"/>
              <a:t>Yes, where a district court awarded criminal restitution in the amount of medical benefits to the insurance carrier, the Kansas Supreme Court upheld the award as permissible. The defendant argued the award was violative of his constitutional right to a jury trial, and the Court severed the portions of the statute violative of his constitutional rights.</a:t>
            </a:r>
          </a:p>
        </p:txBody>
      </p:sp>
    </p:spTree>
    <p:extLst>
      <p:ext uri="{BB962C8B-B14F-4D97-AF65-F5344CB8AC3E}">
        <p14:creationId xmlns:p14="http://schemas.microsoft.com/office/powerpoint/2010/main" val="1448838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A921B1-D41F-47FD-AF4B-9872485DC8DA}"/>
              </a:ext>
            </a:extLst>
          </p:cNvPr>
          <p:cNvSpPr>
            <a:spLocks noGrp="1"/>
          </p:cNvSpPr>
          <p:nvPr>
            <p:ph type="title"/>
          </p:nvPr>
        </p:nvSpPr>
        <p:spPr/>
        <p:txBody>
          <a:bodyPr/>
          <a:lstStyle/>
          <a:p>
            <a:pPr algn="ctr"/>
            <a:r>
              <a:rPr lang="en-US" dirty="0"/>
              <a:t>What is the significance of the continued reference to the A.M.A. Guides, Fourth Edition within the Kansas Workers’ Compensation Act?</a:t>
            </a:r>
            <a:br>
              <a:rPr lang="en-US" dirty="0"/>
            </a:br>
            <a:endParaRPr lang="en-US" dirty="0"/>
          </a:p>
        </p:txBody>
      </p:sp>
    </p:spTree>
    <p:extLst>
      <p:ext uri="{BB962C8B-B14F-4D97-AF65-F5344CB8AC3E}">
        <p14:creationId xmlns:p14="http://schemas.microsoft.com/office/powerpoint/2010/main" val="1946358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48C0BF-89E1-48AA-987F-9C86560A223F}"/>
              </a:ext>
            </a:extLst>
          </p:cNvPr>
          <p:cNvSpPr>
            <a:spLocks noGrp="1"/>
          </p:cNvSpPr>
          <p:nvPr>
            <p:ph type="title"/>
          </p:nvPr>
        </p:nvSpPr>
        <p:spPr/>
        <p:txBody>
          <a:bodyPr/>
          <a:lstStyle/>
          <a:p>
            <a:r>
              <a:rPr lang="en-US" i="1" dirty="0"/>
              <a:t>ZIMERO V. TYSON FRESH MEATS</a:t>
            </a:r>
          </a:p>
        </p:txBody>
      </p:sp>
      <p:sp>
        <p:nvSpPr>
          <p:cNvPr id="3" name="Text Placeholder 2">
            <a:extLst>
              <a:ext uri="{FF2B5EF4-FFF2-40B4-BE49-F238E27FC236}">
                <a16:creationId xmlns:a16="http://schemas.microsoft.com/office/drawing/2014/main" xmlns="" id="{B9F371D6-91EC-4D7E-A287-D4836281051B}"/>
              </a:ext>
            </a:extLst>
          </p:cNvPr>
          <p:cNvSpPr>
            <a:spLocks noGrp="1"/>
          </p:cNvSpPr>
          <p:nvPr>
            <p:ph type="body" idx="1"/>
          </p:nvPr>
        </p:nvSpPr>
        <p:spPr>
          <a:xfrm>
            <a:off x="581282" y="1480266"/>
            <a:ext cx="10290400" cy="4555200"/>
          </a:xfrm>
        </p:spPr>
        <p:txBody>
          <a:bodyPr/>
          <a:lstStyle/>
          <a:p>
            <a:r>
              <a:rPr lang="en-US" dirty="0"/>
              <a:t>The Kansas Court of Appeals held any reference to the A.M.A. Guides, Fourth Edition occurring after January 1, 2015 is irrelevant and use of the A.M.A. Guides, Sixth Edition is “statutorily required.” In this claim, the injured worker sustained a bilateral upper extremity injury where his expert had provided impairment ratings per both the A.M.A. Guides Fourth and Sixth Editions. He argued the A.M.A. Guides, Fourth Edition should be taken into consideration to adequately consider “competent medical evidence.” The Court of Appeals explained the parties and courts do not choose between using the Fourth Edition or the Sixth Edition. Rather, the Sixth Edition is statutorily required.</a:t>
            </a:r>
          </a:p>
        </p:txBody>
      </p:sp>
    </p:spTree>
    <p:extLst>
      <p:ext uri="{BB962C8B-B14F-4D97-AF65-F5344CB8AC3E}">
        <p14:creationId xmlns:p14="http://schemas.microsoft.com/office/powerpoint/2010/main" val="3597310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97986B-B1B5-45CC-82F0-FDB242331DC3}"/>
              </a:ext>
            </a:extLst>
          </p:cNvPr>
          <p:cNvSpPr>
            <a:spLocks noGrp="1"/>
          </p:cNvSpPr>
          <p:nvPr>
            <p:ph type="title"/>
          </p:nvPr>
        </p:nvSpPr>
        <p:spPr/>
        <p:txBody>
          <a:bodyPr/>
          <a:lstStyle/>
          <a:p>
            <a:pPr algn="ctr"/>
            <a:r>
              <a:rPr lang="en-US" dirty="0"/>
              <a:t>Can the Kansas Court of Appeals remand a case to the Board demanding reimbursement from the Workers’ Compensation Fund that was issued by the Kansas Director of Workers’ Compensation?</a:t>
            </a:r>
          </a:p>
        </p:txBody>
      </p:sp>
    </p:spTree>
    <p:extLst>
      <p:ext uri="{BB962C8B-B14F-4D97-AF65-F5344CB8AC3E}">
        <p14:creationId xmlns:p14="http://schemas.microsoft.com/office/powerpoint/2010/main" val="3057327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854E5-CA57-4DE4-A664-13F4C5A980D6}"/>
              </a:ext>
            </a:extLst>
          </p:cNvPr>
          <p:cNvSpPr>
            <a:spLocks noGrp="1"/>
          </p:cNvSpPr>
          <p:nvPr>
            <p:ph type="title"/>
          </p:nvPr>
        </p:nvSpPr>
        <p:spPr/>
        <p:txBody>
          <a:bodyPr/>
          <a:lstStyle/>
          <a:p>
            <a:r>
              <a:rPr lang="en-US" sz="3200" dirty="0"/>
              <a:t>TRAVELERS CASUALTY INSURANCE V. KARNS</a:t>
            </a:r>
          </a:p>
        </p:txBody>
      </p:sp>
      <p:sp>
        <p:nvSpPr>
          <p:cNvPr id="3" name="Text Placeholder 2">
            <a:extLst>
              <a:ext uri="{FF2B5EF4-FFF2-40B4-BE49-F238E27FC236}">
                <a16:creationId xmlns:a16="http://schemas.microsoft.com/office/drawing/2014/main" xmlns="" id="{70DA72E6-BBD9-4D8E-8A29-468C1278A49E}"/>
              </a:ext>
            </a:extLst>
          </p:cNvPr>
          <p:cNvSpPr>
            <a:spLocks noGrp="1"/>
          </p:cNvSpPr>
          <p:nvPr>
            <p:ph type="body" idx="1"/>
          </p:nvPr>
        </p:nvSpPr>
        <p:spPr>
          <a:xfrm>
            <a:off x="694016" y="1517844"/>
            <a:ext cx="10290400" cy="4555200"/>
          </a:xfrm>
        </p:spPr>
        <p:txBody>
          <a:bodyPr/>
          <a:lstStyle/>
          <a:p>
            <a:r>
              <a:rPr lang="en-US" dirty="0"/>
              <a:t>No. The Kansas Court of Appeals improperly remanded the case to a jurisdiction that had not previously decided the case. The issue arose between two insurance carriers to determine which owed benefits to one another for certain time frames. The issue had originally been decided between the carriers by the Director, then the District Court of Kansas. However, the Kansas Court of Appeals remanded the claim to the Kansas Workers’ Compensation Appeals Board to include the Workers’ Compensation Fund. Upon the Board determination, Travelers appealed the decision alleging jurisdiction was inappropriate. The Kansas Court of Appeals agreed.</a:t>
            </a:r>
          </a:p>
          <a:p>
            <a:endParaRPr lang="en-US" dirty="0"/>
          </a:p>
        </p:txBody>
      </p:sp>
    </p:spTree>
    <p:extLst>
      <p:ext uri="{BB962C8B-B14F-4D97-AF65-F5344CB8AC3E}">
        <p14:creationId xmlns:p14="http://schemas.microsoft.com/office/powerpoint/2010/main" val="3310873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7B98B8-5412-4810-89B7-B7D90803A6C6}"/>
              </a:ext>
            </a:extLst>
          </p:cNvPr>
          <p:cNvSpPr>
            <a:spLocks noGrp="1"/>
          </p:cNvSpPr>
          <p:nvPr>
            <p:ph type="title"/>
          </p:nvPr>
        </p:nvSpPr>
        <p:spPr/>
        <p:txBody>
          <a:bodyPr/>
          <a:lstStyle/>
          <a:p>
            <a:pPr algn="ctr"/>
            <a:r>
              <a:rPr lang="en-US" sz="3600" dirty="0"/>
              <a:t>When an employee sustains a work-related accident which led to a medial meniscal repair, but the accident was determined not the prevailing factor for the employee’s need for a total knee replacement – does the fact a work-related injury renders preexisting arthritis symptomatic render the total knee replacement compensable?</a:t>
            </a:r>
          </a:p>
        </p:txBody>
      </p:sp>
    </p:spTree>
    <p:extLst>
      <p:ext uri="{BB962C8B-B14F-4D97-AF65-F5344CB8AC3E}">
        <p14:creationId xmlns:p14="http://schemas.microsoft.com/office/powerpoint/2010/main" val="1421797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30BBB8-4198-4C7E-BDCE-F1A4077746C9}"/>
              </a:ext>
            </a:extLst>
          </p:cNvPr>
          <p:cNvSpPr>
            <a:spLocks noGrp="1"/>
          </p:cNvSpPr>
          <p:nvPr>
            <p:ph type="title"/>
          </p:nvPr>
        </p:nvSpPr>
        <p:spPr/>
        <p:txBody>
          <a:bodyPr/>
          <a:lstStyle/>
          <a:p>
            <a:r>
              <a:rPr lang="en-US" sz="4000" i="1" dirty="0"/>
              <a:t>PEREZ V. NATIONAL BEEF PACKING CO.</a:t>
            </a:r>
          </a:p>
        </p:txBody>
      </p:sp>
      <p:sp>
        <p:nvSpPr>
          <p:cNvPr id="3" name="Text Placeholder 2">
            <a:extLst>
              <a:ext uri="{FF2B5EF4-FFF2-40B4-BE49-F238E27FC236}">
                <a16:creationId xmlns:a16="http://schemas.microsoft.com/office/drawing/2014/main" xmlns="" id="{19B331B7-1124-4909-9148-5977F5087294}"/>
              </a:ext>
            </a:extLst>
          </p:cNvPr>
          <p:cNvSpPr>
            <a:spLocks noGrp="1"/>
          </p:cNvSpPr>
          <p:nvPr>
            <p:ph type="body" idx="1"/>
          </p:nvPr>
        </p:nvSpPr>
        <p:spPr/>
        <p:txBody>
          <a:bodyPr/>
          <a:lstStyle/>
          <a:p>
            <a:r>
              <a:rPr lang="en-US" dirty="0"/>
              <a:t>No. The Court of Appeals proceeded with an evaluation of the prevailing factor test with the secondary injury rule noting statutory language: “an injury is not compensable solely because it aggravates, accelerates, or exacerbates a preexisting condition or renders a preexisting condition symptomatic.” Further, the Court said, all injuries, including secondary injuries, must be caused primarily by the work accident. Specifically, “the Board has traditionally denied total knee replacement surgeries when it has found preexisting arthritic conditions, not the work-related accident, caused the need for the knee replacement.” </a:t>
            </a:r>
          </a:p>
        </p:txBody>
      </p:sp>
    </p:spTree>
    <p:extLst>
      <p:ext uri="{BB962C8B-B14F-4D97-AF65-F5344CB8AC3E}">
        <p14:creationId xmlns:p14="http://schemas.microsoft.com/office/powerpoint/2010/main" val="1077979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FD3B82-C162-4B9E-AB5E-D22DBA6EB8CF}"/>
              </a:ext>
            </a:extLst>
          </p:cNvPr>
          <p:cNvSpPr>
            <a:spLocks noGrp="1"/>
          </p:cNvSpPr>
          <p:nvPr>
            <p:ph type="title"/>
          </p:nvPr>
        </p:nvSpPr>
        <p:spPr>
          <a:xfrm>
            <a:off x="650175" y="486896"/>
            <a:ext cx="10290400" cy="763600"/>
          </a:xfrm>
        </p:spPr>
        <p:txBody>
          <a:bodyPr/>
          <a:lstStyle/>
          <a:p>
            <a:pPr algn="ctr"/>
            <a:r>
              <a:rPr lang="en-US" dirty="0"/>
              <a:t>Did the Kansas Court of Appeals have authority to overturn the Kansas Supreme Court when an employee challenged the constitutionality of the A.M.A. Guides, Sixth Edition for the same rationale that was previously upheld in </a:t>
            </a:r>
            <a:r>
              <a:rPr lang="en-US" i="1" dirty="0"/>
              <a:t>Johnson v. U.S. Food Service</a:t>
            </a:r>
            <a:r>
              <a:rPr lang="en-US" dirty="0"/>
              <a:t>?</a:t>
            </a:r>
          </a:p>
        </p:txBody>
      </p:sp>
    </p:spTree>
    <p:extLst>
      <p:ext uri="{BB962C8B-B14F-4D97-AF65-F5344CB8AC3E}">
        <p14:creationId xmlns:p14="http://schemas.microsoft.com/office/powerpoint/2010/main" val="1624530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3C97D7-39B3-4314-B991-59DAEBD3E08D}"/>
              </a:ext>
            </a:extLst>
          </p:cNvPr>
          <p:cNvSpPr>
            <a:spLocks noGrp="1"/>
          </p:cNvSpPr>
          <p:nvPr>
            <p:ph type="title"/>
          </p:nvPr>
        </p:nvSpPr>
        <p:spPr/>
        <p:txBody>
          <a:bodyPr/>
          <a:lstStyle/>
          <a:p>
            <a:r>
              <a:rPr lang="en-US" i="1" dirty="0"/>
              <a:t>PILE V. TEXTRON AVIATION, INC.</a:t>
            </a:r>
          </a:p>
        </p:txBody>
      </p:sp>
      <p:sp>
        <p:nvSpPr>
          <p:cNvPr id="3" name="Text Placeholder 2">
            <a:extLst>
              <a:ext uri="{FF2B5EF4-FFF2-40B4-BE49-F238E27FC236}">
                <a16:creationId xmlns:a16="http://schemas.microsoft.com/office/drawing/2014/main" xmlns="" id="{08DE204E-6040-4F0D-ACF8-3C812782CAB6}"/>
              </a:ext>
            </a:extLst>
          </p:cNvPr>
          <p:cNvSpPr>
            <a:spLocks noGrp="1"/>
          </p:cNvSpPr>
          <p:nvPr>
            <p:ph type="body" idx="1"/>
          </p:nvPr>
        </p:nvSpPr>
        <p:spPr/>
        <p:txBody>
          <a:bodyPr/>
          <a:lstStyle/>
          <a:p>
            <a:r>
              <a:rPr lang="en-US" dirty="0"/>
              <a:t>No. The Court of Appeals held it was bound to follow the precedent established by the Kansas Supreme Court absent some indication that it is departing from its previous position per the doctrine of Stare Decisis. In addition, the Court of Appeals affirmed the Board’s findings concerning nature and extent because there was substantial competent evidence to support its decision.</a:t>
            </a:r>
          </a:p>
        </p:txBody>
      </p:sp>
    </p:spTree>
    <p:extLst>
      <p:ext uri="{BB962C8B-B14F-4D97-AF65-F5344CB8AC3E}">
        <p14:creationId xmlns:p14="http://schemas.microsoft.com/office/powerpoint/2010/main" val="1417509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ABCB7-60A3-4E50-9413-407F7BEAA167}"/>
              </a:ext>
            </a:extLst>
          </p:cNvPr>
          <p:cNvSpPr>
            <a:spLocks noGrp="1"/>
          </p:cNvSpPr>
          <p:nvPr>
            <p:ph type="title"/>
          </p:nvPr>
        </p:nvSpPr>
        <p:spPr>
          <a:xfrm>
            <a:off x="950800" y="994200"/>
            <a:ext cx="10290400" cy="763600"/>
          </a:xfrm>
        </p:spPr>
        <p:txBody>
          <a:bodyPr/>
          <a:lstStyle/>
          <a:p>
            <a:pPr algn="ctr"/>
            <a:r>
              <a:rPr lang="en-US" dirty="0"/>
              <a:t>Can the Kansas Workers Compensation Fund sue a general contractor to recover funds paid because of an insolvent subcontractor?</a:t>
            </a:r>
          </a:p>
        </p:txBody>
      </p:sp>
    </p:spTree>
    <p:extLst>
      <p:ext uri="{BB962C8B-B14F-4D97-AF65-F5344CB8AC3E}">
        <p14:creationId xmlns:p14="http://schemas.microsoft.com/office/powerpoint/2010/main" val="1003060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D5FE02-912F-4444-A7D2-C297327BF9CD}"/>
              </a:ext>
            </a:extLst>
          </p:cNvPr>
          <p:cNvSpPr>
            <a:spLocks noGrp="1"/>
          </p:cNvSpPr>
          <p:nvPr>
            <p:ph type="title"/>
          </p:nvPr>
        </p:nvSpPr>
        <p:spPr/>
        <p:txBody>
          <a:bodyPr/>
          <a:lstStyle/>
          <a:p>
            <a:r>
              <a:rPr lang="en-US" i="1" dirty="0"/>
              <a:t>SCHMIDT V. TRADEMARK, INC</a:t>
            </a:r>
          </a:p>
        </p:txBody>
      </p:sp>
      <p:sp>
        <p:nvSpPr>
          <p:cNvPr id="3" name="Text Placeholder 2">
            <a:extLst>
              <a:ext uri="{FF2B5EF4-FFF2-40B4-BE49-F238E27FC236}">
                <a16:creationId xmlns:a16="http://schemas.microsoft.com/office/drawing/2014/main" xmlns="" id="{815EF024-1A7D-460F-83B6-DA5147B3AB08}"/>
              </a:ext>
            </a:extLst>
          </p:cNvPr>
          <p:cNvSpPr>
            <a:spLocks noGrp="1"/>
          </p:cNvSpPr>
          <p:nvPr>
            <p:ph type="body" idx="1"/>
          </p:nvPr>
        </p:nvSpPr>
        <p:spPr/>
        <p:txBody>
          <a:bodyPr/>
          <a:lstStyle/>
          <a:p>
            <a:r>
              <a:rPr lang="en-US" dirty="0"/>
              <a:t>Yes. A construction general contractor (principal) hired a subcontractor. One of the subcontractor’s employees sustained a compensable workers’ compensation claim. The subcontractor did not have workers’ compensation insurance and the employee recovered workers’ compensation benefits from the Kansas Workers’ Compensation Fund per an award from an Administrative Law Judge. The Kansas Workers’ Compensation Fund sued the principal, who had not been involved in the workers’ compensation claim, seeking recovery of costs paid to the employee and attorney’s fees. </a:t>
            </a:r>
          </a:p>
        </p:txBody>
      </p:sp>
    </p:spTree>
    <p:extLst>
      <p:ext uri="{BB962C8B-B14F-4D97-AF65-F5344CB8AC3E}">
        <p14:creationId xmlns:p14="http://schemas.microsoft.com/office/powerpoint/2010/main" val="840086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AA5E51-293C-431E-8AA1-2BC49F00A231}"/>
              </a:ext>
            </a:extLst>
          </p:cNvPr>
          <p:cNvSpPr>
            <a:spLocks noGrp="1"/>
          </p:cNvSpPr>
          <p:nvPr>
            <p:ph type="title"/>
          </p:nvPr>
        </p:nvSpPr>
        <p:spPr/>
        <p:txBody>
          <a:bodyPr/>
          <a:lstStyle/>
          <a:p>
            <a:pPr algn="ctr"/>
            <a:r>
              <a:rPr lang="en-US" dirty="0"/>
              <a:t>When an employee injured his knee descending stairs while at work, was this considered a normal activity of day-to-day living? </a:t>
            </a:r>
          </a:p>
        </p:txBody>
      </p:sp>
    </p:spTree>
    <p:extLst>
      <p:ext uri="{BB962C8B-B14F-4D97-AF65-F5344CB8AC3E}">
        <p14:creationId xmlns:p14="http://schemas.microsoft.com/office/powerpoint/2010/main" val="835623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AB4BC1-171E-465E-BD1B-C4B6EA11A25D}"/>
              </a:ext>
            </a:extLst>
          </p:cNvPr>
          <p:cNvSpPr>
            <a:spLocks noGrp="1"/>
          </p:cNvSpPr>
          <p:nvPr>
            <p:ph type="title"/>
          </p:nvPr>
        </p:nvSpPr>
        <p:spPr/>
        <p:txBody>
          <a:bodyPr/>
          <a:lstStyle/>
          <a:p>
            <a:r>
              <a:rPr lang="en-US" sz="3200" i="1" dirty="0"/>
              <a:t>VAN HORN V. BLUE SKY SATELLITE SERVICES</a:t>
            </a:r>
          </a:p>
        </p:txBody>
      </p:sp>
      <p:sp>
        <p:nvSpPr>
          <p:cNvPr id="3" name="Text Placeholder 2">
            <a:extLst>
              <a:ext uri="{FF2B5EF4-FFF2-40B4-BE49-F238E27FC236}">
                <a16:creationId xmlns:a16="http://schemas.microsoft.com/office/drawing/2014/main" xmlns="" id="{0B560723-D7D3-4C03-BC5C-6F0FBD62B640}"/>
              </a:ext>
            </a:extLst>
          </p:cNvPr>
          <p:cNvSpPr>
            <a:spLocks noGrp="1"/>
          </p:cNvSpPr>
          <p:nvPr>
            <p:ph type="body" idx="1"/>
          </p:nvPr>
        </p:nvSpPr>
        <p:spPr/>
        <p:txBody>
          <a:bodyPr/>
          <a:lstStyle/>
          <a:p>
            <a:r>
              <a:rPr lang="en-US" dirty="0"/>
              <a:t>No. In these circumstances, an employee descending stairs while at work arose out of his employment because his work required he regularly descend stairs while wearing a 30-40 lb. tool belt. </a:t>
            </a:r>
          </a:p>
        </p:txBody>
      </p:sp>
    </p:spTree>
    <p:extLst>
      <p:ext uri="{BB962C8B-B14F-4D97-AF65-F5344CB8AC3E}">
        <p14:creationId xmlns:p14="http://schemas.microsoft.com/office/powerpoint/2010/main" val="851758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36E106-B0BA-4FBE-B215-C98AA2AE9424}"/>
              </a:ext>
            </a:extLst>
          </p:cNvPr>
          <p:cNvSpPr>
            <a:spLocks noGrp="1"/>
          </p:cNvSpPr>
          <p:nvPr>
            <p:ph type="title"/>
          </p:nvPr>
        </p:nvSpPr>
        <p:spPr>
          <a:xfrm>
            <a:off x="6844515" y="2629014"/>
            <a:ext cx="4194000" cy="597600"/>
          </a:xfrm>
        </p:spPr>
        <p:txBody>
          <a:bodyPr/>
          <a:lstStyle/>
          <a:p>
            <a:r>
              <a:rPr lang="en-US" sz="5400" dirty="0"/>
              <a:t>MISSOURI</a:t>
            </a:r>
          </a:p>
        </p:txBody>
      </p:sp>
    </p:spTree>
    <p:extLst>
      <p:ext uri="{BB962C8B-B14F-4D97-AF65-F5344CB8AC3E}">
        <p14:creationId xmlns:p14="http://schemas.microsoft.com/office/powerpoint/2010/main" val="3172584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023227-6836-420E-B667-F77507CB13A3}"/>
              </a:ext>
            </a:extLst>
          </p:cNvPr>
          <p:cNvSpPr>
            <a:spLocks noGrp="1"/>
          </p:cNvSpPr>
          <p:nvPr>
            <p:ph type="title"/>
          </p:nvPr>
        </p:nvSpPr>
        <p:spPr/>
        <p:txBody>
          <a:bodyPr/>
          <a:lstStyle/>
          <a:p>
            <a:pPr algn="ctr"/>
            <a:r>
              <a:rPr lang="en-US" dirty="0"/>
              <a:t>Is the “risk source” of a claimant’s injury that which caused the accident resulting in injury or that which caused the actual injury?</a:t>
            </a:r>
            <a:br>
              <a:rPr lang="en-US" dirty="0"/>
            </a:br>
            <a:endParaRPr lang="en-US" dirty="0"/>
          </a:p>
        </p:txBody>
      </p:sp>
    </p:spTree>
    <p:extLst>
      <p:ext uri="{BB962C8B-B14F-4D97-AF65-F5344CB8AC3E}">
        <p14:creationId xmlns:p14="http://schemas.microsoft.com/office/powerpoint/2010/main" val="2294246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4E508D-211A-4F0B-8E66-FDBB995E610F}"/>
              </a:ext>
            </a:extLst>
          </p:cNvPr>
          <p:cNvSpPr>
            <a:spLocks noGrp="1"/>
          </p:cNvSpPr>
          <p:nvPr>
            <p:ph type="title"/>
          </p:nvPr>
        </p:nvSpPr>
        <p:spPr/>
        <p:txBody>
          <a:bodyPr/>
          <a:lstStyle/>
          <a:p>
            <a:r>
              <a:rPr lang="en-US" i="1" dirty="0"/>
              <a:t>BOOTHE V. DISH NETWORK, INC.</a:t>
            </a:r>
          </a:p>
        </p:txBody>
      </p:sp>
      <p:sp>
        <p:nvSpPr>
          <p:cNvPr id="3" name="Text Placeholder 2">
            <a:extLst>
              <a:ext uri="{FF2B5EF4-FFF2-40B4-BE49-F238E27FC236}">
                <a16:creationId xmlns:a16="http://schemas.microsoft.com/office/drawing/2014/main" xmlns="" id="{52EA3396-97E0-4F17-A771-D317E84AC19D}"/>
              </a:ext>
            </a:extLst>
          </p:cNvPr>
          <p:cNvSpPr>
            <a:spLocks noGrp="1"/>
          </p:cNvSpPr>
          <p:nvPr>
            <p:ph type="body" idx="1"/>
          </p:nvPr>
        </p:nvSpPr>
        <p:spPr/>
        <p:txBody>
          <a:bodyPr/>
          <a:lstStyle/>
          <a:p>
            <a:r>
              <a:rPr lang="en-US" sz="2000" dirty="0"/>
              <a:t>Generally, it should be that which causes the accident. In Boothe, the claimant was required to drive a company vehicle to provide services to customers in a large territory. The claimant occasionally grabbed breakfast while traveling although company policy prohibited eating while driving due to safety. On the morning of his injury, he purchased a breakfast sandwich and during the course of consuming that sandwich he choked, blacked out, and crashed into a pillar on the side of the road. </a:t>
            </a:r>
          </a:p>
          <a:p>
            <a:r>
              <a:rPr lang="en-US" sz="2000" dirty="0"/>
              <a:t>The Commission reversed the ALJ and found that the injury’s risk source was eating a breakfast sandwich which created the risk for choking and accident, thus no connection with employment. The Commission reasoned there was no causal connection between the employment and injury. The Missouri Supreme Court agreed with the Commission that the claimant’s risk source was eating while driving, which created a risk of choking and led to the accident resulting in injury. The Court further explained that the claimant failed to establish that that he was not equally exposed to eating while driving in nonemployment life. </a:t>
            </a:r>
          </a:p>
          <a:p>
            <a:endParaRPr lang="en-US" sz="2000" dirty="0"/>
          </a:p>
          <a:p>
            <a:endParaRPr lang="en-US" sz="2000" dirty="0"/>
          </a:p>
        </p:txBody>
      </p:sp>
    </p:spTree>
    <p:extLst>
      <p:ext uri="{BB962C8B-B14F-4D97-AF65-F5344CB8AC3E}">
        <p14:creationId xmlns:p14="http://schemas.microsoft.com/office/powerpoint/2010/main" val="885038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441474-CE09-4E03-A842-5B8FA63D143A}"/>
              </a:ext>
            </a:extLst>
          </p:cNvPr>
          <p:cNvSpPr>
            <a:spLocks noGrp="1"/>
          </p:cNvSpPr>
          <p:nvPr>
            <p:ph type="title"/>
          </p:nvPr>
        </p:nvSpPr>
        <p:spPr>
          <a:xfrm>
            <a:off x="838065" y="1307351"/>
            <a:ext cx="10290400" cy="763600"/>
          </a:xfrm>
        </p:spPr>
        <p:txBody>
          <a:bodyPr/>
          <a:lstStyle/>
          <a:p>
            <a:pPr algn="ctr"/>
            <a:r>
              <a:rPr lang="en-US" dirty="0"/>
              <a:t>Are co-employees immune from common law liability for accidents occurring in the workplace?</a:t>
            </a:r>
            <a:br>
              <a:rPr lang="en-US" dirty="0"/>
            </a:br>
            <a:endParaRPr lang="en-US" dirty="0"/>
          </a:p>
        </p:txBody>
      </p:sp>
    </p:spTree>
    <p:extLst>
      <p:ext uri="{BB962C8B-B14F-4D97-AF65-F5344CB8AC3E}">
        <p14:creationId xmlns:p14="http://schemas.microsoft.com/office/powerpoint/2010/main" val="608521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035491-8D75-4241-99DD-1CE97C83BDDC}"/>
              </a:ext>
            </a:extLst>
          </p:cNvPr>
          <p:cNvSpPr>
            <a:spLocks noGrp="1"/>
          </p:cNvSpPr>
          <p:nvPr>
            <p:ph type="title"/>
          </p:nvPr>
        </p:nvSpPr>
        <p:spPr/>
        <p:txBody>
          <a:bodyPr/>
          <a:lstStyle/>
          <a:p>
            <a:r>
              <a:rPr lang="en-US" i="1" dirty="0"/>
              <a:t>BROCK V. DUNNE</a:t>
            </a:r>
          </a:p>
        </p:txBody>
      </p:sp>
      <p:sp>
        <p:nvSpPr>
          <p:cNvPr id="3" name="Text Placeholder 2">
            <a:extLst>
              <a:ext uri="{FF2B5EF4-FFF2-40B4-BE49-F238E27FC236}">
                <a16:creationId xmlns:a16="http://schemas.microsoft.com/office/drawing/2014/main" xmlns="" id="{C878E60C-4DE7-40FE-B1E4-4FF9D8406ACA}"/>
              </a:ext>
            </a:extLst>
          </p:cNvPr>
          <p:cNvSpPr>
            <a:spLocks noGrp="1"/>
          </p:cNvSpPr>
          <p:nvPr>
            <p:ph type="body" idx="1"/>
          </p:nvPr>
        </p:nvSpPr>
        <p:spPr>
          <a:xfrm>
            <a:off x="343287" y="1530370"/>
            <a:ext cx="10290400" cy="4555200"/>
          </a:xfrm>
        </p:spPr>
        <p:txBody>
          <a:bodyPr/>
          <a:lstStyle/>
          <a:p>
            <a:r>
              <a:rPr lang="en-US" dirty="0"/>
              <a:t>Yes, unless he/she engages in an affirmative negligent act that purposefully increases risk or causes injury. In Brock, an employee was injured while cleaning a laminating machine after his supervisor had removed a safety guard on the machine and instructed the employee to clean it while in operation. The safety rules of the employer and the machine manufacturer specifically stated not to remove the guard or attempt such action. In the attempt to clean, the employee’s thumb became caught in the pinch point and was crushed. The employee brought a common law negligence action against the supervisor and the supervisor pleaded immunity under the Act. </a:t>
            </a:r>
          </a:p>
          <a:p>
            <a:endParaRPr lang="en-US" dirty="0"/>
          </a:p>
        </p:txBody>
      </p:sp>
    </p:spTree>
    <p:extLst>
      <p:ext uri="{BB962C8B-B14F-4D97-AF65-F5344CB8AC3E}">
        <p14:creationId xmlns:p14="http://schemas.microsoft.com/office/powerpoint/2010/main" val="1817503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5E1A4-D45C-4034-8BA2-94B6377126FF}"/>
              </a:ext>
            </a:extLst>
          </p:cNvPr>
          <p:cNvSpPr>
            <a:spLocks noGrp="1"/>
          </p:cNvSpPr>
          <p:nvPr>
            <p:ph type="title"/>
          </p:nvPr>
        </p:nvSpPr>
        <p:spPr/>
        <p:txBody>
          <a:bodyPr/>
          <a:lstStyle/>
          <a:p>
            <a:pPr algn="ctr"/>
            <a:r>
              <a:rPr lang="en-US" dirty="0"/>
              <a:t>In Applying § 287.220.3 and </a:t>
            </a:r>
            <a:r>
              <a:rPr lang="en-US" i="1" dirty="0"/>
              <a:t>Cosby/Parker</a:t>
            </a:r>
            <a:r>
              <a:rPr lang="en-US" dirty="0"/>
              <a:t>, must a preexisting condition meet two separate requirements in order to be considered in connection with a primary injury to determine Second Injury Fund (“SIF”) liability for PTD?</a:t>
            </a:r>
          </a:p>
        </p:txBody>
      </p:sp>
    </p:spTree>
    <p:extLst>
      <p:ext uri="{BB962C8B-B14F-4D97-AF65-F5344CB8AC3E}">
        <p14:creationId xmlns:p14="http://schemas.microsoft.com/office/powerpoint/2010/main" val="3925464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FD0032-B952-4FD8-88E6-F5F65EC10230}"/>
              </a:ext>
            </a:extLst>
          </p:cNvPr>
          <p:cNvSpPr>
            <a:spLocks noGrp="1"/>
          </p:cNvSpPr>
          <p:nvPr>
            <p:ph type="title"/>
          </p:nvPr>
        </p:nvSpPr>
        <p:spPr/>
        <p:txBody>
          <a:bodyPr/>
          <a:lstStyle/>
          <a:p>
            <a:r>
              <a:rPr lang="en-US" sz="2800" i="1" dirty="0"/>
              <a:t>CLINKENBEARD V. DEPARTMENT OF CORRECTIONS</a:t>
            </a:r>
          </a:p>
        </p:txBody>
      </p:sp>
      <p:sp>
        <p:nvSpPr>
          <p:cNvPr id="3" name="Text Placeholder 2">
            <a:extLst>
              <a:ext uri="{FF2B5EF4-FFF2-40B4-BE49-F238E27FC236}">
                <a16:creationId xmlns:a16="http://schemas.microsoft.com/office/drawing/2014/main" xmlns="" id="{9693BA4A-0A13-43F2-AEA9-32B8185E033D}"/>
              </a:ext>
            </a:extLst>
          </p:cNvPr>
          <p:cNvSpPr>
            <a:spLocks noGrp="1"/>
          </p:cNvSpPr>
          <p:nvPr>
            <p:ph type="body" idx="1"/>
          </p:nvPr>
        </p:nvSpPr>
        <p:spPr/>
        <p:txBody>
          <a:bodyPr/>
          <a:lstStyle/>
          <a:p>
            <a:r>
              <a:rPr lang="en-US" dirty="0"/>
              <a:t>Yes. In Clinkenbeard, the claimant suffered compensable shoulder and elbow injuries with employer. Thereafter the claimant pursued PTD against the SIF based on a history of several workplace and non-work-related injuries, including his right shoulder, right knee, left knee, bilateral hips, sleep apnea, and left wrist. The claimant argued that once it is found that a claimant has at least one preexisting disability that meets the criteria set forth in § 287.220.3, that his/her less serious preexisting disabilities must be considered in addition with that primary injury to determine PTD and SIF liability. Stated differently, once one preexisting disability meets the qualification, then all do. </a:t>
            </a:r>
          </a:p>
          <a:p>
            <a:endParaRPr lang="en-US" dirty="0"/>
          </a:p>
        </p:txBody>
      </p:sp>
    </p:spTree>
    <p:extLst>
      <p:ext uri="{BB962C8B-B14F-4D97-AF65-F5344CB8AC3E}">
        <p14:creationId xmlns:p14="http://schemas.microsoft.com/office/powerpoint/2010/main" val="312959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3632B1-5BC7-4F8B-AD2D-96BD1A0C24D0}"/>
              </a:ext>
            </a:extLst>
          </p:cNvPr>
          <p:cNvSpPr>
            <a:spLocks noGrp="1"/>
          </p:cNvSpPr>
          <p:nvPr>
            <p:ph type="title"/>
          </p:nvPr>
        </p:nvSpPr>
        <p:spPr/>
        <p:txBody>
          <a:bodyPr/>
          <a:lstStyle/>
          <a:p>
            <a:pPr algn="ctr"/>
            <a:r>
              <a:rPr lang="en-US" dirty="0"/>
              <a:t>When applying §287.220.3 and </a:t>
            </a:r>
            <a:r>
              <a:rPr lang="en-US" i="1" dirty="0"/>
              <a:t>Cosby/Parker</a:t>
            </a:r>
            <a:r>
              <a:rPr lang="en-US" dirty="0"/>
              <a:t>, may only one qualifying disability be considered in combination with the primary injury to determine PTD liability against the SIF?</a:t>
            </a:r>
            <a:br>
              <a:rPr lang="en-US" dirty="0"/>
            </a:br>
            <a:endParaRPr lang="en-US" dirty="0"/>
          </a:p>
        </p:txBody>
      </p:sp>
    </p:spTree>
    <p:extLst>
      <p:ext uri="{BB962C8B-B14F-4D97-AF65-F5344CB8AC3E}">
        <p14:creationId xmlns:p14="http://schemas.microsoft.com/office/powerpoint/2010/main" val="2687893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E851EC-B057-469B-8A31-C31983EB7526}"/>
              </a:ext>
            </a:extLst>
          </p:cNvPr>
          <p:cNvSpPr>
            <a:spLocks noGrp="1"/>
          </p:cNvSpPr>
          <p:nvPr>
            <p:ph type="title"/>
          </p:nvPr>
        </p:nvSpPr>
        <p:spPr/>
        <p:txBody>
          <a:bodyPr/>
          <a:lstStyle/>
          <a:p>
            <a:r>
              <a:rPr lang="en-US" sz="3200" dirty="0"/>
              <a:t>WILSON V. TREASURER OF STATE - CUSTODIAN OF SECOND INJURY FUND</a:t>
            </a:r>
          </a:p>
        </p:txBody>
      </p:sp>
      <p:sp>
        <p:nvSpPr>
          <p:cNvPr id="3" name="Text Placeholder 2">
            <a:extLst>
              <a:ext uri="{FF2B5EF4-FFF2-40B4-BE49-F238E27FC236}">
                <a16:creationId xmlns:a16="http://schemas.microsoft.com/office/drawing/2014/main" xmlns="" id="{5757B61F-0821-4D79-AB79-30EBDDF67D05}"/>
              </a:ext>
            </a:extLst>
          </p:cNvPr>
          <p:cNvSpPr>
            <a:spLocks noGrp="1"/>
          </p:cNvSpPr>
          <p:nvPr>
            <p:ph type="body" idx="1"/>
          </p:nvPr>
        </p:nvSpPr>
        <p:spPr/>
        <p:txBody>
          <a:bodyPr/>
          <a:lstStyle/>
          <a:p>
            <a:r>
              <a:rPr lang="en-US" sz="2000" dirty="0"/>
              <a:t>No. In Wilson, the claimant was a truck driver with a litany of preexisting bilateral lower extremity injuries dating back to 1979. In 2017, the claimant injured his right foot, breaking several bones which required surgery. However, the foot did not heal properly, and it was eventually settled at 42.5%. Thereafter, the claimant alleged PTD and claimed benefits against the SIF. The ALJ denied and Commission affirmed concluding that the claimant failed to sustain his burden of proof that his PTD was the result of his primary injury in combination with a single preexisting disability that met the 50-week threshold. </a:t>
            </a:r>
          </a:p>
          <a:p>
            <a:r>
              <a:rPr lang="en-US" sz="2000" dirty="0"/>
              <a:t>The Court of Appeals held that a claimant seeking SIF benefits is not required to show PTD as the result of the primary injury combined with only one single preexisting disability. Citing Parker, the court held that a claimant can meet his burden to establish PTD from the combination of his primary injury and all of his qualifying preexisting disabilities (each that meets the 50-week threshold), not just one. </a:t>
            </a:r>
          </a:p>
        </p:txBody>
      </p:sp>
    </p:spTree>
    <p:extLst>
      <p:ext uri="{BB962C8B-B14F-4D97-AF65-F5344CB8AC3E}">
        <p14:creationId xmlns:p14="http://schemas.microsoft.com/office/powerpoint/2010/main" val="2602703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B56468-073C-41B6-B25A-5E6343FF3BD1}"/>
              </a:ext>
            </a:extLst>
          </p:cNvPr>
          <p:cNvSpPr>
            <a:spLocks noGrp="1"/>
          </p:cNvSpPr>
          <p:nvPr>
            <p:ph type="title"/>
          </p:nvPr>
        </p:nvSpPr>
        <p:spPr>
          <a:xfrm>
            <a:off x="581282" y="1845970"/>
            <a:ext cx="10290400" cy="763600"/>
          </a:xfrm>
        </p:spPr>
        <p:txBody>
          <a:bodyPr/>
          <a:lstStyle/>
          <a:p>
            <a:pPr algn="ctr"/>
            <a:r>
              <a:rPr lang="en-US" dirty="0"/>
              <a:t>Must an Application for Review (“AFR) state with specificity its grounds for review?</a:t>
            </a:r>
            <a:br>
              <a:rPr lang="en-US" dirty="0"/>
            </a:br>
            <a:endParaRPr lang="en-US" dirty="0"/>
          </a:p>
        </p:txBody>
      </p:sp>
    </p:spTree>
    <p:extLst>
      <p:ext uri="{BB962C8B-B14F-4D97-AF65-F5344CB8AC3E}">
        <p14:creationId xmlns:p14="http://schemas.microsoft.com/office/powerpoint/2010/main" val="3782162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6C846-355B-40A3-9156-07D1A86C9478}"/>
              </a:ext>
            </a:extLst>
          </p:cNvPr>
          <p:cNvSpPr>
            <a:spLocks noGrp="1"/>
          </p:cNvSpPr>
          <p:nvPr>
            <p:ph type="title"/>
          </p:nvPr>
        </p:nvSpPr>
        <p:spPr/>
        <p:txBody>
          <a:bodyPr/>
          <a:lstStyle/>
          <a:p>
            <a:r>
              <a:rPr lang="en-US" sz="3200" i="1" dirty="0"/>
              <a:t>MILLER V. HENNIGES AUTOMOTIVE SEALING SYSTEMS NORTH AMERICA, INC.</a:t>
            </a:r>
          </a:p>
        </p:txBody>
      </p:sp>
      <p:sp>
        <p:nvSpPr>
          <p:cNvPr id="3" name="Text Placeholder 2">
            <a:extLst>
              <a:ext uri="{FF2B5EF4-FFF2-40B4-BE49-F238E27FC236}">
                <a16:creationId xmlns:a16="http://schemas.microsoft.com/office/drawing/2014/main" xmlns="" id="{BBBF7C31-FAFE-4832-8A5D-21AA7E89C546}"/>
              </a:ext>
            </a:extLst>
          </p:cNvPr>
          <p:cNvSpPr>
            <a:spLocks noGrp="1"/>
          </p:cNvSpPr>
          <p:nvPr>
            <p:ph type="body" idx="1"/>
          </p:nvPr>
        </p:nvSpPr>
        <p:spPr>
          <a:xfrm>
            <a:off x="950800" y="1709433"/>
            <a:ext cx="10290400" cy="4555200"/>
          </a:xfrm>
        </p:spPr>
        <p:txBody>
          <a:bodyPr/>
          <a:lstStyle/>
          <a:p>
            <a:r>
              <a:rPr lang="en-US" dirty="0"/>
              <a:t>Yes. In Miller, the claimant filed an AFR with the Commission for review of two awards made by an ALJ. The Second Injury Fund (“SIF”) challenged the AFR claiming it did not comply with the requirements of 8 C.S.R. 20-3.030 because the AFR summarily stated that the awards of the ALJ were not supported by competent and substantial evidence. The SIF argued the AFR did not provide the specificity required to explain why the ALJ’s awards were wrong. The Commission agreed and dismissed the AFR. </a:t>
            </a:r>
          </a:p>
          <a:p>
            <a:endParaRPr lang="en-US" dirty="0"/>
          </a:p>
        </p:txBody>
      </p:sp>
    </p:spTree>
    <p:extLst>
      <p:ext uri="{BB962C8B-B14F-4D97-AF65-F5344CB8AC3E}">
        <p14:creationId xmlns:p14="http://schemas.microsoft.com/office/powerpoint/2010/main" val="3041991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B8A4E3-C988-4810-AAF4-E6F6BF88242F}"/>
              </a:ext>
            </a:extLst>
          </p:cNvPr>
          <p:cNvSpPr>
            <a:spLocks noGrp="1"/>
          </p:cNvSpPr>
          <p:nvPr>
            <p:ph type="title"/>
          </p:nvPr>
        </p:nvSpPr>
        <p:spPr>
          <a:xfrm>
            <a:off x="806750" y="1313614"/>
            <a:ext cx="10290400" cy="763600"/>
          </a:xfrm>
        </p:spPr>
        <p:txBody>
          <a:bodyPr/>
          <a:lstStyle/>
          <a:p>
            <a:pPr algn="ctr"/>
            <a:r>
              <a:rPr lang="en-US" dirty="0"/>
              <a:t>Does an ALJ have the authority to review its Award?</a:t>
            </a:r>
          </a:p>
        </p:txBody>
      </p:sp>
    </p:spTree>
    <p:extLst>
      <p:ext uri="{BB962C8B-B14F-4D97-AF65-F5344CB8AC3E}">
        <p14:creationId xmlns:p14="http://schemas.microsoft.com/office/powerpoint/2010/main" val="1444251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6E690E-8511-444B-BB6E-2D3AB477EA68}"/>
              </a:ext>
            </a:extLst>
          </p:cNvPr>
          <p:cNvSpPr>
            <a:spLocks noGrp="1"/>
          </p:cNvSpPr>
          <p:nvPr>
            <p:ph type="title"/>
          </p:nvPr>
        </p:nvSpPr>
        <p:spPr/>
        <p:txBody>
          <a:bodyPr/>
          <a:lstStyle/>
          <a:p>
            <a:r>
              <a:rPr lang="en-US" sz="3600" i="1" dirty="0"/>
              <a:t>WEIBRECHT V. TREASURER OF MISSOURI</a:t>
            </a:r>
          </a:p>
        </p:txBody>
      </p:sp>
      <p:sp>
        <p:nvSpPr>
          <p:cNvPr id="3" name="Text Placeholder 2">
            <a:extLst>
              <a:ext uri="{FF2B5EF4-FFF2-40B4-BE49-F238E27FC236}">
                <a16:creationId xmlns:a16="http://schemas.microsoft.com/office/drawing/2014/main" xmlns="" id="{50C65DCF-7AB1-461F-8B3A-416FFC4E7EC7}"/>
              </a:ext>
            </a:extLst>
          </p:cNvPr>
          <p:cNvSpPr>
            <a:spLocks noGrp="1"/>
          </p:cNvSpPr>
          <p:nvPr>
            <p:ph type="body" idx="1"/>
          </p:nvPr>
        </p:nvSpPr>
        <p:spPr/>
        <p:txBody>
          <a:bodyPr/>
          <a:lstStyle/>
          <a:p>
            <a:r>
              <a:rPr lang="en-US" sz="2000" dirty="0"/>
              <a:t>In Weibrecht, the court held that an ALJ has unfettered authority to hear and determine an award in the first instance, However, § 287.610.5 prohibits an ALJ from exercising review functions reserved exclusively for the Commission; an appeal or reopening an award. Thus, the court held further, the ALJ’s authority to hear and determine the award continues until the Commission’s review authority is triggered either by filing an application for review of the expiration of time in which to do so. </a:t>
            </a:r>
          </a:p>
          <a:p>
            <a:r>
              <a:rPr lang="en-US" sz="2000" dirty="0"/>
              <a:t>Therefore, an ALJ has the authority to reopen a closed record after a hearing and take additional evidence at a subsequent hearing before entering an award. See 8 C.S.R. 50-2.010 &amp; 8 C.S.R. 20-3.060. Certainly, a single hearing is the preference for workers’ compensation, however subsequent or further hearings are not prohibited. </a:t>
            </a:r>
          </a:p>
          <a:p>
            <a:endParaRPr lang="en-US" sz="2000" dirty="0"/>
          </a:p>
        </p:txBody>
      </p:sp>
    </p:spTree>
    <p:extLst>
      <p:ext uri="{BB962C8B-B14F-4D97-AF65-F5344CB8AC3E}">
        <p14:creationId xmlns:p14="http://schemas.microsoft.com/office/powerpoint/2010/main" val="79485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E3D1B98-C297-4D20-9442-0FEF06D61B4C}"/>
              </a:ext>
            </a:extLst>
          </p:cNvPr>
          <p:cNvSpPr>
            <a:spLocks noGrp="1"/>
          </p:cNvSpPr>
          <p:nvPr>
            <p:ph type="title"/>
          </p:nvPr>
        </p:nvSpPr>
        <p:spPr/>
        <p:txBody>
          <a:bodyPr/>
          <a:lstStyle/>
          <a:p>
            <a:r>
              <a:rPr lang="en-US" sz="4800" b="0" dirty="0"/>
              <a:t>QUESTIONS?</a:t>
            </a:r>
          </a:p>
        </p:txBody>
      </p:sp>
      <p:sp>
        <p:nvSpPr>
          <p:cNvPr id="5" name="Subtitle 4">
            <a:extLst>
              <a:ext uri="{FF2B5EF4-FFF2-40B4-BE49-F238E27FC236}">
                <a16:creationId xmlns:a16="http://schemas.microsoft.com/office/drawing/2014/main" xmlns="" id="{4C9ABA7C-7D78-48B4-9702-48039C14FCA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78316766"/>
      </p:ext>
    </p:extLst>
  </p:cSld>
  <p:clrMapOvr>
    <a:masterClrMapping/>
  </p:clrMapOvr>
</p:sld>
</file>

<file path=ppt/theme/theme1.xml><?xml version="1.0" encoding="utf-8"?>
<a:theme xmlns:a="http://schemas.openxmlformats.org/drawingml/2006/main" name="PP Theme 2021">
  <a:themeElements>
    <a:clrScheme name="Simple Light">
      <a:dk1>
        <a:srgbClr val="000000"/>
      </a:dk1>
      <a:lt1>
        <a:srgbClr val="FFFFFF"/>
      </a:lt1>
      <a:dk2>
        <a:srgbClr val="595959"/>
      </a:dk2>
      <a:lt2>
        <a:srgbClr val="EEEEEE"/>
      </a:lt2>
      <a:accent1>
        <a:srgbClr val="5BD5E4"/>
      </a:accent1>
      <a:accent2>
        <a:srgbClr val="7087C4"/>
      </a:accent2>
      <a:accent3>
        <a:srgbClr val="496CCC"/>
      </a:accent3>
      <a:accent4>
        <a:srgbClr val="2C3D6E"/>
      </a:accent4>
      <a:accent5>
        <a:srgbClr val="2D3859"/>
      </a:accent5>
      <a:accent6>
        <a:srgbClr val="222B38"/>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heme 2021" id="{04B4E7A3-B7E5-441C-B322-E7938C09949E}" vid="{3C2663C7-B56A-4823-A32E-59191B99E761}"/>
    </a:ext>
  </a:extLst>
</a:theme>
</file>

<file path=docProps/app.xml><?xml version="1.0" encoding="utf-8"?>
<Properties xmlns="http://schemas.openxmlformats.org/officeDocument/2006/extended-properties" xmlns:vt="http://schemas.openxmlformats.org/officeDocument/2006/docPropsVTypes">
  <Template/>
  <Words>2801</Words>
  <PresentationFormat>Widescreen</PresentationFormat>
  <Paragraphs>83</Paragraphs>
  <Slides>44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Courier New</vt:lpstr>
      <vt:lpstr>IBM Plex Sans</vt:lpstr>
      <vt:lpstr>Open Sans</vt:lpstr>
      <vt:lpstr>Wingdings</vt:lpstr>
      <vt:lpstr>PP Theme 2021</vt:lpstr>
      <vt:lpstr>KANSAS &amp; MISSOURI WORKERS’ COMPENSATION UPDATE</vt:lpstr>
      <vt:lpstr>KANSAS</vt:lpstr>
      <vt:lpstr>Does the Board have the authority to stay a workers’ compensation proceeding in anticipation of a potential change in the controlling law? </vt:lpstr>
      <vt:lpstr>GUZZO V. HEARTLAND PLANT INNOVATIONS INC., </vt:lpstr>
      <vt:lpstr>When determining whether a claimant is entitled to work disability, do actual earnings constitute earning capacity if the claimant’s new employment includes periods with special assignments or projects where pay is at a higher level? </vt:lpstr>
      <vt:lpstr>WILLIAMS V. WELLCO TANK TRUCKS, INC.</vt:lpstr>
      <vt:lpstr>What is the standard an employer must demonstrate to determine if an employee is terminated “for cause” to disallow wage loss in a work disability claim before an Administrative Law Judge or the Kansas Workers’ Compensation Board?</vt:lpstr>
      <vt:lpstr>OLIVER V. NATIONAL BEEF PACKING CO. </vt:lpstr>
      <vt:lpstr>What is the personal comfort doctrine and when is an injured worker considered outside the scope of his employment when on a break?</vt:lpstr>
      <vt:lpstr>THACH V. FARMLAND FOODS, INC.</vt:lpstr>
      <vt:lpstr>When calculating pre-injury average weekly wage, how should the parties consider partial work weeks?</vt:lpstr>
      <vt:lpstr>MORRIS V. SHILLING CONSTRUCTION CO. INC</vt:lpstr>
      <vt:lpstr>When an injured employee files a claim for an accident and proceeds to a Hearing before an Administrative Law Judge, is the employee precluded from bringing a new repetitive trauma claim to the same body part?</vt:lpstr>
      <vt:lpstr>O’NEAL V. CITY OF HUTCHINSON</vt:lpstr>
      <vt:lpstr>When an Administrative Law Judge grants a motion for extension to proceed to hearing following three years of an application for benefits and the timeframe for that extension expires, does the injured worker waive his or her rights to proceed to a Hearing?</vt:lpstr>
      <vt:lpstr>GERLACH V. CHOICES NETWORK</vt:lpstr>
      <vt:lpstr>Can a criminal court order restitution to an insurance carrier for the medical benefits provided to the victim of a crime?</vt:lpstr>
      <vt:lpstr>STATE V. ROBISON</vt:lpstr>
      <vt:lpstr>What is the significance of the continued reference to the A.M.A. Guides, Fourth Edition within the Kansas Workers’ Compensation Act? </vt:lpstr>
      <vt:lpstr>ZIMERO V. TYSON FRESH MEATS</vt:lpstr>
      <vt:lpstr>Can the Kansas Court of Appeals remand a case to the Board demanding reimbursement from the Workers’ Compensation Fund that was issued by the Kansas Director of Workers’ Compensation?</vt:lpstr>
      <vt:lpstr>TRAVELERS CASUALTY INSURANCE V. KARNS</vt:lpstr>
      <vt:lpstr>When an employee sustains a work-related accident which led to a medial meniscal repair, but the accident was determined not the prevailing factor for the employee’s need for a total knee replacement – does the fact a work-related injury renders preexisting arthritis symptomatic render the total knee replacement compensable?</vt:lpstr>
      <vt:lpstr>PEREZ V. NATIONAL BEEF PACKING CO.</vt:lpstr>
      <vt:lpstr>Did the Kansas Court of Appeals have authority to overturn the Kansas Supreme Court when an employee challenged the constitutionality of the A.M.A. Guides, Sixth Edition for the same rationale that was previously upheld in Johnson v. U.S. Food Service?</vt:lpstr>
      <vt:lpstr>PILE V. TEXTRON AVIATION, INC.</vt:lpstr>
      <vt:lpstr>Can the Kansas Workers Compensation Fund sue a general contractor to recover funds paid because of an insolvent subcontractor?</vt:lpstr>
      <vt:lpstr>SCHMIDT V. TRADEMARK, INC</vt:lpstr>
      <vt:lpstr>When an employee injured his knee descending stairs while at work, was this considered a normal activity of day-to-day living? </vt:lpstr>
      <vt:lpstr>VAN HORN V. BLUE SKY SATELLITE SERVICES</vt:lpstr>
      <vt:lpstr>MISSOURI</vt:lpstr>
      <vt:lpstr>Is the “risk source” of a claimant’s injury that which caused the accident resulting in injury or that which caused the actual injury? </vt:lpstr>
      <vt:lpstr>BOOTHE V. DISH NETWORK, INC.</vt:lpstr>
      <vt:lpstr>Are co-employees immune from common law liability for accidents occurring in the workplace? </vt:lpstr>
      <vt:lpstr>BROCK V. DUNNE</vt:lpstr>
      <vt:lpstr>In Applying § 287.220.3 and Cosby/Parker, must a preexisting condition meet two separate requirements in order to be considered in connection with a primary injury to determine Second Injury Fund (“SIF”) liability for PTD?</vt:lpstr>
      <vt:lpstr>CLINKENBEARD V. DEPARTMENT OF CORRECTIONS</vt:lpstr>
      <vt:lpstr>When applying §287.220.3 and Cosby/Parker, may only one qualifying disability be considered in combination with the primary injury to determine PTD liability against the SIF? </vt:lpstr>
      <vt:lpstr>WILSON V. TREASURER OF STATE - CUSTODIAN OF SECOND INJURY FUND</vt:lpstr>
      <vt:lpstr>Must an Application for Review (“AFR) state with specificity its grounds for review? </vt:lpstr>
      <vt:lpstr>MILLER V. HENNIGES AUTOMOTIVE SEALING SYSTEMS NORTH AMERICA, INC.</vt:lpstr>
      <vt:lpstr>Does an ALJ have the authority to review its Award?</vt:lpstr>
      <vt:lpstr>WEIBRECHT V. TREASURER OF MISSOURI</vt:lpstr>
      <vt:lpstr>QUESTIONS?</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KANSAS &amp; MISSOURI WORKERS’ COMPENSATION UPDATE</dc:title>
  <cp:revision>1</cp:revision>
</cp:coreProperties>
</file>