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9" r:id="rId6"/>
    <p:sldId id="260" r:id="rId7"/>
    <p:sldId id="261" r:id="rId8"/>
    <p:sldId id="262" r:id="rId9"/>
    <p:sldId id="263" r:id="rId10"/>
    <p:sldId id="264" r:id="rId11"/>
    <p:sldId id="265" r:id="rId12"/>
    <p:sldId id="266" r:id="rId13"/>
    <p:sldId id="267" r:id="rId14"/>
    <p:sldId id="268" r:id="rId15"/>
  </p:sldIdLst>
  <p:sldSz cx="12192000" cy="6858000"/>
  <p:notesSz cx="6954838"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9/21/2021</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9/21/2021</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9/21/2021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9/21/2021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9/21/2021</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sxeAMKCav5I?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ilitarymatterskc.org/" TargetMode="External"/><Relationship Id="rId2" Type="http://schemas.openxmlformats.org/officeDocument/2006/relationships/hyperlink" Target="https://justiceforvets.org/resources/resource-library/" TargetMode="External"/><Relationship Id="rId1" Type="http://schemas.openxmlformats.org/officeDocument/2006/relationships/slideLayout" Target="../slideLayouts/slideLayout2.xml"/><Relationship Id="rId5" Type="http://schemas.openxmlformats.org/officeDocument/2006/relationships/hyperlink" Target="https://blogs.va.gov/VAntage/vetresources/" TargetMode="External"/><Relationship Id="rId4" Type="http://schemas.openxmlformats.org/officeDocument/2006/relationships/hyperlink" Target="https://blogs.va.gov/VAntage/help-for-afghanistan-veterans-familie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bQYd6Zn47AQ?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18E8-FF7A-45AB-B5A3-86C6C1F27EE0}"/>
              </a:ext>
            </a:extLst>
          </p:cNvPr>
          <p:cNvSpPr>
            <a:spLocks noGrp="1"/>
          </p:cNvSpPr>
          <p:nvPr>
            <p:ph type="ctrTitle"/>
          </p:nvPr>
        </p:nvSpPr>
        <p:spPr/>
        <p:txBody>
          <a:bodyPr/>
          <a:lstStyle/>
          <a:p>
            <a:r>
              <a:rPr lang="en-US" dirty="0"/>
              <a:t>VETERANS TREATMENT COURT</a:t>
            </a:r>
          </a:p>
        </p:txBody>
      </p:sp>
      <p:sp>
        <p:nvSpPr>
          <p:cNvPr id="3" name="Subtitle 2">
            <a:extLst>
              <a:ext uri="{FF2B5EF4-FFF2-40B4-BE49-F238E27FC236}">
                <a16:creationId xmlns:a16="http://schemas.microsoft.com/office/drawing/2014/main" id="{AD63EA70-08D2-4279-AA20-FAA37A492E61}"/>
              </a:ext>
            </a:extLst>
          </p:cNvPr>
          <p:cNvSpPr>
            <a:spLocks noGrp="1"/>
          </p:cNvSpPr>
          <p:nvPr>
            <p:ph type="subTitle" idx="1"/>
          </p:nvPr>
        </p:nvSpPr>
        <p:spPr/>
        <p:txBody>
          <a:bodyPr>
            <a:normAutofit fontScale="92500" lnSpcReduction="10000"/>
          </a:bodyPr>
          <a:lstStyle/>
          <a:p>
            <a:r>
              <a:rPr lang="en-US" dirty="0"/>
              <a:t>HON. RENEE S. HENRY</a:t>
            </a:r>
          </a:p>
          <a:p>
            <a:r>
              <a:rPr lang="en-US" dirty="0"/>
              <a:t>29</a:t>
            </a:r>
            <a:r>
              <a:rPr lang="en-US" baseline="30000" dirty="0"/>
              <a:t>TH</a:t>
            </a:r>
            <a:r>
              <a:rPr lang="en-US" dirty="0"/>
              <a:t> JUDICIAL DISTRICT </a:t>
            </a:r>
          </a:p>
          <a:p>
            <a:r>
              <a:rPr lang="en-US" dirty="0"/>
              <a:t>DIVISION 13</a:t>
            </a:r>
          </a:p>
        </p:txBody>
      </p:sp>
    </p:spTree>
    <p:extLst>
      <p:ext uri="{BB962C8B-B14F-4D97-AF65-F5344CB8AC3E}">
        <p14:creationId xmlns:p14="http://schemas.microsoft.com/office/powerpoint/2010/main" val="2406033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2B44F-3289-4BF5-989F-9346CCE7748F}"/>
              </a:ext>
            </a:extLst>
          </p:cNvPr>
          <p:cNvSpPr>
            <a:spLocks noGrp="1"/>
          </p:cNvSpPr>
          <p:nvPr>
            <p:ph type="title"/>
          </p:nvPr>
        </p:nvSpPr>
        <p:spPr/>
        <p:txBody>
          <a:bodyPr/>
          <a:lstStyle/>
          <a:p>
            <a:pPr algn="ctr"/>
            <a:r>
              <a:rPr lang="en-US" dirty="0"/>
              <a:t>VETERAN TREATMENT COURT OVERVIEW</a:t>
            </a:r>
          </a:p>
        </p:txBody>
      </p:sp>
      <p:pic>
        <p:nvPicPr>
          <p:cNvPr id="4" name="Online Media 3" title="What is a Veterans Treatment Court?">
            <a:hlinkClick r:id="" action="ppaction://media"/>
            <a:extLst>
              <a:ext uri="{FF2B5EF4-FFF2-40B4-BE49-F238E27FC236}">
                <a16:creationId xmlns:a16="http://schemas.microsoft.com/office/drawing/2014/main" id="{7446B49C-4E7A-4C95-9390-94654C61FFFC}"/>
              </a:ext>
            </a:extLst>
          </p:cNvPr>
          <p:cNvPicPr>
            <a:picLocks noGrp="1" noRot="1" noChangeAspect="1"/>
          </p:cNvPicPr>
          <p:nvPr>
            <p:ph idx="1"/>
            <a:videoFile r:link="rId1"/>
          </p:nvPr>
        </p:nvPicPr>
        <p:blipFill>
          <a:blip r:embed="rId3"/>
          <a:stretch>
            <a:fillRect/>
          </a:stretch>
        </p:blipFill>
        <p:spPr>
          <a:xfrm>
            <a:off x="3003550" y="2286000"/>
            <a:ext cx="6338888" cy="3581400"/>
          </a:xfrm>
          <a:prstGeom prst="rect">
            <a:avLst/>
          </a:prstGeom>
        </p:spPr>
      </p:pic>
    </p:spTree>
    <p:extLst>
      <p:ext uri="{BB962C8B-B14F-4D97-AF65-F5344CB8AC3E}">
        <p14:creationId xmlns:p14="http://schemas.microsoft.com/office/powerpoint/2010/main" val="354927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6BD70-7DC6-47FC-8B4C-3D8039BC6A77}"/>
              </a:ext>
            </a:extLst>
          </p:cNvPr>
          <p:cNvSpPr>
            <a:spLocks noGrp="1"/>
          </p:cNvSpPr>
          <p:nvPr>
            <p:ph type="title"/>
          </p:nvPr>
        </p:nvSpPr>
        <p:spPr/>
        <p:txBody>
          <a:bodyPr/>
          <a:lstStyle/>
          <a:p>
            <a:pPr algn="ctr"/>
            <a:r>
              <a:rPr lang="en-US" dirty="0"/>
              <a:t>WYCO VETERAN’S TREATMENT COURT TEAM</a:t>
            </a:r>
          </a:p>
        </p:txBody>
      </p:sp>
      <p:sp>
        <p:nvSpPr>
          <p:cNvPr id="3" name="Content Placeholder 2">
            <a:extLst>
              <a:ext uri="{FF2B5EF4-FFF2-40B4-BE49-F238E27FC236}">
                <a16:creationId xmlns:a16="http://schemas.microsoft.com/office/drawing/2014/main" id="{B6190150-612D-45EF-808C-33BA102B2E28}"/>
              </a:ext>
            </a:extLst>
          </p:cNvPr>
          <p:cNvSpPr>
            <a:spLocks noGrp="1"/>
          </p:cNvSpPr>
          <p:nvPr>
            <p:ph idx="1"/>
          </p:nvPr>
        </p:nvSpPr>
        <p:spPr/>
        <p:txBody>
          <a:bodyPr/>
          <a:lstStyle/>
          <a:p>
            <a:r>
              <a:rPr lang="en-US" dirty="0"/>
              <a:t>Judge Renee S. Henry</a:t>
            </a:r>
          </a:p>
          <a:p>
            <a:r>
              <a:rPr lang="en-US" dirty="0"/>
              <a:t>ADA Viet Le</a:t>
            </a:r>
          </a:p>
          <a:p>
            <a:r>
              <a:rPr lang="en-US" dirty="0"/>
              <a:t>Defense Attorney Charles Lamb</a:t>
            </a:r>
          </a:p>
          <a:p>
            <a:r>
              <a:rPr lang="en-US" dirty="0"/>
              <a:t>CSO Curtis Ross and Dave Lindstrom</a:t>
            </a:r>
          </a:p>
          <a:p>
            <a:r>
              <a:rPr lang="en-US" dirty="0"/>
              <a:t>VJO Stacy Downey</a:t>
            </a:r>
          </a:p>
          <a:p>
            <a:r>
              <a:rPr lang="en-US" dirty="0"/>
              <a:t>Deputy Mark Zahnter</a:t>
            </a:r>
          </a:p>
          <a:p>
            <a:r>
              <a:rPr lang="en-US" dirty="0"/>
              <a:t>Mentor Coordinator Frank Neal</a:t>
            </a:r>
          </a:p>
          <a:p>
            <a:endParaRPr lang="en-US" dirty="0"/>
          </a:p>
          <a:p>
            <a:endParaRPr lang="en-US" dirty="0"/>
          </a:p>
        </p:txBody>
      </p:sp>
    </p:spTree>
    <p:extLst>
      <p:ext uri="{BB962C8B-B14F-4D97-AF65-F5344CB8AC3E}">
        <p14:creationId xmlns:p14="http://schemas.microsoft.com/office/powerpoint/2010/main" val="153621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D84F-326C-4FFC-854D-BBE62948FB57}"/>
              </a:ext>
            </a:extLst>
          </p:cNvPr>
          <p:cNvSpPr>
            <a:spLocks noGrp="1"/>
          </p:cNvSpPr>
          <p:nvPr>
            <p:ph type="title"/>
          </p:nvPr>
        </p:nvSpPr>
        <p:spPr/>
        <p:txBody>
          <a:bodyPr>
            <a:normAutofit fontScale="90000"/>
          </a:bodyPr>
          <a:lstStyle/>
          <a:p>
            <a:pPr algn="ctr"/>
            <a:r>
              <a:rPr lang="en-US" dirty="0"/>
              <a:t>PROCEDURE TO APPLY</a:t>
            </a:r>
            <a:br>
              <a:rPr lang="en-US" dirty="0"/>
            </a:br>
            <a:br>
              <a:rPr lang="en-US" dirty="0"/>
            </a:br>
            <a:r>
              <a:rPr lang="en-US" sz="2400" dirty="0"/>
              <a:t>*SUBJECT TO CHANGE AS WE MOVE FORWARD</a:t>
            </a:r>
            <a:endParaRPr lang="en-US" dirty="0"/>
          </a:p>
        </p:txBody>
      </p:sp>
      <p:sp>
        <p:nvSpPr>
          <p:cNvPr id="3" name="Content Placeholder 2">
            <a:extLst>
              <a:ext uri="{FF2B5EF4-FFF2-40B4-BE49-F238E27FC236}">
                <a16:creationId xmlns:a16="http://schemas.microsoft.com/office/drawing/2014/main" id="{8CD8F538-F20D-4EAF-88EE-AECED45940FE}"/>
              </a:ext>
            </a:extLst>
          </p:cNvPr>
          <p:cNvSpPr>
            <a:spLocks noGrp="1"/>
          </p:cNvSpPr>
          <p:nvPr>
            <p:ph idx="1"/>
          </p:nvPr>
        </p:nvSpPr>
        <p:spPr/>
        <p:txBody>
          <a:bodyPr>
            <a:normAutofit lnSpcReduction="10000"/>
          </a:bodyPr>
          <a:lstStyle/>
          <a:p>
            <a:r>
              <a:rPr lang="en-US" dirty="0"/>
              <a:t>Defendant Identified as Vet at Booking-team reviews weekly</a:t>
            </a:r>
          </a:p>
          <a:p>
            <a:r>
              <a:rPr lang="en-US" dirty="0"/>
              <a:t>VJO runs in VA system to determine if vet is eligible for VA benefits</a:t>
            </a:r>
          </a:p>
          <a:p>
            <a:r>
              <a:rPr lang="en-US" dirty="0"/>
              <a:t>ADA reaches out to defense attorney to let them know of potential eligibility</a:t>
            </a:r>
          </a:p>
          <a:p>
            <a:r>
              <a:rPr lang="en-US" dirty="0"/>
              <a:t>If interested, must fill out application-available at diversion desk in DA office</a:t>
            </a:r>
          </a:p>
          <a:p>
            <a:r>
              <a:rPr lang="en-US" dirty="0"/>
              <a:t>Defendant must meet with CSO to complete LSIR</a:t>
            </a:r>
          </a:p>
          <a:p>
            <a:r>
              <a:rPr lang="en-US" dirty="0"/>
              <a:t>Defendant will meet with VJO to evaluate for what services/treatment is needed</a:t>
            </a:r>
          </a:p>
          <a:p>
            <a:r>
              <a:rPr lang="en-US" dirty="0"/>
              <a:t>Team meets bi-monthly to review applications and the results of LSIR and Eval</a:t>
            </a:r>
          </a:p>
          <a:p>
            <a:r>
              <a:rPr lang="en-US" dirty="0"/>
              <a:t>Letter is sent to defense counsel accepting or denying application and setting next court date-case remains on criminal docket until letter is received admitting to VTC</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29466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271B-8D69-47BB-9022-2C7B6C465C0A}"/>
              </a:ext>
            </a:extLst>
          </p:cNvPr>
          <p:cNvSpPr>
            <a:spLocks noGrp="1"/>
          </p:cNvSpPr>
          <p:nvPr>
            <p:ph type="title"/>
          </p:nvPr>
        </p:nvSpPr>
        <p:spPr/>
        <p:txBody>
          <a:bodyPr/>
          <a:lstStyle/>
          <a:p>
            <a:pPr algn="ctr"/>
            <a:r>
              <a:rPr lang="en-US" dirty="0"/>
              <a:t>NEXT STEPS	</a:t>
            </a:r>
          </a:p>
        </p:txBody>
      </p:sp>
      <p:sp>
        <p:nvSpPr>
          <p:cNvPr id="3" name="Content Placeholder 2">
            <a:extLst>
              <a:ext uri="{FF2B5EF4-FFF2-40B4-BE49-F238E27FC236}">
                <a16:creationId xmlns:a16="http://schemas.microsoft.com/office/drawing/2014/main" id="{56D4C676-8884-48D7-BE89-E30D3999DC21}"/>
              </a:ext>
            </a:extLst>
          </p:cNvPr>
          <p:cNvSpPr>
            <a:spLocks noGrp="1"/>
          </p:cNvSpPr>
          <p:nvPr>
            <p:ph idx="1"/>
          </p:nvPr>
        </p:nvSpPr>
        <p:spPr/>
        <p:txBody>
          <a:bodyPr/>
          <a:lstStyle/>
          <a:p>
            <a:r>
              <a:rPr lang="en-US" dirty="0"/>
              <a:t>APPEAR AT DOCKET DATE GIVEN IN LETTER</a:t>
            </a:r>
          </a:p>
          <a:p>
            <a:r>
              <a:rPr lang="en-US" dirty="0"/>
              <a:t>COURT IS EVERY OTHER WEDNESDAY AT 2:00 IN DIV 13</a:t>
            </a:r>
          </a:p>
          <a:p>
            <a:r>
              <a:rPr lang="en-US" dirty="0"/>
              <a:t>TEAM MEETS PRIOR FOR CASE REVIEW AND UPDATE TO DISUCSS INCENTIVES/SANCTIONS AND ANY CHANGE TO CASE PLAN. </a:t>
            </a:r>
          </a:p>
          <a:p>
            <a:r>
              <a:rPr lang="en-US" dirty="0"/>
              <a:t>TEAM WORKS TO FIND RESOURCES TO ADDRESS ALL NEEDS-NOT JUST SUBSTANCE ABUSE/TREATMENT.</a:t>
            </a:r>
          </a:p>
          <a:p>
            <a:pPr lvl="1"/>
            <a:r>
              <a:rPr lang="en-US" dirty="0"/>
              <a:t> IE-HOMELESSNESS, UNEMPLOYMENT, FOOD INSECURE, LEGAL ISSUES IN OTHER JURISDICTIONS, </a:t>
            </a:r>
          </a:p>
        </p:txBody>
      </p:sp>
    </p:spTree>
    <p:extLst>
      <p:ext uri="{BB962C8B-B14F-4D97-AF65-F5344CB8AC3E}">
        <p14:creationId xmlns:p14="http://schemas.microsoft.com/office/powerpoint/2010/main" val="3925934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5AD7-B2EA-479B-9B55-7636E84F6450}"/>
              </a:ext>
            </a:extLst>
          </p:cNvPr>
          <p:cNvSpPr>
            <a:spLocks noGrp="1"/>
          </p:cNvSpPr>
          <p:nvPr>
            <p:ph type="title"/>
          </p:nvPr>
        </p:nvSpPr>
        <p:spPr/>
        <p:txBody>
          <a:bodyPr/>
          <a:lstStyle/>
          <a:p>
            <a:pPr algn="ctr"/>
            <a:r>
              <a:rPr lang="en-US" dirty="0"/>
              <a:t>5 PHASES AND 2 TRACKS</a:t>
            </a:r>
            <a:br>
              <a:rPr lang="en-US" dirty="0"/>
            </a:br>
            <a:r>
              <a:rPr lang="en-US" dirty="0"/>
              <a:t>DIVERSION OR PROBATION TRACK</a:t>
            </a:r>
          </a:p>
        </p:txBody>
      </p:sp>
      <p:graphicFrame>
        <p:nvGraphicFramePr>
          <p:cNvPr id="5" name="Content Placeholder 4">
            <a:extLst>
              <a:ext uri="{FF2B5EF4-FFF2-40B4-BE49-F238E27FC236}">
                <a16:creationId xmlns:a16="http://schemas.microsoft.com/office/drawing/2014/main" id="{D506E06A-8C1F-4B5B-A5F7-EBAE27F067C5}"/>
              </a:ext>
            </a:extLst>
          </p:cNvPr>
          <p:cNvGraphicFramePr>
            <a:graphicFrameLocks noGrp="1"/>
          </p:cNvGraphicFramePr>
          <p:nvPr>
            <p:ph idx="1"/>
            <p:extLst>
              <p:ext uri="{D42A27DB-BD31-4B8C-83A1-F6EECF244321}">
                <p14:modId xmlns:p14="http://schemas.microsoft.com/office/powerpoint/2010/main" val="4075465245"/>
              </p:ext>
            </p:extLst>
          </p:nvPr>
        </p:nvGraphicFramePr>
        <p:xfrm>
          <a:off x="1371600" y="2286000"/>
          <a:ext cx="9601199" cy="3325050"/>
        </p:xfrm>
        <a:graphic>
          <a:graphicData uri="http://schemas.openxmlformats.org/drawingml/2006/table">
            <a:tbl>
              <a:tblPr bandRow="1">
                <a:tableStyleId>{5C22544A-7EE6-4342-B048-85BDC9FD1C3A}</a:tableStyleId>
              </a:tblPr>
              <a:tblGrid>
                <a:gridCol w="1798345">
                  <a:extLst>
                    <a:ext uri="{9D8B030D-6E8A-4147-A177-3AD203B41FA5}">
                      <a16:colId xmlns:a16="http://schemas.microsoft.com/office/drawing/2014/main" val="2207628948"/>
                    </a:ext>
                  </a:extLst>
                </a:gridCol>
                <a:gridCol w="7802854">
                  <a:extLst>
                    <a:ext uri="{9D8B030D-6E8A-4147-A177-3AD203B41FA5}">
                      <a16:colId xmlns:a16="http://schemas.microsoft.com/office/drawing/2014/main" val="2047585638"/>
                    </a:ext>
                  </a:extLst>
                </a:gridCol>
              </a:tblGrid>
              <a:tr h="148186">
                <a:tc gridSpan="2">
                  <a:txBody>
                    <a:bodyPr/>
                    <a:lstStyle/>
                    <a:p>
                      <a:pPr marL="0" marR="0" algn="ctr">
                        <a:lnSpc>
                          <a:spcPct val="115000"/>
                        </a:lnSpc>
                        <a:spcBef>
                          <a:spcPts val="0"/>
                        </a:spcBef>
                        <a:spcAft>
                          <a:spcPts val="0"/>
                        </a:spcAft>
                      </a:pPr>
                      <a:r>
                        <a:rPr lang="en-US" sz="800">
                          <a:effectLst/>
                        </a:rPr>
                        <a:t>PHASE ONE</a:t>
                      </a:r>
                      <a:endParaRPr lang="en-US" sz="800">
                        <a:solidFill>
                          <a:srgbClr val="000000"/>
                        </a:solidFill>
                        <a:effectLst/>
                        <a:latin typeface="Calibri" panose="020F0502020204030204" pitchFamily="34" charset="0"/>
                        <a:ea typeface="Calibri" panose="020F0502020204030204" pitchFamily="34" charset="0"/>
                      </a:endParaRPr>
                    </a:p>
                  </a:txBody>
                  <a:tcPr marL="52255" marR="52255" marT="6532" marB="6532"/>
                </a:tc>
                <a:tc hMerge="1">
                  <a:txBody>
                    <a:bodyPr/>
                    <a:lstStyle/>
                    <a:p>
                      <a:endParaRPr lang="en-US"/>
                    </a:p>
                  </a:txBody>
                  <a:tcPr/>
                </a:tc>
                <a:extLst>
                  <a:ext uri="{0D108BD9-81ED-4DB2-BD59-A6C34878D82A}">
                    <a16:rowId xmlns:a16="http://schemas.microsoft.com/office/drawing/2014/main" val="1463918990"/>
                  </a:ext>
                </a:extLst>
              </a:tr>
              <a:tr h="3176864">
                <a:tc>
                  <a:txBody>
                    <a:bodyPr/>
                    <a:lstStyle/>
                    <a:p>
                      <a:pPr marL="0" marR="0">
                        <a:lnSpc>
                          <a:spcPct val="115000"/>
                        </a:lnSpc>
                        <a:spcBef>
                          <a:spcPts val="0"/>
                        </a:spcBef>
                        <a:spcAft>
                          <a:spcPts val="0"/>
                        </a:spcAft>
                      </a:pPr>
                      <a:r>
                        <a:rPr lang="en-US" sz="800">
                          <a:effectLst/>
                        </a:rPr>
                        <a:t>Key Concept: </a:t>
                      </a:r>
                    </a:p>
                    <a:p>
                      <a:pPr marL="0" marR="0">
                        <a:lnSpc>
                          <a:spcPct val="115000"/>
                        </a:lnSpc>
                        <a:spcBef>
                          <a:spcPts val="0"/>
                        </a:spcBef>
                        <a:spcAft>
                          <a:spcPts val="0"/>
                        </a:spcAft>
                      </a:pPr>
                      <a:r>
                        <a:rPr lang="en-US" sz="800">
                          <a:effectLst/>
                        </a:rPr>
                        <a:t> </a:t>
                      </a:r>
                    </a:p>
                    <a:p>
                      <a:pPr marL="0" marR="0">
                        <a:lnSpc>
                          <a:spcPct val="115000"/>
                        </a:lnSpc>
                        <a:spcBef>
                          <a:spcPts val="0"/>
                        </a:spcBef>
                        <a:spcAft>
                          <a:spcPts val="0"/>
                        </a:spcAft>
                      </a:pPr>
                      <a:r>
                        <a:rPr lang="en-US" sz="800">
                          <a:effectLst/>
                        </a:rPr>
                        <a:t>Length of phase:</a:t>
                      </a:r>
                    </a:p>
                    <a:p>
                      <a:pPr marL="0" marR="0">
                        <a:lnSpc>
                          <a:spcPct val="115000"/>
                        </a:lnSpc>
                        <a:spcBef>
                          <a:spcPts val="0"/>
                        </a:spcBef>
                        <a:spcAft>
                          <a:spcPts val="0"/>
                        </a:spcAft>
                      </a:pPr>
                      <a:r>
                        <a:rPr lang="en-US" sz="800">
                          <a:effectLst/>
                        </a:rPr>
                        <a:t> </a:t>
                      </a:r>
                    </a:p>
                    <a:p>
                      <a:pPr marL="0" marR="0">
                        <a:lnSpc>
                          <a:spcPct val="115000"/>
                        </a:lnSpc>
                        <a:spcBef>
                          <a:spcPts val="0"/>
                        </a:spcBef>
                        <a:spcAft>
                          <a:spcPts val="0"/>
                        </a:spcAft>
                      </a:pPr>
                      <a:r>
                        <a:rPr lang="en-US" sz="800">
                          <a:effectLst/>
                        </a:rPr>
                        <a:t>Requirements: </a:t>
                      </a:r>
                      <a:endParaRPr lang="en-US" sz="800">
                        <a:solidFill>
                          <a:srgbClr val="000000"/>
                        </a:solidFill>
                        <a:effectLst/>
                        <a:latin typeface="Calibri" panose="020F0502020204030204" pitchFamily="34" charset="0"/>
                        <a:ea typeface="Calibri" panose="020F0502020204030204" pitchFamily="34" charset="0"/>
                      </a:endParaRPr>
                    </a:p>
                  </a:txBody>
                  <a:tcPr marL="52255" marR="52255" marT="6532" marB="6532"/>
                </a:tc>
                <a:tc>
                  <a:txBody>
                    <a:bodyPr/>
                    <a:lstStyle/>
                    <a:p>
                      <a:pPr marL="0" marR="0">
                        <a:lnSpc>
                          <a:spcPct val="115000"/>
                        </a:lnSpc>
                        <a:spcBef>
                          <a:spcPts val="0"/>
                        </a:spcBef>
                        <a:spcAft>
                          <a:spcPts val="0"/>
                        </a:spcAft>
                      </a:pPr>
                      <a:r>
                        <a:rPr lang="en-US" sz="800" dirty="0">
                          <a:effectLst/>
                        </a:rPr>
                        <a:t>Introduction to VTC</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Team Alpha (60 days) / Team Bravo (45 days)</a:t>
                      </a:r>
                    </a:p>
                    <a:p>
                      <a:pPr marL="0" marR="0">
                        <a:lnSpc>
                          <a:spcPct val="115000"/>
                        </a:lnSpc>
                        <a:spcBef>
                          <a:spcPts val="0"/>
                        </a:spcBef>
                        <a:spcAft>
                          <a:spcPts val="0"/>
                        </a:spcAft>
                      </a:pPr>
                      <a:r>
                        <a:rPr lang="en-US" sz="800" dirty="0">
                          <a:effectLst/>
                        </a:rPr>
                        <a:t> </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Follow orders of treatment and supervision</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Attend court a minimum of 2 times a month</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Submit to random drug testing a minimum of 2 times per week</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Meet a Veteran’s mentor</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Meet weekly with probation officer</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Meet with VJO as clinically indicated</a:t>
                      </a: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Random contact with trackers and/or Probation Officer</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Phase II Advancement:</a:t>
                      </a:r>
                    </a:p>
                    <a:p>
                      <a:pPr marL="0" marR="0">
                        <a:lnSpc>
                          <a:spcPct val="115000"/>
                        </a:lnSpc>
                        <a:spcBef>
                          <a:spcPts val="0"/>
                        </a:spcBef>
                        <a:spcAft>
                          <a:spcPts val="0"/>
                        </a:spcAft>
                      </a:pPr>
                      <a:r>
                        <a:rPr lang="en-US" sz="800" dirty="0">
                          <a:effectLst/>
                        </a:rPr>
                        <a:t>In order to advance participants are required to establish initial sobriety from alcohol and other drug and/or have positive therapeutic gains as determined by the treatment team.  Participants are required to be free of all prohibited substances for a period of 14 consecutive days clean time immediately prior to phase advancement, based on verifiable data.  Participants must attend all group and individual sessions, comply with urinalysis testing, attend veterans court as ordered, pay their veterans court fees monthly as directed.  Finally, participants must submit and receive approval of Phase Advancement Application. </a:t>
                      </a:r>
                    </a:p>
                    <a:p>
                      <a:pPr marL="0" marR="0">
                        <a:lnSpc>
                          <a:spcPct val="115000"/>
                        </a:lnSpc>
                        <a:spcBef>
                          <a:spcPts val="0"/>
                        </a:spcBef>
                        <a:spcAft>
                          <a:spcPts val="0"/>
                        </a:spcAft>
                      </a:pPr>
                      <a:r>
                        <a:rPr lang="en-US" sz="800" dirty="0">
                          <a:effectLst/>
                        </a:rPr>
                        <a:t> </a:t>
                      </a:r>
                      <a:endParaRPr lang="en-US" sz="800" dirty="0">
                        <a:solidFill>
                          <a:srgbClr val="000000"/>
                        </a:solidFill>
                        <a:effectLst/>
                        <a:latin typeface="Calibri" panose="020F0502020204030204" pitchFamily="34" charset="0"/>
                        <a:ea typeface="Calibri" panose="020F0502020204030204" pitchFamily="34" charset="0"/>
                      </a:endParaRPr>
                    </a:p>
                  </a:txBody>
                  <a:tcPr marL="52255" marR="52255" marT="6532" marB="6532"/>
                </a:tc>
                <a:extLst>
                  <a:ext uri="{0D108BD9-81ED-4DB2-BD59-A6C34878D82A}">
                    <a16:rowId xmlns:a16="http://schemas.microsoft.com/office/drawing/2014/main" val="2803732033"/>
                  </a:ext>
                </a:extLst>
              </a:tr>
            </a:tbl>
          </a:graphicData>
        </a:graphic>
      </p:graphicFrame>
    </p:spTree>
    <p:extLst>
      <p:ext uri="{BB962C8B-B14F-4D97-AF65-F5344CB8AC3E}">
        <p14:creationId xmlns:p14="http://schemas.microsoft.com/office/powerpoint/2010/main" val="3217492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52959-DB27-4EE7-9D1E-094BB5C1E6F9}"/>
              </a:ext>
            </a:extLst>
          </p:cNvPr>
          <p:cNvSpPr>
            <a:spLocks noGrp="1"/>
          </p:cNvSpPr>
          <p:nvPr>
            <p:ph type="title"/>
          </p:nvPr>
        </p:nvSpPr>
        <p:spPr/>
        <p:txBody>
          <a:bodyPr/>
          <a:lstStyle/>
          <a:p>
            <a:pPr algn="ctr"/>
            <a:r>
              <a:rPr lang="en-US" dirty="0"/>
              <a:t>PHASE TWO</a:t>
            </a:r>
          </a:p>
        </p:txBody>
      </p:sp>
      <p:graphicFrame>
        <p:nvGraphicFramePr>
          <p:cNvPr id="4" name="Content Placeholder 7">
            <a:extLst>
              <a:ext uri="{FF2B5EF4-FFF2-40B4-BE49-F238E27FC236}">
                <a16:creationId xmlns:a16="http://schemas.microsoft.com/office/drawing/2014/main" id="{B7C03543-E562-4188-93DB-341370D3360A}"/>
              </a:ext>
            </a:extLst>
          </p:cNvPr>
          <p:cNvGraphicFramePr>
            <a:graphicFrameLocks noGrp="1"/>
          </p:cNvGraphicFramePr>
          <p:nvPr>
            <p:ph idx="1"/>
            <p:extLst>
              <p:ext uri="{D42A27DB-BD31-4B8C-83A1-F6EECF244321}">
                <p14:modId xmlns:p14="http://schemas.microsoft.com/office/powerpoint/2010/main" val="2264136157"/>
              </p:ext>
            </p:extLst>
          </p:nvPr>
        </p:nvGraphicFramePr>
        <p:xfrm>
          <a:off x="1371600" y="1837189"/>
          <a:ext cx="9869648" cy="4254947"/>
        </p:xfrm>
        <a:graphic>
          <a:graphicData uri="http://schemas.openxmlformats.org/drawingml/2006/table">
            <a:tbl>
              <a:tblPr bandRow="1">
                <a:tableStyleId>{5C22544A-7EE6-4342-B048-85BDC9FD1C3A}</a:tableStyleId>
              </a:tblPr>
              <a:tblGrid>
                <a:gridCol w="1848624">
                  <a:extLst>
                    <a:ext uri="{9D8B030D-6E8A-4147-A177-3AD203B41FA5}">
                      <a16:colId xmlns:a16="http://schemas.microsoft.com/office/drawing/2014/main" val="1525471177"/>
                    </a:ext>
                  </a:extLst>
                </a:gridCol>
                <a:gridCol w="8021024">
                  <a:extLst>
                    <a:ext uri="{9D8B030D-6E8A-4147-A177-3AD203B41FA5}">
                      <a16:colId xmlns:a16="http://schemas.microsoft.com/office/drawing/2014/main" val="3726427236"/>
                    </a:ext>
                  </a:extLst>
                </a:gridCol>
              </a:tblGrid>
              <a:tr h="4254947">
                <a:tc>
                  <a:txBody>
                    <a:bodyPr/>
                    <a:lstStyle/>
                    <a:p>
                      <a:pPr marL="0" marR="0">
                        <a:lnSpc>
                          <a:spcPct val="115000"/>
                        </a:lnSpc>
                        <a:spcBef>
                          <a:spcPts val="0"/>
                        </a:spcBef>
                        <a:spcAft>
                          <a:spcPts val="0"/>
                        </a:spcAft>
                      </a:pPr>
                      <a:r>
                        <a:rPr lang="en-US" sz="700" dirty="0">
                          <a:effectLst/>
                        </a:rPr>
                        <a:t>Key Concept: </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Length of phase:</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Requirements: </a:t>
                      </a:r>
                      <a:endParaRPr lang="en-US" sz="600" dirty="0">
                        <a:solidFill>
                          <a:srgbClr val="000000"/>
                        </a:solidFill>
                        <a:effectLst/>
                        <a:latin typeface="Calibri" panose="020F0502020204030204" pitchFamily="34" charset="0"/>
                        <a:ea typeface="Calibri" panose="020F0502020204030204" pitchFamily="34" charset="0"/>
                      </a:endParaRPr>
                    </a:p>
                  </a:txBody>
                  <a:tcPr marL="43214" marR="43214" marT="5402" marB="5402"/>
                </a:tc>
                <a:tc>
                  <a:txBody>
                    <a:bodyPr/>
                    <a:lstStyle/>
                    <a:p>
                      <a:pPr marL="0" marR="0">
                        <a:lnSpc>
                          <a:spcPct val="115000"/>
                        </a:lnSpc>
                        <a:spcBef>
                          <a:spcPts val="0"/>
                        </a:spcBef>
                        <a:spcAft>
                          <a:spcPts val="0"/>
                        </a:spcAft>
                      </a:pPr>
                      <a:r>
                        <a:rPr lang="en-US" sz="700" dirty="0">
                          <a:effectLst/>
                        </a:rPr>
                        <a:t>Stabilization and Recovery</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Team Alpha (90 days) / Team Bravo (60 days)</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Follow orders of treatment and supervision</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Attend court minimum of 2 times a month</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Submit to random drug testing a minimum of 2 times per week</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Maintain contact with the Veteran’s Mentor</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Meet weekly with probation officer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Meet with VJO as clinically indicated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Explore and/or initiate a community support system</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Develop a stable housing plan or verify stable housing</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Develop a plan for court fees and/or restitution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Begin planning for work/school</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Community service if not already in compliance</a:t>
                      </a:r>
                      <a:endParaRPr lang="en-US" sz="600" dirty="0">
                        <a:effectLst/>
                      </a:endParaRPr>
                    </a:p>
                    <a:p>
                      <a:pPr marL="45720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Phase III Advancement:</a:t>
                      </a:r>
                      <a:endParaRPr lang="en-US" sz="600" dirty="0">
                        <a:effectLst/>
                      </a:endParaRPr>
                    </a:p>
                    <a:p>
                      <a:pPr marL="0" marR="0">
                        <a:lnSpc>
                          <a:spcPct val="115000"/>
                        </a:lnSpc>
                        <a:spcBef>
                          <a:spcPts val="0"/>
                        </a:spcBef>
                        <a:spcAft>
                          <a:spcPts val="0"/>
                        </a:spcAft>
                      </a:pPr>
                      <a:r>
                        <a:rPr lang="en-US" sz="700" dirty="0">
                          <a:effectLst/>
                        </a:rPr>
                        <a:t>In order to advance participants are required to establish initial sobriety from alcohol and other drugs and/or have positive therapeutic gains as determined by the treatment team.  Participants are required to be free of all prohibited substances for a period of 30 consecutive days clean time immediately prior to phase advancement, based on verification data. Participants must attend all group and individual sessions, comply with urinalysis testing, attend veterans court as ordered, pay court fees monthly as directed.  Finally, participants must submit and receive approval of Phase Advancement Application. </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45720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 </a:t>
                      </a:r>
                      <a:endParaRPr lang="en-US" sz="600" dirty="0">
                        <a:solidFill>
                          <a:srgbClr val="000000"/>
                        </a:solidFill>
                        <a:effectLst/>
                        <a:latin typeface="Calibri" panose="020F0502020204030204" pitchFamily="34" charset="0"/>
                        <a:ea typeface="Calibri" panose="020F0502020204030204" pitchFamily="34" charset="0"/>
                      </a:endParaRPr>
                    </a:p>
                  </a:txBody>
                  <a:tcPr marL="43214" marR="43214" marT="5402" marB="5402"/>
                </a:tc>
                <a:extLst>
                  <a:ext uri="{0D108BD9-81ED-4DB2-BD59-A6C34878D82A}">
                    <a16:rowId xmlns:a16="http://schemas.microsoft.com/office/drawing/2014/main" val="3180144159"/>
                  </a:ext>
                </a:extLst>
              </a:tr>
            </a:tbl>
          </a:graphicData>
        </a:graphic>
      </p:graphicFrame>
    </p:spTree>
    <p:extLst>
      <p:ext uri="{BB962C8B-B14F-4D97-AF65-F5344CB8AC3E}">
        <p14:creationId xmlns:p14="http://schemas.microsoft.com/office/powerpoint/2010/main" val="2999427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B649-0035-47A0-BDFC-70E6B004F699}"/>
              </a:ext>
            </a:extLst>
          </p:cNvPr>
          <p:cNvSpPr>
            <a:spLocks noGrp="1"/>
          </p:cNvSpPr>
          <p:nvPr>
            <p:ph type="title"/>
          </p:nvPr>
        </p:nvSpPr>
        <p:spPr/>
        <p:txBody>
          <a:bodyPr/>
          <a:lstStyle/>
          <a:p>
            <a:pPr algn="ctr"/>
            <a:r>
              <a:rPr lang="en-US" dirty="0"/>
              <a:t>PHASE THREE</a:t>
            </a:r>
          </a:p>
        </p:txBody>
      </p:sp>
      <p:graphicFrame>
        <p:nvGraphicFramePr>
          <p:cNvPr id="4" name="Content Placeholder 3">
            <a:extLst>
              <a:ext uri="{FF2B5EF4-FFF2-40B4-BE49-F238E27FC236}">
                <a16:creationId xmlns:a16="http://schemas.microsoft.com/office/drawing/2014/main" id="{1F1B4ACE-16EB-4CED-9CD8-593EEB975B08}"/>
              </a:ext>
            </a:extLst>
          </p:cNvPr>
          <p:cNvGraphicFramePr>
            <a:graphicFrameLocks noGrp="1"/>
          </p:cNvGraphicFramePr>
          <p:nvPr>
            <p:ph idx="1"/>
            <p:extLst>
              <p:ext uri="{D42A27DB-BD31-4B8C-83A1-F6EECF244321}">
                <p14:modId xmlns:p14="http://schemas.microsoft.com/office/powerpoint/2010/main" val="4091148575"/>
              </p:ext>
            </p:extLst>
          </p:nvPr>
        </p:nvGraphicFramePr>
        <p:xfrm>
          <a:off x="1219200" y="1904301"/>
          <a:ext cx="8973424" cy="4395831"/>
        </p:xfrm>
        <a:graphic>
          <a:graphicData uri="http://schemas.openxmlformats.org/drawingml/2006/table">
            <a:tbl>
              <a:tblPr bandRow="1">
                <a:tableStyleId>{5C22544A-7EE6-4342-B048-85BDC9FD1C3A}</a:tableStyleId>
              </a:tblPr>
              <a:tblGrid>
                <a:gridCol w="1683398">
                  <a:extLst>
                    <a:ext uri="{9D8B030D-6E8A-4147-A177-3AD203B41FA5}">
                      <a16:colId xmlns:a16="http://schemas.microsoft.com/office/drawing/2014/main" val="1493634505"/>
                    </a:ext>
                  </a:extLst>
                </a:gridCol>
                <a:gridCol w="7290026">
                  <a:extLst>
                    <a:ext uri="{9D8B030D-6E8A-4147-A177-3AD203B41FA5}">
                      <a16:colId xmlns:a16="http://schemas.microsoft.com/office/drawing/2014/main" val="2062648454"/>
                    </a:ext>
                  </a:extLst>
                </a:gridCol>
              </a:tblGrid>
              <a:tr h="4395831">
                <a:tc>
                  <a:txBody>
                    <a:bodyPr/>
                    <a:lstStyle/>
                    <a:p>
                      <a:pPr marL="0" marR="0">
                        <a:lnSpc>
                          <a:spcPct val="115000"/>
                        </a:lnSpc>
                        <a:spcBef>
                          <a:spcPts val="0"/>
                        </a:spcBef>
                        <a:spcAft>
                          <a:spcPts val="0"/>
                        </a:spcAft>
                      </a:pPr>
                      <a:r>
                        <a:rPr lang="en-US" sz="700">
                          <a:effectLst/>
                        </a:rPr>
                        <a:t>Key Concept: </a:t>
                      </a:r>
                      <a:endParaRPr lang="en-US" sz="600">
                        <a:effectLst/>
                      </a:endParaRPr>
                    </a:p>
                    <a:p>
                      <a:pPr marL="0" marR="0">
                        <a:lnSpc>
                          <a:spcPct val="115000"/>
                        </a:lnSpc>
                        <a:spcBef>
                          <a:spcPts val="0"/>
                        </a:spcBef>
                        <a:spcAft>
                          <a:spcPts val="0"/>
                        </a:spcAft>
                      </a:pPr>
                      <a:r>
                        <a:rPr lang="en-US" sz="700">
                          <a:effectLst/>
                        </a:rPr>
                        <a:t> </a:t>
                      </a:r>
                      <a:endParaRPr lang="en-US" sz="600">
                        <a:effectLst/>
                      </a:endParaRPr>
                    </a:p>
                    <a:p>
                      <a:pPr marL="0" marR="0">
                        <a:lnSpc>
                          <a:spcPct val="115000"/>
                        </a:lnSpc>
                        <a:spcBef>
                          <a:spcPts val="0"/>
                        </a:spcBef>
                        <a:spcAft>
                          <a:spcPts val="0"/>
                        </a:spcAft>
                      </a:pPr>
                      <a:r>
                        <a:rPr lang="en-US" sz="700">
                          <a:effectLst/>
                        </a:rPr>
                        <a:t>Length of phase:</a:t>
                      </a:r>
                      <a:endParaRPr lang="en-US" sz="600">
                        <a:effectLst/>
                      </a:endParaRPr>
                    </a:p>
                    <a:p>
                      <a:pPr marL="0" marR="0">
                        <a:lnSpc>
                          <a:spcPct val="115000"/>
                        </a:lnSpc>
                        <a:spcBef>
                          <a:spcPts val="0"/>
                        </a:spcBef>
                        <a:spcAft>
                          <a:spcPts val="0"/>
                        </a:spcAft>
                      </a:pPr>
                      <a:r>
                        <a:rPr lang="en-US" sz="700">
                          <a:effectLst/>
                        </a:rPr>
                        <a:t> </a:t>
                      </a:r>
                      <a:endParaRPr lang="en-US" sz="600">
                        <a:effectLst/>
                      </a:endParaRPr>
                    </a:p>
                    <a:p>
                      <a:pPr marL="0" marR="0">
                        <a:lnSpc>
                          <a:spcPct val="115000"/>
                        </a:lnSpc>
                        <a:spcBef>
                          <a:spcPts val="0"/>
                        </a:spcBef>
                        <a:spcAft>
                          <a:spcPts val="0"/>
                        </a:spcAft>
                      </a:pPr>
                      <a:r>
                        <a:rPr lang="en-US" sz="700">
                          <a:effectLst/>
                        </a:rPr>
                        <a:t>Requirements: </a:t>
                      </a:r>
                      <a:endParaRPr lang="en-US" sz="600">
                        <a:solidFill>
                          <a:srgbClr val="000000"/>
                        </a:solidFill>
                        <a:effectLst/>
                        <a:latin typeface="Calibri" panose="020F0502020204030204" pitchFamily="34" charset="0"/>
                        <a:ea typeface="Calibri" panose="020F0502020204030204" pitchFamily="34" charset="0"/>
                      </a:endParaRPr>
                    </a:p>
                  </a:txBody>
                  <a:tcPr marL="43214" marR="43214" marT="5402" marB="5402"/>
                </a:tc>
                <a:tc>
                  <a:txBody>
                    <a:bodyPr/>
                    <a:lstStyle/>
                    <a:p>
                      <a:pPr marL="0" marR="0">
                        <a:lnSpc>
                          <a:spcPct val="115000"/>
                        </a:lnSpc>
                        <a:spcBef>
                          <a:spcPts val="0"/>
                        </a:spcBef>
                        <a:spcAft>
                          <a:spcPts val="0"/>
                        </a:spcAft>
                      </a:pPr>
                      <a:r>
                        <a:rPr lang="en-US" sz="700" dirty="0">
                          <a:effectLst/>
                        </a:rPr>
                        <a:t>Living with Recovery Skills</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Team Alpha (180 days / Team Bravo (120 days)</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Follow orders of treatment and supervision</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Attend court at least monthly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Submit to random drug testing a minimum of 2 times per week</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Maintain contact with the Veteran’s Mentor</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Meet with probation officer every 2 weeks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Meet with VJO as clinically indicated</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Attend a community support 2 times per week</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Develop a plan to utilize skills learned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Develop pro-social activities</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Develop an on-going recovery plan</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Develop a financial plan</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Gain employment or be enrolled in full time schooling unless excused by the treatment court team on a case by case basis</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Pay 50% of court fees and/or restitution </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Field visits every other month or as determined by treatment team</a:t>
                      </a:r>
                      <a:endParaRPr lang="en-US" sz="6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700" dirty="0">
                          <a:effectLst/>
                        </a:rPr>
                        <a:t>Random contact with tracker or probation officer</a:t>
                      </a:r>
                      <a:endParaRPr lang="en-US" sz="600" dirty="0">
                        <a:effectLst/>
                      </a:endParaRPr>
                    </a:p>
                    <a:p>
                      <a:pPr marL="0" marR="0">
                        <a:lnSpc>
                          <a:spcPct val="115000"/>
                        </a:lnSpc>
                        <a:spcBef>
                          <a:spcPts val="0"/>
                        </a:spcBef>
                        <a:spcAft>
                          <a:spcPts val="0"/>
                        </a:spcAft>
                      </a:pPr>
                      <a:r>
                        <a:rPr lang="en-US" sz="700" dirty="0">
                          <a:effectLst/>
                        </a:rPr>
                        <a:t> </a:t>
                      </a:r>
                      <a:endParaRPr lang="en-US" sz="600" dirty="0">
                        <a:effectLst/>
                      </a:endParaRPr>
                    </a:p>
                    <a:p>
                      <a:pPr marL="0" marR="0">
                        <a:lnSpc>
                          <a:spcPct val="115000"/>
                        </a:lnSpc>
                        <a:spcBef>
                          <a:spcPts val="0"/>
                        </a:spcBef>
                        <a:spcAft>
                          <a:spcPts val="0"/>
                        </a:spcAft>
                      </a:pPr>
                      <a:r>
                        <a:rPr lang="en-US" sz="700" dirty="0">
                          <a:effectLst/>
                        </a:rPr>
                        <a:t>Phase IV Advancement:</a:t>
                      </a:r>
                      <a:endParaRPr lang="en-US" sz="600" dirty="0">
                        <a:effectLst/>
                      </a:endParaRPr>
                    </a:p>
                    <a:p>
                      <a:pPr marL="0" marR="0">
                        <a:lnSpc>
                          <a:spcPct val="115000"/>
                        </a:lnSpc>
                        <a:spcBef>
                          <a:spcPts val="0"/>
                        </a:spcBef>
                        <a:spcAft>
                          <a:spcPts val="0"/>
                        </a:spcAft>
                      </a:pPr>
                      <a:r>
                        <a:rPr lang="en-US" sz="700" dirty="0">
                          <a:effectLst/>
                        </a:rPr>
                        <a:t>In order to advance participants are required to establish initial sobriety from alcohol and other drugs and/or have positive therapeutic gains as determined by the treatment team.  Participants are required to be free of all prohibited substances for a period of 45 consecutive days clean time immediately prior to phase advancement, based on verification data. Participants must attend all group and individual sessions, comply with urinalysis testing, attend veterans court as ordered, pay court fees monthly as directed.  Finally, participants must submit and receive approval of Phase Advancement Application. </a:t>
                      </a:r>
                      <a:endParaRPr lang="en-US" sz="600" dirty="0">
                        <a:solidFill>
                          <a:srgbClr val="000000"/>
                        </a:solidFill>
                        <a:effectLst/>
                        <a:latin typeface="Calibri" panose="020F0502020204030204" pitchFamily="34" charset="0"/>
                        <a:ea typeface="Calibri" panose="020F0502020204030204" pitchFamily="34" charset="0"/>
                      </a:endParaRPr>
                    </a:p>
                  </a:txBody>
                  <a:tcPr marL="43214" marR="43214" marT="5402" marB="5402"/>
                </a:tc>
                <a:extLst>
                  <a:ext uri="{0D108BD9-81ED-4DB2-BD59-A6C34878D82A}">
                    <a16:rowId xmlns:a16="http://schemas.microsoft.com/office/drawing/2014/main" val="1365261248"/>
                  </a:ext>
                </a:extLst>
              </a:tr>
            </a:tbl>
          </a:graphicData>
        </a:graphic>
      </p:graphicFrame>
    </p:spTree>
    <p:extLst>
      <p:ext uri="{BB962C8B-B14F-4D97-AF65-F5344CB8AC3E}">
        <p14:creationId xmlns:p14="http://schemas.microsoft.com/office/powerpoint/2010/main" val="1878099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EDEB3-2F6F-44DB-8C35-8F8A03E40A10}"/>
              </a:ext>
            </a:extLst>
          </p:cNvPr>
          <p:cNvSpPr>
            <a:spLocks noGrp="1"/>
          </p:cNvSpPr>
          <p:nvPr>
            <p:ph type="title"/>
          </p:nvPr>
        </p:nvSpPr>
        <p:spPr/>
        <p:txBody>
          <a:bodyPr/>
          <a:lstStyle/>
          <a:p>
            <a:pPr algn="ctr"/>
            <a:r>
              <a:rPr lang="en-US" dirty="0"/>
              <a:t>PHASE FOUR</a:t>
            </a:r>
          </a:p>
        </p:txBody>
      </p:sp>
      <p:graphicFrame>
        <p:nvGraphicFramePr>
          <p:cNvPr id="4" name="Content Placeholder 3">
            <a:extLst>
              <a:ext uri="{FF2B5EF4-FFF2-40B4-BE49-F238E27FC236}">
                <a16:creationId xmlns:a16="http://schemas.microsoft.com/office/drawing/2014/main" id="{FBCF24F0-6D91-4454-B956-A717B54C58B3}"/>
              </a:ext>
            </a:extLst>
          </p:cNvPr>
          <p:cNvGraphicFramePr>
            <a:graphicFrameLocks noGrp="1"/>
          </p:cNvGraphicFramePr>
          <p:nvPr>
            <p:ph idx="1"/>
            <p:extLst>
              <p:ext uri="{D42A27DB-BD31-4B8C-83A1-F6EECF244321}">
                <p14:modId xmlns:p14="http://schemas.microsoft.com/office/powerpoint/2010/main" val="3899382095"/>
              </p:ext>
            </p:extLst>
          </p:nvPr>
        </p:nvGraphicFramePr>
        <p:xfrm>
          <a:off x="2013358" y="1816571"/>
          <a:ext cx="8506435" cy="4089279"/>
        </p:xfrm>
        <a:graphic>
          <a:graphicData uri="http://schemas.openxmlformats.org/drawingml/2006/table">
            <a:tbl>
              <a:tblPr bandRow="1">
                <a:tableStyleId>{5C22544A-7EE6-4342-B048-85BDC9FD1C3A}</a:tableStyleId>
              </a:tblPr>
              <a:tblGrid>
                <a:gridCol w="1593290">
                  <a:extLst>
                    <a:ext uri="{9D8B030D-6E8A-4147-A177-3AD203B41FA5}">
                      <a16:colId xmlns:a16="http://schemas.microsoft.com/office/drawing/2014/main" val="2185056649"/>
                    </a:ext>
                  </a:extLst>
                </a:gridCol>
                <a:gridCol w="6913145">
                  <a:extLst>
                    <a:ext uri="{9D8B030D-6E8A-4147-A177-3AD203B41FA5}">
                      <a16:colId xmlns:a16="http://schemas.microsoft.com/office/drawing/2014/main" val="1178166602"/>
                    </a:ext>
                  </a:extLst>
                </a:gridCol>
              </a:tblGrid>
              <a:tr h="4089279">
                <a:tc>
                  <a:txBody>
                    <a:bodyPr/>
                    <a:lstStyle/>
                    <a:p>
                      <a:pPr marL="0" marR="0">
                        <a:lnSpc>
                          <a:spcPct val="115000"/>
                        </a:lnSpc>
                        <a:spcBef>
                          <a:spcPts val="0"/>
                        </a:spcBef>
                        <a:spcAft>
                          <a:spcPts val="0"/>
                        </a:spcAft>
                      </a:pPr>
                      <a:r>
                        <a:rPr lang="en-US" sz="800">
                          <a:effectLst/>
                        </a:rPr>
                        <a:t>Key Concept: </a:t>
                      </a:r>
                      <a:endParaRPr lang="en-US" sz="700">
                        <a:effectLst/>
                      </a:endParaRPr>
                    </a:p>
                    <a:p>
                      <a:pPr marL="0" marR="0">
                        <a:lnSpc>
                          <a:spcPct val="115000"/>
                        </a:lnSpc>
                        <a:spcBef>
                          <a:spcPts val="0"/>
                        </a:spcBef>
                        <a:spcAft>
                          <a:spcPts val="0"/>
                        </a:spcAft>
                      </a:pPr>
                      <a:r>
                        <a:rPr lang="en-US" sz="800">
                          <a:effectLst/>
                        </a:rPr>
                        <a:t> </a:t>
                      </a:r>
                      <a:endParaRPr lang="en-US" sz="700">
                        <a:effectLst/>
                      </a:endParaRPr>
                    </a:p>
                    <a:p>
                      <a:pPr marL="0" marR="0">
                        <a:lnSpc>
                          <a:spcPct val="115000"/>
                        </a:lnSpc>
                        <a:spcBef>
                          <a:spcPts val="0"/>
                        </a:spcBef>
                        <a:spcAft>
                          <a:spcPts val="0"/>
                        </a:spcAft>
                      </a:pPr>
                      <a:r>
                        <a:rPr lang="en-US" sz="800">
                          <a:effectLst/>
                        </a:rPr>
                        <a:t>Length of phase:</a:t>
                      </a:r>
                      <a:endParaRPr lang="en-US" sz="700">
                        <a:effectLst/>
                      </a:endParaRPr>
                    </a:p>
                    <a:p>
                      <a:pPr marL="0" marR="0">
                        <a:lnSpc>
                          <a:spcPct val="115000"/>
                        </a:lnSpc>
                        <a:spcBef>
                          <a:spcPts val="0"/>
                        </a:spcBef>
                        <a:spcAft>
                          <a:spcPts val="0"/>
                        </a:spcAft>
                      </a:pPr>
                      <a:r>
                        <a:rPr lang="en-US" sz="800">
                          <a:effectLst/>
                        </a:rPr>
                        <a:t> </a:t>
                      </a:r>
                      <a:endParaRPr lang="en-US" sz="700">
                        <a:effectLst/>
                      </a:endParaRPr>
                    </a:p>
                    <a:p>
                      <a:pPr marL="0" marR="0">
                        <a:lnSpc>
                          <a:spcPct val="115000"/>
                        </a:lnSpc>
                        <a:spcBef>
                          <a:spcPts val="0"/>
                        </a:spcBef>
                        <a:spcAft>
                          <a:spcPts val="0"/>
                        </a:spcAft>
                      </a:pPr>
                      <a:r>
                        <a:rPr lang="en-US" sz="800">
                          <a:effectLst/>
                        </a:rPr>
                        <a:t>Requirements: </a:t>
                      </a:r>
                      <a:endParaRPr lang="en-US" sz="700">
                        <a:solidFill>
                          <a:srgbClr val="000000"/>
                        </a:solidFill>
                        <a:effectLst/>
                        <a:latin typeface="Calibri" panose="020F0502020204030204" pitchFamily="34" charset="0"/>
                        <a:ea typeface="Calibri" panose="020F0502020204030204" pitchFamily="34" charset="0"/>
                      </a:endParaRPr>
                    </a:p>
                  </a:txBody>
                  <a:tcPr marL="51847" marR="51847" marT="6481" marB="6481"/>
                </a:tc>
                <a:tc>
                  <a:txBody>
                    <a:bodyPr/>
                    <a:lstStyle/>
                    <a:p>
                      <a:pPr marL="0" marR="0">
                        <a:lnSpc>
                          <a:spcPct val="115000"/>
                        </a:lnSpc>
                        <a:spcBef>
                          <a:spcPts val="0"/>
                        </a:spcBef>
                        <a:spcAft>
                          <a:spcPts val="0"/>
                        </a:spcAft>
                      </a:pPr>
                      <a:r>
                        <a:rPr lang="en-US" sz="800" dirty="0">
                          <a:effectLst/>
                        </a:rPr>
                        <a:t>Preparation for Discharge </a:t>
                      </a:r>
                      <a:endParaRPr lang="en-US" sz="700" dirty="0">
                        <a:effectLst/>
                      </a:endParaRPr>
                    </a:p>
                    <a:p>
                      <a:pPr marL="0" marR="0">
                        <a:lnSpc>
                          <a:spcPct val="115000"/>
                        </a:lnSpc>
                        <a:spcBef>
                          <a:spcPts val="0"/>
                        </a:spcBef>
                        <a:spcAft>
                          <a:spcPts val="0"/>
                        </a:spcAft>
                      </a:pPr>
                      <a:r>
                        <a:rPr lang="en-US" sz="800" dirty="0">
                          <a:effectLst/>
                        </a:rPr>
                        <a:t> </a:t>
                      </a:r>
                      <a:endParaRPr lang="en-US" sz="700" dirty="0">
                        <a:effectLst/>
                      </a:endParaRPr>
                    </a:p>
                    <a:p>
                      <a:pPr marL="0" marR="0">
                        <a:lnSpc>
                          <a:spcPct val="115000"/>
                        </a:lnSpc>
                        <a:spcBef>
                          <a:spcPts val="0"/>
                        </a:spcBef>
                        <a:spcAft>
                          <a:spcPts val="0"/>
                        </a:spcAft>
                      </a:pPr>
                      <a:r>
                        <a:rPr lang="en-US" sz="800" dirty="0">
                          <a:effectLst/>
                        </a:rPr>
                        <a:t>Team Alpha (120 days) / Team Bravo (80 days) </a:t>
                      </a:r>
                      <a:endParaRPr lang="en-US" sz="700" dirty="0">
                        <a:effectLst/>
                      </a:endParaRPr>
                    </a:p>
                    <a:p>
                      <a:pPr marL="0" marR="0">
                        <a:lnSpc>
                          <a:spcPct val="115000"/>
                        </a:lnSpc>
                        <a:spcBef>
                          <a:spcPts val="0"/>
                        </a:spcBef>
                        <a:spcAft>
                          <a:spcPts val="0"/>
                        </a:spcAft>
                      </a:pPr>
                      <a:r>
                        <a:rPr lang="en-US" sz="800" dirty="0">
                          <a:effectLst/>
                        </a:rPr>
                        <a:t> </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Follow orders of treatment and supervision</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Attend court at least monthly </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Submit to random drug testing a minimum of 2 times per week</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Maintain contact with the Veteran’s Mentor</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Meet monthly with probation officer or as directed</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Meet with VJO as clinically indicated</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Attend a community support 2 times per week</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Court fees and/or restitution paid in full </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Develop an aftercare plan and present it to the Court</a:t>
                      </a:r>
                      <a:endParaRPr lang="en-US" sz="700" dirty="0">
                        <a:effectLst/>
                      </a:endParaRPr>
                    </a:p>
                    <a:p>
                      <a:pPr marL="342900" marR="0" lvl="0" indent="-342900">
                        <a:lnSpc>
                          <a:spcPct val="115000"/>
                        </a:lnSpc>
                        <a:spcBef>
                          <a:spcPts val="0"/>
                        </a:spcBef>
                        <a:spcAft>
                          <a:spcPts val="0"/>
                        </a:spcAft>
                        <a:buSzPts val="1000"/>
                        <a:buFont typeface="Arial" panose="020B0604020202020204" pitchFamily="34" charset="0"/>
                        <a:buChar char="●"/>
                      </a:pPr>
                      <a:r>
                        <a:rPr lang="en-US" sz="800" dirty="0">
                          <a:effectLst/>
                        </a:rPr>
                        <a:t>Random contact with trackers and probation officer</a:t>
                      </a:r>
                      <a:endParaRPr lang="en-US" sz="700" dirty="0">
                        <a:effectLst/>
                      </a:endParaRPr>
                    </a:p>
                    <a:p>
                      <a:pPr marL="457200" marR="0">
                        <a:lnSpc>
                          <a:spcPct val="115000"/>
                        </a:lnSpc>
                        <a:spcBef>
                          <a:spcPts val="0"/>
                        </a:spcBef>
                        <a:spcAft>
                          <a:spcPts val="0"/>
                        </a:spcAft>
                      </a:pPr>
                      <a:r>
                        <a:rPr lang="en-US" sz="800" dirty="0">
                          <a:effectLst/>
                        </a:rPr>
                        <a:t> </a:t>
                      </a:r>
                      <a:endParaRPr lang="en-US" sz="700" dirty="0">
                        <a:effectLst/>
                      </a:endParaRPr>
                    </a:p>
                    <a:p>
                      <a:pPr marL="0" marR="0">
                        <a:lnSpc>
                          <a:spcPct val="115000"/>
                        </a:lnSpc>
                        <a:spcBef>
                          <a:spcPts val="0"/>
                        </a:spcBef>
                        <a:spcAft>
                          <a:spcPts val="0"/>
                        </a:spcAft>
                      </a:pPr>
                      <a:r>
                        <a:rPr lang="en-US" sz="800" dirty="0">
                          <a:effectLst/>
                        </a:rPr>
                        <a:t>Phase V Advancement:</a:t>
                      </a:r>
                      <a:endParaRPr lang="en-US" sz="700" dirty="0">
                        <a:effectLst/>
                      </a:endParaRPr>
                    </a:p>
                    <a:p>
                      <a:pPr marL="0" marR="0">
                        <a:lnSpc>
                          <a:spcPct val="115000"/>
                        </a:lnSpc>
                        <a:spcBef>
                          <a:spcPts val="0"/>
                        </a:spcBef>
                        <a:spcAft>
                          <a:spcPts val="0"/>
                        </a:spcAft>
                      </a:pPr>
                      <a:r>
                        <a:rPr lang="en-US" sz="800" dirty="0">
                          <a:effectLst/>
                        </a:rPr>
                        <a:t>In order to advance participants are required to establish initial sobriety from alcohol and other drugs and/or have positive therapeutic gains as determined by the treatment team.  Participants are required to be free of all prohibited substances for a period of 60 consecutive days clean time immediately prior to phase advancement, based on verification data. Participants must attend all group and individual sessions, comply with urinalysis testing, attend veterans court as ordered, pay court fees monthly as directed.  Finally, participants must submit and receive approval of Phase Advancement Application. </a:t>
                      </a:r>
                      <a:endParaRPr lang="en-US" sz="700" dirty="0">
                        <a:effectLst/>
                      </a:endParaRPr>
                    </a:p>
                    <a:p>
                      <a:pPr marL="0" marR="0">
                        <a:lnSpc>
                          <a:spcPct val="115000"/>
                        </a:lnSpc>
                        <a:spcBef>
                          <a:spcPts val="0"/>
                        </a:spcBef>
                        <a:spcAft>
                          <a:spcPts val="0"/>
                        </a:spcAft>
                      </a:pPr>
                      <a:r>
                        <a:rPr lang="en-US" sz="800" dirty="0">
                          <a:effectLst/>
                        </a:rPr>
                        <a:t> </a:t>
                      </a:r>
                      <a:endParaRPr lang="en-US" sz="700" dirty="0">
                        <a:solidFill>
                          <a:srgbClr val="000000"/>
                        </a:solidFill>
                        <a:effectLst/>
                        <a:latin typeface="Calibri" panose="020F0502020204030204" pitchFamily="34" charset="0"/>
                        <a:ea typeface="Calibri" panose="020F0502020204030204" pitchFamily="34" charset="0"/>
                      </a:endParaRPr>
                    </a:p>
                  </a:txBody>
                  <a:tcPr marL="51847" marR="51847" marT="6481" marB="6481"/>
                </a:tc>
                <a:extLst>
                  <a:ext uri="{0D108BD9-81ED-4DB2-BD59-A6C34878D82A}">
                    <a16:rowId xmlns:a16="http://schemas.microsoft.com/office/drawing/2014/main" val="3492750188"/>
                  </a:ext>
                </a:extLst>
              </a:tr>
            </a:tbl>
          </a:graphicData>
        </a:graphic>
      </p:graphicFrame>
    </p:spTree>
    <p:extLst>
      <p:ext uri="{BB962C8B-B14F-4D97-AF65-F5344CB8AC3E}">
        <p14:creationId xmlns:p14="http://schemas.microsoft.com/office/powerpoint/2010/main" val="1283154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CAE3-6E36-409D-B87C-2111B24D0644}"/>
              </a:ext>
            </a:extLst>
          </p:cNvPr>
          <p:cNvSpPr>
            <a:spLocks noGrp="1"/>
          </p:cNvSpPr>
          <p:nvPr>
            <p:ph type="title"/>
          </p:nvPr>
        </p:nvSpPr>
        <p:spPr/>
        <p:txBody>
          <a:bodyPr/>
          <a:lstStyle/>
          <a:p>
            <a:pPr algn="ctr"/>
            <a:r>
              <a:rPr lang="en-US" dirty="0"/>
              <a:t>PHASE FIVE</a:t>
            </a:r>
          </a:p>
        </p:txBody>
      </p:sp>
      <p:graphicFrame>
        <p:nvGraphicFramePr>
          <p:cNvPr id="4" name="Content Placeholder 3">
            <a:extLst>
              <a:ext uri="{FF2B5EF4-FFF2-40B4-BE49-F238E27FC236}">
                <a16:creationId xmlns:a16="http://schemas.microsoft.com/office/drawing/2014/main" id="{00F7D296-11FF-4A51-8D0C-7402B8A0B246}"/>
              </a:ext>
            </a:extLst>
          </p:cNvPr>
          <p:cNvGraphicFramePr>
            <a:graphicFrameLocks noGrp="1"/>
          </p:cNvGraphicFramePr>
          <p:nvPr>
            <p:ph idx="1"/>
            <p:extLst>
              <p:ext uri="{D42A27DB-BD31-4B8C-83A1-F6EECF244321}">
                <p14:modId xmlns:p14="http://schemas.microsoft.com/office/powerpoint/2010/main" val="2389648779"/>
              </p:ext>
            </p:extLst>
          </p:nvPr>
        </p:nvGraphicFramePr>
        <p:xfrm>
          <a:off x="1702965" y="2592198"/>
          <a:ext cx="9269835" cy="3011648"/>
        </p:xfrm>
        <a:graphic>
          <a:graphicData uri="http://schemas.openxmlformats.org/drawingml/2006/table">
            <a:tbl>
              <a:tblPr bandRow="1">
                <a:tableStyleId>{5C22544A-7EE6-4342-B048-85BDC9FD1C3A}</a:tableStyleId>
              </a:tblPr>
              <a:tblGrid>
                <a:gridCol w="1739003">
                  <a:extLst>
                    <a:ext uri="{9D8B030D-6E8A-4147-A177-3AD203B41FA5}">
                      <a16:colId xmlns:a16="http://schemas.microsoft.com/office/drawing/2014/main" val="3315160970"/>
                    </a:ext>
                  </a:extLst>
                </a:gridCol>
                <a:gridCol w="7530832">
                  <a:extLst>
                    <a:ext uri="{9D8B030D-6E8A-4147-A177-3AD203B41FA5}">
                      <a16:colId xmlns:a16="http://schemas.microsoft.com/office/drawing/2014/main" val="87406400"/>
                    </a:ext>
                  </a:extLst>
                </a:gridCol>
              </a:tblGrid>
              <a:tr h="3011648">
                <a:tc>
                  <a:txBody>
                    <a:bodyPr/>
                    <a:lstStyle/>
                    <a:p>
                      <a:pPr marL="0" marR="0">
                        <a:lnSpc>
                          <a:spcPct val="115000"/>
                        </a:lnSpc>
                        <a:spcBef>
                          <a:spcPts val="0"/>
                        </a:spcBef>
                        <a:spcAft>
                          <a:spcPts val="0"/>
                        </a:spcAft>
                      </a:pPr>
                      <a:r>
                        <a:rPr lang="en-US" sz="600">
                          <a:effectLst/>
                        </a:rPr>
                        <a:t>Key Concept: </a:t>
                      </a:r>
                    </a:p>
                    <a:p>
                      <a:pPr marL="0" marR="0">
                        <a:lnSpc>
                          <a:spcPct val="115000"/>
                        </a:lnSpc>
                        <a:spcBef>
                          <a:spcPts val="0"/>
                        </a:spcBef>
                        <a:spcAft>
                          <a:spcPts val="0"/>
                        </a:spcAft>
                      </a:pPr>
                      <a:r>
                        <a:rPr lang="en-US" sz="600">
                          <a:effectLst/>
                        </a:rPr>
                        <a:t> </a:t>
                      </a:r>
                    </a:p>
                    <a:p>
                      <a:pPr marL="0" marR="0">
                        <a:lnSpc>
                          <a:spcPct val="115000"/>
                        </a:lnSpc>
                        <a:spcBef>
                          <a:spcPts val="0"/>
                        </a:spcBef>
                        <a:spcAft>
                          <a:spcPts val="0"/>
                        </a:spcAft>
                      </a:pPr>
                      <a:r>
                        <a:rPr lang="en-US" sz="600">
                          <a:effectLst/>
                        </a:rPr>
                        <a:t>Length of phase:</a:t>
                      </a:r>
                    </a:p>
                    <a:p>
                      <a:pPr marL="0" marR="0">
                        <a:lnSpc>
                          <a:spcPct val="115000"/>
                        </a:lnSpc>
                        <a:spcBef>
                          <a:spcPts val="0"/>
                        </a:spcBef>
                        <a:spcAft>
                          <a:spcPts val="0"/>
                        </a:spcAft>
                      </a:pPr>
                      <a:r>
                        <a:rPr lang="en-US" sz="600">
                          <a:effectLst/>
                        </a:rPr>
                        <a:t> </a:t>
                      </a:r>
                    </a:p>
                    <a:p>
                      <a:pPr marL="0" marR="0">
                        <a:lnSpc>
                          <a:spcPct val="115000"/>
                        </a:lnSpc>
                        <a:spcBef>
                          <a:spcPts val="0"/>
                        </a:spcBef>
                        <a:spcAft>
                          <a:spcPts val="0"/>
                        </a:spcAft>
                      </a:pPr>
                      <a:r>
                        <a:rPr lang="en-US" sz="600">
                          <a:effectLst/>
                        </a:rPr>
                        <a:t>Requirements: </a:t>
                      </a:r>
                      <a:endParaRPr lang="en-US" sz="600">
                        <a:solidFill>
                          <a:srgbClr val="000000"/>
                        </a:solidFill>
                        <a:effectLst/>
                        <a:latin typeface="Calibri" panose="020F0502020204030204" pitchFamily="34" charset="0"/>
                        <a:ea typeface="Calibri" panose="020F0502020204030204" pitchFamily="34" charset="0"/>
                      </a:endParaRPr>
                    </a:p>
                  </a:txBody>
                  <a:tcPr marL="39400" marR="39400" marT="4925" marB="4925"/>
                </a:tc>
                <a:tc>
                  <a:txBody>
                    <a:bodyPr/>
                    <a:lstStyle/>
                    <a:p>
                      <a:pPr marL="0" marR="0">
                        <a:lnSpc>
                          <a:spcPct val="115000"/>
                        </a:lnSpc>
                        <a:spcBef>
                          <a:spcPts val="0"/>
                        </a:spcBef>
                        <a:spcAft>
                          <a:spcPts val="0"/>
                        </a:spcAft>
                      </a:pPr>
                      <a:r>
                        <a:rPr lang="en-US" sz="600" dirty="0">
                          <a:effectLst/>
                        </a:rPr>
                        <a:t>Graduation and Discharge </a:t>
                      </a:r>
                    </a:p>
                    <a:p>
                      <a:pPr marL="0" marR="0">
                        <a:lnSpc>
                          <a:spcPct val="115000"/>
                        </a:lnSpc>
                        <a:spcBef>
                          <a:spcPts val="0"/>
                        </a:spcBef>
                        <a:spcAft>
                          <a:spcPts val="0"/>
                        </a:spcAft>
                      </a:pPr>
                      <a:r>
                        <a:rPr lang="en-US" sz="600" dirty="0">
                          <a:effectLst/>
                        </a:rPr>
                        <a:t> </a:t>
                      </a:r>
                    </a:p>
                    <a:p>
                      <a:pPr marL="0" marR="0">
                        <a:lnSpc>
                          <a:spcPct val="115000"/>
                        </a:lnSpc>
                        <a:spcBef>
                          <a:spcPts val="0"/>
                        </a:spcBef>
                        <a:spcAft>
                          <a:spcPts val="0"/>
                        </a:spcAft>
                      </a:pPr>
                      <a:r>
                        <a:rPr lang="en-US" sz="600" dirty="0">
                          <a:effectLst/>
                        </a:rPr>
                        <a:t>Team Alpha (90 days) / Team Bravo (60 days)</a:t>
                      </a:r>
                    </a:p>
                    <a:p>
                      <a:pPr marL="0" marR="0">
                        <a:lnSpc>
                          <a:spcPct val="115000"/>
                        </a:lnSpc>
                        <a:spcBef>
                          <a:spcPts val="0"/>
                        </a:spcBef>
                        <a:spcAft>
                          <a:spcPts val="0"/>
                        </a:spcAft>
                      </a:pPr>
                      <a:r>
                        <a:rPr lang="en-US" sz="600" dirty="0">
                          <a:effectLst/>
                        </a:rPr>
                        <a:t> </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Follow orders of treatment and supervision</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Sanction free</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Attend court at least monthly </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Submit to random drug testing a minimum of 2 times per week</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Maintain contact with the Veteran’s Mentor</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Meet monthly with probation officer or as directed</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Meet with VJO as clinically indicated</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Attend a community support 2 times per week</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Review and utilize aftercare plan</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Maintain employment or be enrolled in full time schooling unless excused by the treatment court team on a case by case basis</a:t>
                      </a:r>
                    </a:p>
                    <a:p>
                      <a:pPr marL="342900" marR="0" lvl="0" indent="-342900">
                        <a:lnSpc>
                          <a:spcPct val="115000"/>
                        </a:lnSpc>
                        <a:spcBef>
                          <a:spcPts val="0"/>
                        </a:spcBef>
                        <a:spcAft>
                          <a:spcPts val="0"/>
                        </a:spcAft>
                        <a:buSzPts val="1000"/>
                        <a:buFont typeface="Arial" panose="020B0604020202020204" pitchFamily="34" charset="0"/>
                        <a:buChar char="●"/>
                      </a:pPr>
                      <a:r>
                        <a:rPr lang="en-US" sz="600" dirty="0">
                          <a:effectLst/>
                        </a:rPr>
                        <a:t>Random contact with trackers and probation officer </a:t>
                      </a:r>
                    </a:p>
                    <a:p>
                      <a:pPr marL="0" marR="0">
                        <a:lnSpc>
                          <a:spcPct val="115000"/>
                        </a:lnSpc>
                        <a:spcBef>
                          <a:spcPts val="0"/>
                        </a:spcBef>
                        <a:spcAft>
                          <a:spcPts val="0"/>
                        </a:spcAft>
                      </a:pPr>
                      <a:r>
                        <a:rPr lang="en-US" sz="600" dirty="0">
                          <a:effectLst/>
                        </a:rPr>
                        <a:t> </a:t>
                      </a:r>
                    </a:p>
                    <a:p>
                      <a:pPr marL="0" marR="0">
                        <a:lnSpc>
                          <a:spcPct val="115000"/>
                        </a:lnSpc>
                        <a:spcBef>
                          <a:spcPts val="0"/>
                        </a:spcBef>
                        <a:spcAft>
                          <a:spcPts val="0"/>
                        </a:spcAft>
                      </a:pPr>
                      <a:r>
                        <a:rPr lang="en-US" sz="600" dirty="0">
                          <a:effectLst/>
                        </a:rPr>
                        <a:t>To Apply for Graduation:</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Completion of all treatment and supervision phases of the program</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Development of an aftercare plan</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Participants are required to be free of all substances for a period of 90 consecutive days clean time immediately prior to phase advancement, based on verifiable data</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Have been employed successfully for a minimum of 4 months are attending school full time, unless excused by the Treatment Court on an individual basis</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Stabilized housing</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Completion of required community service</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Completed payment of all court fees and criminal case costs.  *See Program Fees*</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Child support payments, if any are current, and all arrearages have been paid or an approved payment plan established</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Complete H.S.E. certificate or job skills training as applicable</a:t>
                      </a:r>
                    </a:p>
                    <a:p>
                      <a:pPr marL="342900" marR="0" lvl="0" indent="-342900">
                        <a:lnSpc>
                          <a:spcPct val="107000"/>
                        </a:lnSpc>
                        <a:spcBef>
                          <a:spcPts val="0"/>
                        </a:spcBef>
                        <a:spcAft>
                          <a:spcPts val="0"/>
                        </a:spcAft>
                        <a:buFont typeface="Symbol" panose="05050102010706020507" pitchFamily="18" charset="2"/>
                        <a:buChar char=""/>
                      </a:pPr>
                      <a:r>
                        <a:rPr lang="en-US" sz="600" dirty="0">
                          <a:effectLst/>
                        </a:rPr>
                        <a:t>Complete an application for graduation</a:t>
                      </a:r>
                      <a:endParaRPr lang="en-US"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400" marR="39400" marT="4925" marB="4925"/>
                </a:tc>
                <a:extLst>
                  <a:ext uri="{0D108BD9-81ED-4DB2-BD59-A6C34878D82A}">
                    <a16:rowId xmlns:a16="http://schemas.microsoft.com/office/drawing/2014/main" val="379820121"/>
                  </a:ext>
                </a:extLst>
              </a:tr>
            </a:tbl>
          </a:graphicData>
        </a:graphic>
      </p:graphicFrame>
    </p:spTree>
    <p:extLst>
      <p:ext uri="{BB962C8B-B14F-4D97-AF65-F5344CB8AC3E}">
        <p14:creationId xmlns:p14="http://schemas.microsoft.com/office/powerpoint/2010/main" val="2162627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72F8E-8106-4B72-88AE-9B16C75172E9}"/>
              </a:ext>
            </a:extLst>
          </p:cNvPr>
          <p:cNvSpPr>
            <a:spLocks noGrp="1"/>
          </p:cNvSpPr>
          <p:nvPr>
            <p:ph type="title"/>
          </p:nvPr>
        </p:nvSpPr>
        <p:spPr/>
        <p:txBody>
          <a:bodyPr/>
          <a:lstStyle/>
          <a:p>
            <a:pPr algn="ctr"/>
            <a:r>
              <a:rPr lang="en-US" dirty="0"/>
              <a:t>BENEFITS OF VTC</a:t>
            </a:r>
          </a:p>
        </p:txBody>
      </p:sp>
      <p:sp>
        <p:nvSpPr>
          <p:cNvPr id="3" name="Content Placeholder 2">
            <a:extLst>
              <a:ext uri="{FF2B5EF4-FFF2-40B4-BE49-F238E27FC236}">
                <a16:creationId xmlns:a16="http://schemas.microsoft.com/office/drawing/2014/main" id="{62670AC6-A03F-4FCD-AFF8-A52896E6A80F}"/>
              </a:ext>
            </a:extLst>
          </p:cNvPr>
          <p:cNvSpPr>
            <a:spLocks noGrp="1"/>
          </p:cNvSpPr>
          <p:nvPr>
            <p:ph idx="1"/>
          </p:nvPr>
        </p:nvSpPr>
        <p:spPr>
          <a:xfrm>
            <a:off x="1371600" y="3020036"/>
            <a:ext cx="9601200" cy="2525087"/>
          </a:xfrm>
        </p:spPr>
        <p:txBody>
          <a:bodyPr/>
          <a:lstStyle/>
          <a:p>
            <a:r>
              <a:rPr lang="en-US" dirty="0"/>
              <a:t>PARTNERED WITH VA</a:t>
            </a:r>
          </a:p>
          <a:p>
            <a:r>
              <a:rPr lang="en-US" dirty="0"/>
              <a:t>ACCESS TO MORE RESOURCES BOTH COMMUNITY AND VETERAN BASED</a:t>
            </a:r>
          </a:p>
          <a:p>
            <a:r>
              <a:rPr lang="en-US" dirty="0"/>
              <a:t>OPPORTUNITY TO IMPLEMENT MEANINGFUL CHANGE FOR VETERAN AND FAMILY</a:t>
            </a:r>
          </a:p>
          <a:p>
            <a:r>
              <a:rPr lang="en-US" dirty="0"/>
              <a:t>BASED OFF SUCCESSFUL NATIONAL DRUG COURT MODEL</a:t>
            </a:r>
          </a:p>
          <a:p>
            <a:r>
              <a:rPr lang="en-US" dirty="0"/>
              <a:t>EACH VETERAN IS ASSIGNED A VETERAN MENTOR</a:t>
            </a:r>
          </a:p>
          <a:p>
            <a:endParaRPr lang="en-US" dirty="0"/>
          </a:p>
          <a:p>
            <a:endParaRPr lang="en-US" dirty="0"/>
          </a:p>
          <a:p>
            <a:endParaRPr lang="en-US" dirty="0"/>
          </a:p>
        </p:txBody>
      </p:sp>
    </p:spTree>
    <p:extLst>
      <p:ext uri="{BB962C8B-B14F-4D97-AF65-F5344CB8AC3E}">
        <p14:creationId xmlns:p14="http://schemas.microsoft.com/office/powerpoint/2010/main" val="409260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BF3B4-1B3D-4070-B4C1-E164370C38D3}"/>
              </a:ext>
            </a:extLst>
          </p:cNvPr>
          <p:cNvSpPr>
            <a:spLocks noGrp="1"/>
          </p:cNvSpPr>
          <p:nvPr>
            <p:ph type="title"/>
          </p:nvPr>
        </p:nvSpPr>
        <p:spPr/>
        <p:txBody>
          <a:bodyPr/>
          <a:lstStyle/>
          <a:p>
            <a:pPr algn="ctr"/>
            <a:r>
              <a:rPr lang="en-US" dirty="0"/>
              <a:t>RESOURCES</a:t>
            </a:r>
          </a:p>
        </p:txBody>
      </p:sp>
      <p:sp>
        <p:nvSpPr>
          <p:cNvPr id="3" name="Content Placeholder 2">
            <a:extLst>
              <a:ext uri="{FF2B5EF4-FFF2-40B4-BE49-F238E27FC236}">
                <a16:creationId xmlns:a16="http://schemas.microsoft.com/office/drawing/2014/main" id="{074FCF97-504D-43FB-813B-119636A9F80F}"/>
              </a:ext>
            </a:extLst>
          </p:cNvPr>
          <p:cNvSpPr>
            <a:spLocks noGrp="1"/>
          </p:cNvSpPr>
          <p:nvPr>
            <p:ph idx="1"/>
          </p:nvPr>
        </p:nvSpPr>
        <p:spPr>
          <a:xfrm>
            <a:off x="1371600" y="2286000"/>
            <a:ext cx="9601200" cy="2118220"/>
          </a:xfrm>
        </p:spPr>
        <p:txBody>
          <a:bodyPr/>
          <a:lstStyle/>
          <a:p>
            <a:r>
              <a:rPr lang="en-US" dirty="0">
                <a:hlinkClick r:id="rId2"/>
              </a:rPr>
              <a:t>Resource Library - Justice for Vets</a:t>
            </a:r>
            <a:endParaRPr lang="en-US" dirty="0"/>
          </a:p>
          <a:p>
            <a:r>
              <a:rPr lang="en-US" dirty="0">
                <a:hlinkClick r:id="rId3"/>
              </a:rPr>
              <a:t>Military Matters (militarymatterskc.org)</a:t>
            </a:r>
            <a:endParaRPr lang="en-US" dirty="0"/>
          </a:p>
          <a:p>
            <a:r>
              <a:rPr lang="en-US" dirty="0">
                <a:hlinkClick r:id="rId4"/>
              </a:rPr>
              <a:t>Help for Afghanistan Veterans and families - </a:t>
            </a:r>
            <a:r>
              <a:rPr lang="en-US" dirty="0" err="1">
                <a:hlinkClick r:id="rId4"/>
              </a:rPr>
              <a:t>VAntage</a:t>
            </a:r>
            <a:r>
              <a:rPr lang="en-US" dirty="0">
                <a:hlinkClick r:id="rId4"/>
              </a:rPr>
              <a:t> Point</a:t>
            </a:r>
            <a:endParaRPr lang="en-US" dirty="0"/>
          </a:p>
          <a:p>
            <a:r>
              <a:rPr lang="en-US" dirty="0" err="1">
                <a:hlinkClick r:id="rId5"/>
              </a:rPr>
              <a:t>VetResources</a:t>
            </a:r>
            <a:r>
              <a:rPr lang="en-US" dirty="0">
                <a:hlinkClick r:id="rId5"/>
              </a:rPr>
              <a:t> - </a:t>
            </a:r>
            <a:r>
              <a:rPr lang="en-US" dirty="0" err="1">
                <a:hlinkClick r:id="rId5"/>
              </a:rPr>
              <a:t>VAntage</a:t>
            </a:r>
            <a:r>
              <a:rPr lang="en-US" dirty="0">
                <a:hlinkClick r:id="rId5"/>
              </a:rPr>
              <a:t> Point</a:t>
            </a:r>
            <a:endParaRPr lang="en-US" dirty="0"/>
          </a:p>
          <a:p>
            <a:endParaRPr lang="en-US" dirty="0"/>
          </a:p>
          <a:p>
            <a:endParaRPr lang="en-US" dirty="0"/>
          </a:p>
        </p:txBody>
      </p:sp>
    </p:spTree>
    <p:extLst>
      <p:ext uri="{BB962C8B-B14F-4D97-AF65-F5344CB8AC3E}">
        <p14:creationId xmlns:p14="http://schemas.microsoft.com/office/powerpoint/2010/main" val="3330496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B840-A0AD-48F7-BB3D-5B8959CA3045}"/>
              </a:ext>
            </a:extLst>
          </p:cNvPr>
          <p:cNvSpPr>
            <a:spLocks noGrp="1"/>
          </p:cNvSpPr>
          <p:nvPr>
            <p:ph type="title"/>
          </p:nvPr>
        </p:nvSpPr>
        <p:spPr/>
        <p:txBody>
          <a:bodyPr>
            <a:normAutofit fontScale="90000"/>
          </a:bodyPr>
          <a:lstStyle/>
          <a:p>
            <a:pPr algn="ctr"/>
            <a:r>
              <a:rPr lang="en-US" dirty="0"/>
              <a:t>FINAL THOUGHTS	</a:t>
            </a: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DED13B95-8CB4-4CDB-B69A-9902AF9D6518}"/>
              </a:ext>
            </a:extLst>
          </p:cNvPr>
          <p:cNvSpPr>
            <a:spLocks noGrp="1"/>
          </p:cNvSpPr>
          <p:nvPr>
            <p:ph idx="1"/>
          </p:nvPr>
        </p:nvSpPr>
        <p:spPr/>
        <p:txBody>
          <a:bodyPr>
            <a:normAutofit lnSpcReduction="10000"/>
          </a:bodyPr>
          <a:lstStyle/>
          <a:p>
            <a:r>
              <a:rPr lang="en-US" dirty="0"/>
              <a:t>PLEASE FORWARD ANY RESOURCES YOU COME ACROSS/ASK IF NEED ANY</a:t>
            </a:r>
          </a:p>
          <a:p>
            <a:r>
              <a:rPr lang="en-US" dirty="0"/>
              <a:t>MYSELF AND/OR TEAM HAPPY TO SPEAK TO COMMUNITY GROUPS WHEN REQUESTED</a:t>
            </a:r>
          </a:p>
          <a:p>
            <a:r>
              <a:rPr lang="en-US" dirty="0"/>
              <a:t>REACH OUT TO ME WITH ANY QUESTIONS OR SUGGESTIONS: 	RHENRY@WYCOKCK.ORG/913-573-2987</a:t>
            </a:r>
          </a:p>
          <a:p>
            <a:r>
              <a:rPr lang="en-US" dirty="0"/>
              <a:t>ANYONE INTERESTED IN SERVING AS A MENTOR VOLUNTEER PLEASE EMAIL OUR MENTOR COORDINATOR FRANK NEAL:</a:t>
            </a:r>
          </a:p>
          <a:p>
            <a:pPr marL="0" indent="0">
              <a:buNone/>
            </a:pPr>
            <a:r>
              <a:rPr lang="en-US" dirty="0"/>
              <a:t>	</a:t>
            </a:r>
            <a:r>
              <a:rPr lang="en-US" sz="3200" dirty="0"/>
              <a:t>WYCOVTCMENTOR@GMAIL.COM</a:t>
            </a:r>
          </a:p>
          <a:p>
            <a:pPr marL="0" indent="0">
              <a:buNone/>
            </a:pPr>
            <a:r>
              <a:rPr lang="en-US" dirty="0"/>
              <a:t>		</a:t>
            </a:r>
            <a:endParaRPr lang="en-US" sz="4000" dirty="0"/>
          </a:p>
          <a:p>
            <a:endParaRPr lang="en-US" dirty="0"/>
          </a:p>
          <a:p>
            <a:endParaRPr lang="en-US" dirty="0"/>
          </a:p>
          <a:p>
            <a:endParaRPr lang="en-US" dirty="0"/>
          </a:p>
        </p:txBody>
      </p:sp>
    </p:spTree>
    <p:extLst>
      <p:ext uri="{BB962C8B-B14F-4D97-AF65-F5344CB8AC3E}">
        <p14:creationId xmlns:p14="http://schemas.microsoft.com/office/powerpoint/2010/main" val="467321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BDFD5AA-5D8F-4098-BE06-30BC4909705A}"/>
              </a:ext>
            </a:extLst>
          </p:cNvPr>
          <p:cNvSpPr>
            <a:spLocks noGrp="1"/>
          </p:cNvSpPr>
          <p:nvPr>
            <p:ph type="title"/>
          </p:nvPr>
        </p:nvSpPr>
        <p:spPr/>
        <p:txBody>
          <a:bodyPr/>
          <a:lstStyle/>
          <a:p>
            <a:pPr algn="ctr"/>
            <a:r>
              <a:rPr lang="en-US" dirty="0"/>
              <a:t>WHY?</a:t>
            </a:r>
          </a:p>
        </p:txBody>
      </p:sp>
      <p:pic>
        <p:nvPicPr>
          <p:cNvPr id="12" name="Online Media 11" title="Justice For Vets: Volunteer Mentors in Veterans Treatment Court">
            <a:hlinkClick r:id="" action="ppaction://media"/>
            <a:extLst>
              <a:ext uri="{FF2B5EF4-FFF2-40B4-BE49-F238E27FC236}">
                <a16:creationId xmlns:a16="http://schemas.microsoft.com/office/drawing/2014/main" id="{CD4E9E65-35E5-4CC1-9BFE-DC81B538BA2D}"/>
              </a:ext>
            </a:extLst>
          </p:cNvPr>
          <p:cNvPicPr>
            <a:picLocks noGrp="1" noRot="1" noChangeAspect="1"/>
          </p:cNvPicPr>
          <p:nvPr>
            <p:ph idx="1"/>
            <a:videoFile r:link="rId1"/>
          </p:nvPr>
        </p:nvPicPr>
        <p:blipFill>
          <a:blip r:embed="rId3"/>
          <a:stretch>
            <a:fillRect/>
          </a:stretch>
        </p:blipFill>
        <p:spPr>
          <a:xfrm>
            <a:off x="1659799" y="1526796"/>
            <a:ext cx="9464003" cy="5347054"/>
          </a:xfrm>
          <a:prstGeom prst="rect">
            <a:avLst/>
          </a:prstGeom>
        </p:spPr>
      </p:pic>
    </p:spTree>
    <p:extLst>
      <p:ext uri="{BB962C8B-B14F-4D97-AF65-F5344CB8AC3E}">
        <p14:creationId xmlns:p14="http://schemas.microsoft.com/office/powerpoint/2010/main" val="52731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otalTime>271</TotalTime>
  <Words>1532</Words>
  <Application>Microsoft Office PowerPoint</Application>
  <PresentationFormat>Widescreen</PresentationFormat>
  <Paragraphs>186</Paragraphs>
  <Slides>14</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Franklin Gothic Book</vt:lpstr>
      <vt:lpstr>Symbol</vt:lpstr>
      <vt:lpstr>Crop</vt:lpstr>
      <vt:lpstr>VETERANS TREATMENT COURT</vt:lpstr>
      <vt:lpstr>VETERAN TREATMENT COURT OVERVIEW</vt:lpstr>
      <vt:lpstr>WYCO VETERAN’S TREATMENT COURT TEAM</vt:lpstr>
      <vt:lpstr>PROCEDURE TO APPLY  *SUBJECT TO CHANGE AS WE MOVE FORWARD</vt:lpstr>
      <vt:lpstr>NEXT STEPS </vt:lpstr>
      <vt:lpstr>5 PHASES AND 2 TRACKS DIVERSION OR PROBATION TRACK</vt:lpstr>
      <vt:lpstr>PHASE TWO</vt:lpstr>
      <vt:lpstr>PHASE THREE</vt:lpstr>
      <vt:lpstr>PHASE FOUR</vt:lpstr>
      <vt:lpstr>PHASE FIVE</vt:lpstr>
      <vt:lpstr>BENEFITS OF VTC</vt:lpstr>
      <vt:lpstr>RESOURCES</vt:lpstr>
      <vt:lpstr>FINAL THOUGHTS    </vt:lpstr>
      <vt:lpstr>WHY?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VETERANS TREATMENT COURT</dc:title>
  <dc:creator>Henry, Renee</dc:creator>
  <cp:lastModifiedBy>Henry, Renee</cp:lastModifiedBy>
  <cp:revision>5</cp:revision>
  <cp:lastPrinted>2021-09-21T20:38:56Z</cp:lastPrinted>
  <dcterms:created xsi:type="dcterms:W3CDTF">2020-12-15T20:56:50Z</dcterms:created>
  <dcterms:modified xsi:type="dcterms:W3CDTF">2021-09-21T20:39:07Z</dcterms:modified>
</cp:coreProperties>
</file>