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6">
  <p:sldMasterIdLst>
    <p:sldMasterId id="2147483690" r:id="rId1"/>
  </p:sldMasterIdLst>
  <p:sldIdLst>
    <p:sldId id="281" r:id="rId2"/>
    <p:sldId id="282" r:id="rId3"/>
    <p:sldId id="283" r:id="rId4"/>
    <p:sldId id="257" r:id="rId5"/>
    <p:sldId id="260" r:id="rId6"/>
    <p:sldId id="289" r:id="rId7"/>
    <p:sldId id="261" r:id="rId8"/>
    <p:sldId id="287" r:id="rId9"/>
    <p:sldId id="274" r:id="rId10"/>
    <p:sldId id="286" r:id="rId11"/>
    <p:sldId id="284" r:id="rId12"/>
    <p:sldId id="285" r:id="rId13"/>
    <p:sldId id="258" r:id="rId14"/>
    <p:sldId id="265" r:id="rId15"/>
    <p:sldId id="262" r:id="rId16"/>
    <p:sldId id="270" r:id="rId17"/>
    <p:sldId id="263" r:id="rId18"/>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6" d="100"/>
          <a:sy n="86" d="100"/>
        </p:scale>
        <p:origin x="562"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13328367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574884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E8D6A8A-5FA4-4BBC-B0AE-4823D6440938}" type="datetimeFigureOut">
              <a:rPr lang="en-US" smtClean="0"/>
              <a:t>9/22/2021</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9515984-ED02-41D6-B4ED-93851BB0E4CB}" type="slidenum">
              <a:rPr lang="en-US" smtClean="0"/>
              <a:t>‹#›</a:t>
            </a:fld>
            <a:endParaRPr lang="en-US" dirty="0"/>
          </a:p>
        </p:txBody>
      </p:sp>
    </p:spTree>
    <p:extLst>
      <p:ext uri="{BB962C8B-B14F-4D97-AF65-F5344CB8AC3E}">
        <p14:creationId xmlns:p14="http://schemas.microsoft.com/office/powerpoint/2010/main" val="74284272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2680449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256876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77093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544735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96585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80616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D6A8A-5FA4-4BBC-B0AE-4823D6440938}" type="datetimeFigureOut">
              <a:rPr lang="en-US" smtClean="0"/>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017037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CE8D6A8A-5FA4-4BBC-B0AE-4823D6440938}" type="datetimeFigureOut">
              <a:rPr lang="en-US" smtClean="0"/>
              <a:t>9/22/2021</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09515984-ED02-41D6-B4ED-93851BB0E4CB}" type="slidenum">
              <a:rPr lang="en-US" smtClean="0"/>
              <a:t>‹#›</a:t>
            </a:fld>
            <a:endParaRPr lang="en-US" dirty="0"/>
          </a:p>
        </p:txBody>
      </p:sp>
    </p:spTree>
    <p:extLst>
      <p:ext uri="{BB962C8B-B14F-4D97-AF65-F5344CB8AC3E}">
        <p14:creationId xmlns:p14="http://schemas.microsoft.com/office/powerpoint/2010/main" val="393271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E8D6A8A-5FA4-4BBC-B0AE-4823D6440938}" type="datetimeFigureOut">
              <a:rPr lang="en-US" smtClean="0"/>
              <a:t>9/22/2021</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09515984-ED02-41D6-B4ED-93851BB0E4CB}" type="slidenum">
              <a:rPr lang="en-US" smtClean="0"/>
              <a:t>‹#›</a:t>
            </a:fld>
            <a:endParaRPr lang="en-US" dirty="0"/>
          </a:p>
        </p:txBody>
      </p:sp>
    </p:spTree>
    <p:extLst>
      <p:ext uri="{BB962C8B-B14F-4D97-AF65-F5344CB8AC3E}">
        <p14:creationId xmlns:p14="http://schemas.microsoft.com/office/powerpoint/2010/main" val="2969674271"/>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HISTORY OF MENTAL HEALTH COURTS</a:t>
            </a:r>
            <a:endParaRPr lang="en-US" dirty="0"/>
          </a:p>
        </p:txBody>
      </p:sp>
      <p:sp>
        <p:nvSpPr>
          <p:cNvPr id="3" name="Content Placeholder 2"/>
          <p:cNvSpPr>
            <a:spLocks noGrp="1"/>
          </p:cNvSpPr>
          <p:nvPr>
            <p:ph idx="1"/>
          </p:nvPr>
        </p:nvSpPr>
        <p:spPr>
          <a:xfrm>
            <a:off x="1202919" y="2011679"/>
            <a:ext cx="9784080" cy="4671131"/>
          </a:xfrm>
        </p:spPr>
        <p:txBody>
          <a:bodyPr>
            <a:noAutofit/>
          </a:bodyPr>
          <a:lstStyle/>
          <a:p>
            <a:r>
              <a:rPr lang="en-US" sz="2800" dirty="0"/>
              <a:t>The first established mental health court started in Broward County, Florida in 1997.</a:t>
            </a:r>
          </a:p>
          <a:p>
            <a:r>
              <a:rPr lang="en-US" sz="2800" dirty="0"/>
              <a:t>Over 300 mental health courts now exist in the United States. Mental health courts exist in almost every state.</a:t>
            </a:r>
          </a:p>
          <a:p>
            <a:r>
              <a:rPr lang="en-US" sz="2800" dirty="0"/>
              <a:t>Mental health courts  are set up differently throughout the United States. Initially, mental health courts accepted individuals charged with misdemeanor or nonviolent offenses. Currently, some mental health courts are accepting individuals charged with felonies and violent offenses. Mental health courts differ as to how they accept individuals. Some are pre or post plea, while others are post sentence.</a:t>
            </a:r>
          </a:p>
        </p:txBody>
      </p:sp>
    </p:spTree>
    <p:extLst>
      <p:ext uri="{BB962C8B-B14F-4D97-AF65-F5344CB8AC3E}">
        <p14:creationId xmlns:p14="http://schemas.microsoft.com/office/powerpoint/2010/main" val="2364153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BEST PRACTICES</a:t>
            </a:r>
          </a:p>
        </p:txBody>
      </p:sp>
      <p:sp>
        <p:nvSpPr>
          <p:cNvPr id="3" name="Content Placeholder 2"/>
          <p:cNvSpPr>
            <a:spLocks noGrp="1"/>
          </p:cNvSpPr>
          <p:nvPr>
            <p:ph idx="1"/>
          </p:nvPr>
        </p:nvSpPr>
        <p:spPr/>
        <p:txBody>
          <a:bodyPr>
            <a:normAutofit lnSpcReduction="10000"/>
          </a:bodyPr>
          <a:lstStyle/>
          <a:p>
            <a:r>
              <a:rPr lang="en-US" sz="2800" dirty="0"/>
              <a:t>Supreme Court Rule 190 &amp; 192</a:t>
            </a:r>
          </a:p>
          <a:p>
            <a:r>
              <a:rPr lang="en-US" sz="2800" dirty="0"/>
              <a:t>Supreme Court Rule 190 governs the establishment of specialty courts in Kansas including Behavioral Health Courts. The rule also governs ex parte communications allowing the presiding judge to initiate, permit and consider an ex parte communication with members of the specialized courts at a team meeting or documents provided to members of the team. It further allows the presiding judge to preside over any subsequent proceedings if the Judge discloses the communication and obtains the parties consent for the Judge to participate. </a:t>
            </a:r>
          </a:p>
        </p:txBody>
      </p:sp>
    </p:spTree>
    <p:extLst>
      <p:ext uri="{BB962C8B-B14F-4D97-AF65-F5344CB8AC3E}">
        <p14:creationId xmlns:p14="http://schemas.microsoft.com/office/powerpoint/2010/main" val="2418813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BEST PRACTICES</a:t>
            </a:r>
          </a:p>
        </p:txBody>
      </p:sp>
      <p:sp>
        <p:nvSpPr>
          <p:cNvPr id="3" name="Content Placeholder 2"/>
          <p:cNvSpPr>
            <a:spLocks noGrp="1"/>
          </p:cNvSpPr>
          <p:nvPr>
            <p:ph idx="1"/>
          </p:nvPr>
        </p:nvSpPr>
        <p:spPr/>
        <p:txBody>
          <a:bodyPr>
            <a:normAutofit lnSpcReduction="10000"/>
          </a:bodyPr>
          <a:lstStyle/>
          <a:p>
            <a:r>
              <a:rPr lang="en-US" sz="2800" dirty="0"/>
              <a:t>Supreme Court Rule 192 adopts general standards for specialty courts including</a:t>
            </a:r>
          </a:p>
          <a:p>
            <a:pPr lvl="1"/>
            <a:r>
              <a:rPr lang="en-US" sz="2600" dirty="0"/>
              <a:t>Have measurable goals and objectives.</a:t>
            </a:r>
          </a:p>
          <a:p>
            <a:pPr lvl="1"/>
            <a:r>
              <a:rPr lang="en-US" sz="2600" dirty="0"/>
              <a:t>Have a policy and procedure manual.</a:t>
            </a:r>
          </a:p>
          <a:p>
            <a:pPr lvl="1"/>
            <a:r>
              <a:rPr lang="en-US" sz="2600" dirty="0"/>
              <a:t>Adhere to evidence-based practices.</a:t>
            </a:r>
          </a:p>
          <a:p>
            <a:pPr lvl="1"/>
            <a:r>
              <a:rPr lang="en-US" sz="2600" dirty="0"/>
              <a:t>Written eligibility criteria. </a:t>
            </a:r>
          </a:p>
          <a:p>
            <a:pPr lvl="1"/>
            <a:r>
              <a:rPr lang="en-US" sz="2600" dirty="0"/>
              <a:t>Use appropriately licensed treatment providers.</a:t>
            </a:r>
          </a:p>
          <a:p>
            <a:pPr lvl="1"/>
            <a:r>
              <a:rPr lang="en-US" sz="2600" dirty="0"/>
              <a:t>Written procedures for participation compliance including incentives and sanctions.</a:t>
            </a:r>
          </a:p>
          <a:p>
            <a:pPr lvl="1"/>
            <a:r>
              <a:rPr lang="en-US" sz="2600" dirty="0"/>
              <a:t>Presiding judge should</a:t>
            </a:r>
            <a:r>
              <a:rPr lang="en-US" sz="2600" dirty="0">
                <a:solidFill>
                  <a:srgbClr val="FF0000"/>
                </a:solidFill>
              </a:rPr>
              <a:t> </a:t>
            </a:r>
            <a:r>
              <a:rPr lang="en-US" sz="2600" dirty="0"/>
              <a:t>be educated and have a back up judge.</a:t>
            </a:r>
          </a:p>
        </p:txBody>
      </p:sp>
    </p:spTree>
    <p:extLst>
      <p:ext uri="{BB962C8B-B14F-4D97-AF65-F5344CB8AC3E}">
        <p14:creationId xmlns:p14="http://schemas.microsoft.com/office/powerpoint/2010/main" val="2362959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MISSION STATEMENT</a:t>
            </a:r>
          </a:p>
        </p:txBody>
      </p:sp>
      <p:sp>
        <p:nvSpPr>
          <p:cNvPr id="3" name="Content Placeholder 2"/>
          <p:cNvSpPr>
            <a:spLocks noGrp="1"/>
          </p:cNvSpPr>
          <p:nvPr>
            <p:ph idx="1"/>
          </p:nvPr>
        </p:nvSpPr>
        <p:spPr>
          <a:xfrm>
            <a:off x="1160191" y="2336420"/>
            <a:ext cx="9784080" cy="1885202"/>
          </a:xfrm>
        </p:spPr>
        <p:txBody>
          <a:bodyPr>
            <a:noAutofit/>
          </a:bodyPr>
          <a:lstStyle/>
          <a:p>
            <a:pPr marL="0" indent="0">
              <a:buNone/>
            </a:pPr>
            <a:r>
              <a:rPr lang="en-US" sz="2800" dirty="0"/>
              <a:t>The mission of Wyandotte County Behavioral Health Court (BHC) is to reduce recidivism for those with severe and persistent mental illness (SPMI) currently supervised on felony probation with Community Corrections.  We seek to increase public safety by implementation of a cost effective, continuum of individualized care through the utilization of this specialized court. The BHC will hold defendants accountable for their actions and assist participants in achieving long-term stability in order to become successful members of the community. </a:t>
            </a:r>
          </a:p>
        </p:txBody>
      </p:sp>
    </p:spTree>
    <p:extLst>
      <p:ext uri="{BB962C8B-B14F-4D97-AF65-F5344CB8AC3E}">
        <p14:creationId xmlns:p14="http://schemas.microsoft.com/office/powerpoint/2010/main" val="3319821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ELIGIBILTY</a:t>
            </a:r>
          </a:p>
        </p:txBody>
      </p:sp>
      <p:sp>
        <p:nvSpPr>
          <p:cNvPr id="3" name="Content Placeholder 2"/>
          <p:cNvSpPr>
            <a:spLocks noGrp="1"/>
          </p:cNvSpPr>
          <p:nvPr>
            <p:ph idx="1"/>
          </p:nvPr>
        </p:nvSpPr>
        <p:spPr>
          <a:xfrm>
            <a:off x="1185828" y="2558611"/>
            <a:ext cx="9784080" cy="2885060"/>
          </a:xfrm>
        </p:spPr>
        <p:txBody>
          <a:bodyPr>
            <a:normAutofit/>
          </a:bodyPr>
          <a:lstStyle/>
          <a:p>
            <a:pPr marL="0" indent="0">
              <a:buNone/>
            </a:pPr>
            <a:r>
              <a:rPr lang="en-US" sz="2800" dirty="0"/>
              <a:t>BHC is limited to residents of Wyandotte County who are 18 or older. In order to participate in the BHC, persons must have a (SPMI) diagnosis. The potential participant must also be on felony probation through Wyandotte County Community Corrections. The potential participant must be high risk/high needs. Any variance will be determined by discretionary decisions of the judge and BHC court team.</a:t>
            </a:r>
          </a:p>
          <a:p>
            <a:pPr marL="0" indent="0">
              <a:buNone/>
            </a:pPr>
            <a:endParaRPr lang="en-US" dirty="0"/>
          </a:p>
        </p:txBody>
      </p:sp>
    </p:spTree>
    <p:extLst>
      <p:ext uri="{BB962C8B-B14F-4D97-AF65-F5344CB8AC3E}">
        <p14:creationId xmlns:p14="http://schemas.microsoft.com/office/powerpoint/2010/main" val="2690228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C2F7-4475-42D5-B24D-D0A2D76A7624}"/>
              </a:ext>
            </a:extLst>
          </p:cNvPr>
          <p:cNvSpPr>
            <a:spLocks noGrp="1"/>
          </p:cNvSpPr>
          <p:nvPr>
            <p:ph type="title"/>
          </p:nvPr>
        </p:nvSpPr>
        <p:spPr/>
        <p:txBody>
          <a:bodyPr>
            <a:normAutofit/>
          </a:bodyPr>
          <a:lstStyle/>
          <a:p>
            <a:pPr algn="ctr"/>
            <a:r>
              <a:rPr lang="en-US" b="1" dirty="0">
                <a:effectLst/>
                <a:ea typeface="Calibri" panose="020F0502020204030204" pitchFamily="34" charset="0"/>
              </a:rPr>
              <a:t>eligibility criteria </a:t>
            </a:r>
            <a:endParaRPr lang="en-US" b="1" dirty="0"/>
          </a:p>
        </p:txBody>
      </p:sp>
      <p:sp>
        <p:nvSpPr>
          <p:cNvPr id="3" name="Content Placeholder 2">
            <a:extLst>
              <a:ext uri="{FF2B5EF4-FFF2-40B4-BE49-F238E27FC236}">
                <a16:creationId xmlns:a16="http://schemas.microsoft.com/office/drawing/2014/main" id="{E43A4476-51FC-4A03-84BD-301881314A27}"/>
              </a:ext>
            </a:extLst>
          </p:cNvPr>
          <p:cNvSpPr>
            <a:spLocks noGrp="1"/>
          </p:cNvSpPr>
          <p:nvPr>
            <p:ph idx="1"/>
          </p:nvPr>
        </p:nvSpPr>
        <p:spPr/>
        <p:txBody>
          <a:bodyPr>
            <a:normAutofit fontScale="92500" lnSpcReduction="10000"/>
          </a:bodyPr>
          <a:lstStyle/>
          <a:p>
            <a:pPr marL="0" marR="0" indent="0">
              <a:lnSpc>
                <a:spcPct val="107000"/>
              </a:lnSpc>
              <a:spcBef>
                <a:spcPts val="0"/>
              </a:spcBef>
              <a:spcAft>
                <a:spcPts val="0"/>
              </a:spcAft>
              <a:buNone/>
            </a:pPr>
            <a:r>
              <a:rPr lang="en-US" sz="1800" u="sng" dirty="0">
                <a:effectLst/>
                <a:latin typeface="Arial" panose="020B0604020202020204" pitchFamily="34" charset="0"/>
                <a:ea typeface="Times New Roman" panose="02020603050405020304" pitchFamily="18" charset="0"/>
                <a:cs typeface="Times New Roman" panose="02020603050405020304" pitchFamily="18" charset="0"/>
              </a:rPr>
              <a:t>Eligibility:</a:t>
            </a:r>
            <a:r>
              <a:rPr lang="en-US" sz="1800" u="none" strike="noStrike"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indent="0">
              <a:lnSpc>
                <a:spcPct val="107000"/>
              </a:lnSpc>
              <a:spcBef>
                <a:spcPts val="0"/>
              </a:spcBef>
              <a:spcAft>
                <a:spcPts val="0"/>
              </a:spcAft>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offender is high risk/high needs (or SB123)</a:t>
            </a:r>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1800" u="none" strike="noStrike"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u="sng" dirty="0">
                <a:effectLst/>
                <a:latin typeface="Arial" panose="020B0604020202020204" pitchFamily="34" charset="0"/>
                <a:ea typeface="Times New Roman" panose="02020603050405020304" pitchFamily="18" charset="0"/>
                <a:cs typeface="Times New Roman" panose="02020603050405020304" pitchFamily="18" charset="0"/>
              </a:rPr>
              <a:t>Exclusionary: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u="none" strike="noStrike"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No past or present dead bodies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No past or present felony sex crimes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No past or present form of kidnapping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If the offender’s </a:t>
            </a:r>
            <a:r>
              <a:rPr lang="en-US" sz="1800" b="1" u="sng" dirty="0">
                <a:effectLst/>
                <a:latin typeface="Arial" panose="020B0604020202020204" pitchFamily="34" charset="0"/>
                <a:ea typeface="Times New Roman" panose="02020603050405020304" pitchFamily="18" charset="0"/>
                <a:cs typeface="Times New Roman" panose="02020603050405020304" pitchFamily="18" charset="0"/>
              </a:rPr>
              <a:t>current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crime is a “forcible felony” as defined in K.S.A 21-5111 (n), then the entry of the offender will be determined by discretion the sentencing judge and/or program judge</a:t>
            </a:r>
          </a:p>
          <a:p>
            <a:pPr marL="0" marR="0" lvl="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n) "Forcible felony" includes any treason, murder, voluntary manslaughter, rape, robbery, burglary, arson, kidnapping, aggravated battery, aggravated sodomy and any other felony which involves the use or threat of physical force or violence against any 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0873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APPLICATION AND REFERRAL PROCESS</a:t>
            </a:r>
          </a:p>
        </p:txBody>
      </p:sp>
      <p:sp>
        <p:nvSpPr>
          <p:cNvPr id="3" name="Content Placeholder 2"/>
          <p:cNvSpPr>
            <a:spLocks noGrp="1"/>
          </p:cNvSpPr>
          <p:nvPr>
            <p:ph idx="1"/>
          </p:nvPr>
        </p:nvSpPr>
        <p:spPr>
          <a:xfrm>
            <a:off x="1202919" y="2225324"/>
            <a:ext cx="9784080" cy="3431991"/>
          </a:xfrm>
        </p:spPr>
        <p:txBody>
          <a:bodyPr>
            <a:normAutofit lnSpcReduction="10000"/>
          </a:bodyPr>
          <a:lstStyle/>
          <a:p>
            <a:r>
              <a:rPr lang="en-US" sz="2800" dirty="0"/>
              <a:t>A defendant may be referred to the BHC by the sentencing judge, prosecuting attorney, defense attorney, community corrections or a family member. </a:t>
            </a:r>
          </a:p>
          <a:p>
            <a:r>
              <a:rPr lang="en-US" sz="2800" dirty="0"/>
              <a:t>When the referral is received, an initial screening will be reviewed by Community Corrections as well as the Community Corrections mental health liaison. </a:t>
            </a:r>
          </a:p>
          <a:p>
            <a:r>
              <a:rPr lang="en-US" sz="2800" dirty="0"/>
              <a:t>The decision of the BHC team to accept or reject an applicant based on the relevant criteria will be final. </a:t>
            </a:r>
          </a:p>
          <a:p>
            <a:endParaRPr lang="en-US" dirty="0"/>
          </a:p>
        </p:txBody>
      </p:sp>
    </p:spTree>
    <p:extLst>
      <p:ext uri="{BB962C8B-B14F-4D97-AF65-F5344CB8AC3E}">
        <p14:creationId xmlns:p14="http://schemas.microsoft.com/office/powerpoint/2010/main" val="368764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4863-F25F-44FB-9E2F-FC7CF11965D2}"/>
              </a:ext>
            </a:extLst>
          </p:cNvPr>
          <p:cNvSpPr>
            <a:spLocks noGrp="1"/>
          </p:cNvSpPr>
          <p:nvPr>
            <p:ph type="title"/>
          </p:nvPr>
        </p:nvSpPr>
        <p:spPr/>
        <p:txBody>
          <a:bodyPr/>
          <a:lstStyle/>
          <a:p>
            <a:pPr algn="ctr"/>
            <a:r>
              <a:rPr lang="en-US" dirty="0"/>
              <a:t>Bhc referral forms </a:t>
            </a:r>
          </a:p>
        </p:txBody>
      </p:sp>
      <p:graphicFrame>
        <p:nvGraphicFramePr>
          <p:cNvPr id="9" name="Content Placeholder 8">
            <a:extLst>
              <a:ext uri="{FF2B5EF4-FFF2-40B4-BE49-F238E27FC236}">
                <a16:creationId xmlns:a16="http://schemas.microsoft.com/office/drawing/2014/main" id="{32F7AC54-ED47-402F-AF59-7EB0F396671D}"/>
              </a:ext>
            </a:extLst>
          </p:cNvPr>
          <p:cNvGraphicFramePr>
            <a:graphicFrameLocks noGrp="1"/>
          </p:cNvGraphicFramePr>
          <p:nvPr>
            <p:ph idx="1"/>
            <p:extLst>
              <p:ext uri="{D42A27DB-BD31-4B8C-83A1-F6EECF244321}">
                <p14:modId xmlns:p14="http://schemas.microsoft.com/office/powerpoint/2010/main" val="4174838576"/>
              </p:ext>
            </p:extLst>
          </p:nvPr>
        </p:nvGraphicFramePr>
        <p:xfrm>
          <a:off x="177554" y="1921920"/>
          <a:ext cx="6249879" cy="4664647"/>
        </p:xfrm>
        <a:graphic>
          <a:graphicData uri="http://schemas.openxmlformats.org/drawingml/2006/table">
            <a:tbl>
              <a:tblPr firstRow="1" firstCol="1" lastRow="1" lastCol="1" bandRow="1" bandCol="1">
                <a:tableStyleId>{073A0DAA-6AF3-43AB-8588-CEC1D06C72B9}</a:tableStyleId>
              </a:tblPr>
              <a:tblGrid>
                <a:gridCol w="2649389">
                  <a:extLst>
                    <a:ext uri="{9D8B030D-6E8A-4147-A177-3AD203B41FA5}">
                      <a16:colId xmlns:a16="http://schemas.microsoft.com/office/drawing/2014/main" val="1914439313"/>
                    </a:ext>
                  </a:extLst>
                </a:gridCol>
                <a:gridCol w="633210">
                  <a:extLst>
                    <a:ext uri="{9D8B030D-6E8A-4147-A177-3AD203B41FA5}">
                      <a16:colId xmlns:a16="http://schemas.microsoft.com/office/drawing/2014/main" val="3322053692"/>
                    </a:ext>
                  </a:extLst>
                </a:gridCol>
                <a:gridCol w="718471">
                  <a:extLst>
                    <a:ext uri="{9D8B030D-6E8A-4147-A177-3AD203B41FA5}">
                      <a16:colId xmlns:a16="http://schemas.microsoft.com/office/drawing/2014/main" val="333283525"/>
                    </a:ext>
                  </a:extLst>
                </a:gridCol>
                <a:gridCol w="163309">
                  <a:extLst>
                    <a:ext uri="{9D8B030D-6E8A-4147-A177-3AD203B41FA5}">
                      <a16:colId xmlns:a16="http://schemas.microsoft.com/office/drawing/2014/main" val="616901797"/>
                    </a:ext>
                  </a:extLst>
                </a:gridCol>
                <a:gridCol w="2085500">
                  <a:extLst>
                    <a:ext uri="{9D8B030D-6E8A-4147-A177-3AD203B41FA5}">
                      <a16:colId xmlns:a16="http://schemas.microsoft.com/office/drawing/2014/main" val="420845695"/>
                    </a:ext>
                  </a:extLst>
                </a:gridCol>
              </a:tblGrid>
              <a:tr h="310489">
                <a:tc gridSpan="3">
                  <a:txBody>
                    <a:bodyPr/>
                    <a:lstStyle/>
                    <a:p>
                      <a:pPr marL="0" marR="0">
                        <a:spcBef>
                          <a:spcPts val="0"/>
                        </a:spcBef>
                        <a:spcAft>
                          <a:spcPts val="0"/>
                        </a:spcAft>
                      </a:pPr>
                      <a:r>
                        <a:rPr lang="en-US" sz="1200">
                          <a:effectLst/>
                        </a:rPr>
                        <a:t>Client Name: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gridSpan="2">
                  <a:txBody>
                    <a:bodyPr/>
                    <a:lstStyle/>
                    <a:p>
                      <a:pPr marL="0" marR="0">
                        <a:spcBef>
                          <a:spcPts val="0"/>
                        </a:spcBef>
                        <a:spcAft>
                          <a:spcPts val="0"/>
                        </a:spcAft>
                      </a:pPr>
                      <a:r>
                        <a:rPr lang="en-US" sz="1200" dirty="0">
                          <a:effectLst/>
                        </a:rPr>
                        <a:t>Date:     </a:t>
                      </a:r>
                      <a:endParaRPr lang="en-US" sz="1200" dirty="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extLst>
                  <a:ext uri="{0D108BD9-81ED-4DB2-BD59-A6C34878D82A}">
                    <a16:rowId xmlns:a16="http://schemas.microsoft.com/office/drawing/2014/main" val="1376791775"/>
                  </a:ext>
                </a:extLst>
              </a:tr>
              <a:tr h="310489">
                <a:tc gridSpan="3">
                  <a:txBody>
                    <a:bodyPr/>
                    <a:lstStyle/>
                    <a:p>
                      <a:pPr marL="0" marR="0">
                        <a:spcBef>
                          <a:spcPts val="0"/>
                        </a:spcBef>
                        <a:spcAft>
                          <a:spcPts val="0"/>
                        </a:spcAft>
                      </a:pPr>
                      <a:r>
                        <a:rPr lang="en-US" sz="1200">
                          <a:effectLst/>
                        </a:rPr>
                        <a:t>Address: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gridSpan="2">
                  <a:txBody>
                    <a:bodyPr/>
                    <a:lstStyle/>
                    <a:p>
                      <a:pPr marL="0" marR="0">
                        <a:spcBef>
                          <a:spcPts val="0"/>
                        </a:spcBef>
                        <a:spcAft>
                          <a:spcPts val="0"/>
                        </a:spcAft>
                      </a:pPr>
                      <a:r>
                        <a:rPr lang="en-US" sz="1200">
                          <a:effectLst/>
                        </a:rPr>
                        <a:t>Phone: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extLst>
                  <a:ext uri="{0D108BD9-81ED-4DB2-BD59-A6C34878D82A}">
                    <a16:rowId xmlns:a16="http://schemas.microsoft.com/office/drawing/2014/main" val="1787514616"/>
                  </a:ext>
                </a:extLst>
              </a:tr>
              <a:tr h="558880">
                <a:tc gridSpan="2">
                  <a:txBody>
                    <a:bodyPr/>
                    <a:lstStyle/>
                    <a:p>
                      <a:pPr marL="0" marR="0">
                        <a:spcBef>
                          <a:spcPts val="0"/>
                        </a:spcBef>
                        <a:spcAft>
                          <a:spcPts val="0"/>
                        </a:spcAft>
                      </a:pPr>
                      <a:r>
                        <a:rPr lang="en-US" sz="1200">
                          <a:effectLst/>
                        </a:rPr>
                        <a:t>Gender: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pPr marL="0" marR="0">
                        <a:spcBef>
                          <a:spcPts val="0"/>
                        </a:spcBef>
                        <a:spcAft>
                          <a:spcPts val="0"/>
                        </a:spcAft>
                      </a:pPr>
                      <a:endParaRPr lang="en-US" sz="800">
                        <a:effectLst/>
                        <a:latin typeface="Times New Roman" panose="02020603050405020304" pitchFamily="18" charset="0"/>
                        <a:ea typeface="Times New Roman" panose="02020603050405020304" pitchFamily="18" charset="0"/>
                      </a:endParaRPr>
                    </a:p>
                  </a:txBody>
                  <a:tcPr marL="53177" marR="53177" marT="0" marB="0"/>
                </a:tc>
                <a:tc>
                  <a:txBody>
                    <a:bodyPr/>
                    <a:lstStyle/>
                    <a:p>
                      <a:pPr marL="0" marR="0">
                        <a:spcBef>
                          <a:spcPts val="0"/>
                        </a:spcBef>
                        <a:spcAft>
                          <a:spcPts val="0"/>
                        </a:spcAft>
                      </a:pPr>
                      <a:r>
                        <a:rPr lang="en-US" sz="1200" b="1" dirty="0">
                          <a:solidFill>
                            <a:schemeClr val="tx1"/>
                          </a:solidFill>
                          <a:effectLst/>
                        </a:rPr>
                        <a:t>Race:  </a:t>
                      </a: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53177" marR="53177" marT="0" marB="0">
                    <a:solidFill>
                      <a:schemeClr val="bg1"/>
                    </a:solidFill>
                  </a:tcPr>
                </a:tc>
                <a:tc gridSpan="2">
                  <a:txBody>
                    <a:bodyPr/>
                    <a:lstStyle/>
                    <a:p>
                      <a:pPr marL="0" marR="0">
                        <a:spcBef>
                          <a:spcPts val="0"/>
                        </a:spcBef>
                        <a:spcAft>
                          <a:spcPts val="0"/>
                        </a:spcAft>
                      </a:pPr>
                      <a:r>
                        <a:rPr lang="en-US" sz="1200" dirty="0">
                          <a:effectLst/>
                        </a:rPr>
                        <a:t>DOB:     </a:t>
                      </a:r>
                      <a:endParaRPr lang="en-US" sz="1200" dirty="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extLst>
                  <a:ext uri="{0D108BD9-81ED-4DB2-BD59-A6C34878D82A}">
                    <a16:rowId xmlns:a16="http://schemas.microsoft.com/office/drawing/2014/main" val="3916515739"/>
                  </a:ext>
                </a:extLst>
              </a:tr>
              <a:tr h="310489">
                <a:tc gridSpan="2">
                  <a:txBody>
                    <a:bodyPr/>
                    <a:lstStyle/>
                    <a:p>
                      <a:pPr marL="0" marR="0">
                        <a:spcBef>
                          <a:spcPts val="0"/>
                        </a:spcBef>
                        <a:spcAft>
                          <a:spcPts val="0"/>
                        </a:spcAft>
                      </a:pPr>
                      <a:r>
                        <a:rPr lang="en-US" sz="1200">
                          <a:effectLst/>
                        </a:rPr>
                        <a:t>Case #: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pPr marL="0" marR="0">
                        <a:spcBef>
                          <a:spcPts val="0"/>
                        </a:spcBef>
                        <a:spcAft>
                          <a:spcPts val="0"/>
                        </a:spcAft>
                      </a:pPr>
                      <a:endParaRPr lang="en-US" sz="800">
                        <a:effectLst/>
                        <a:latin typeface="Times New Roman" panose="02020603050405020304" pitchFamily="18" charset="0"/>
                        <a:ea typeface="Times New Roman" panose="02020603050405020304" pitchFamily="18" charset="0"/>
                      </a:endParaRPr>
                    </a:p>
                  </a:txBody>
                  <a:tcPr marL="53177" marR="53177" marT="0" marB="0"/>
                </a:tc>
                <a:tc gridSpan="3">
                  <a:txBody>
                    <a:bodyPr/>
                    <a:lstStyle/>
                    <a:p>
                      <a:pPr marL="0" marR="0">
                        <a:spcBef>
                          <a:spcPts val="0"/>
                        </a:spcBef>
                        <a:spcAft>
                          <a:spcPts val="0"/>
                        </a:spcAft>
                      </a:pPr>
                      <a:r>
                        <a:rPr lang="en-US" sz="1200">
                          <a:effectLst/>
                        </a:rPr>
                        <a:t>Current Offense(s):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3866658"/>
                  </a:ext>
                </a:extLst>
              </a:tr>
              <a:tr h="310489">
                <a:tc gridSpan="5">
                  <a:txBody>
                    <a:bodyPr/>
                    <a:lstStyle/>
                    <a:p>
                      <a:pPr marL="0" marR="0" algn="ctr">
                        <a:spcBef>
                          <a:spcPts val="0"/>
                        </a:spcBef>
                        <a:spcAft>
                          <a:spcPts val="0"/>
                        </a:spcAft>
                      </a:pPr>
                      <a:r>
                        <a:rPr lang="en-US" sz="1200" dirty="0">
                          <a:effectLst/>
                        </a:rPr>
                        <a:t>Current Supervision Status:  Jail - Pre-Trial -  Adult Court Services -  Community Corrections</a:t>
                      </a:r>
                      <a:endParaRPr lang="en-US" sz="1200" dirty="0">
                        <a:effectLst/>
                        <a:latin typeface="Times New Roman" panose="02020603050405020304" pitchFamily="18" charset="0"/>
                        <a:ea typeface="Times New Roman" panose="02020603050405020304" pitchFamily="18" charset="0"/>
                      </a:endParaRPr>
                    </a:p>
                  </a:txBody>
                  <a:tcPr marL="53177" marR="53177"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0799609"/>
                  </a:ext>
                </a:extLst>
              </a:tr>
              <a:tr h="310489">
                <a:tc gridSpan="3">
                  <a:txBody>
                    <a:bodyPr/>
                    <a:lstStyle/>
                    <a:p>
                      <a:pPr marL="0" marR="0">
                        <a:spcBef>
                          <a:spcPts val="0"/>
                        </a:spcBef>
                        <a:spcAft>
                          <a:spcPts val="0"/>
                        </a:spcAft>
                      </a:pPr>
                      <a:r>
                        <a:rPr lang="en-US" sz="1200" dirty="0">
                          <a:effectLst/>
                        </a:rPr>
                        <a:t>Sentence Start Date:      </a:t>
                      </a:r>
                      <a:endParaRPr lang="en-US" sz="1200" dirty="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gridSpan="2">
                  <a:txBody>
                    <a:bodyPr/>
                    <a:lstStyle/>
                    <a:p>
                      <a:pPr marL="0" marR="0">
                        <a:spcBef>
                          <a:spcPts val="0"/>
                        </a:spcBef>
                        <a:spcAft>
                          <a:spcPts val="0"/>
                        </a:spcAft>
                      </a:pPr>
                      <a:r>
                        <a:rPr lang="en-US" sz="1200">
                          <a:effectLst/>
                        </a:rPr>
                        <a:t>Expiration Date: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extLst>
                  <a:ext uri="{0D108BD9-81ED-4DB2-BD59-A6C34878D82A}">
                    <a16:rowId xmlns:a16="http://schemas.microsoft.com/office/drawing/2014/main" val="32530871"/>
                  </a:ext>
                </a:extLst>
              </a:tr>
              <a:tr h="1547762">
                <a:tc>
                  <a:txBody>
                    <a:bodyPr/>
                    <a:lstStyle/>
                    <a:p>
                      <a:pPr marL="0" marR="0" algn="ctr">
                        <a:spcBef>
                          <a:spcPts val="0"/>
                        </a:spcBef>
                        <a:spcAft>
                          <a:spcPts val="0"/>
                        </a:spcAft>
                      </a:pPr>
                      <a:r>
                        <a:rPr lang="en-US" sz="1200" dirty="0">
                          <a:effectLst/>
                        </a:rPr>
                        <a:t> Adult Drug Court Referral</a:t>
                      </a:r>
                      <a:endParaRPr lang="en-US" sz="1200" dirty="0">
                        <a:effectLst/>
                        <a:latin typeface="Times New Roman" panose="02020603050405020304" pitchFamily="18" charset="0"/>
                        <a:ea typeface="Times New Roman" panose="02020603050405020304" pitchFamily="18" charset="0"/>
                      </a:endParaRPr>
                    </a:p>
                  </a:txBody>
                  <a:tcPr marL="53177" marR="53177" marT="0" marB="0" anchor="ctr"/>
                </a:tc>
                <a:tc gridSpan="3">
                  <a:txBody>
                    <a:bodyPr/>
                    <a:lstStyle/>
                    <a:p>
                      <a:pPr marL="0" marR="0" algn="ctr">
                        <a:spcBef>
                          <a:spcPts val="0"/>
                        </a:spcBef>
                        <a:spcAft>
                          <a:spcPts val="0"/>
                        </a:spcAft>
                      </a:pPr>
                      <a:r>
                        <a:rPr lang="en-US" sz="1200" dirty="0">
                          <a:solidFill>
                            <a:schemeClr val="tx1"/>
                          </a:solidFill>
                          <a:effectLst/>
                        </a:rPr>
                        <a:t> </a:t>
                      </a:r>
                      <a:r>
                        <a:rPr lang="en-US" sz="1200" b="1" dirty="0">
                          <a:solidFill>
                            <a:schemeClr val="tx1"/>
                          </a:solidFill>
                          <a:effectLst/>
                        </a:rPr>
                        <a:t>Behavioral Health Court Referral</a:t>
                      </a:r>
                      <a:endParaRPr lang="en-US" sz="1200" b="1" dirty="0">
                        <a:solidFill>
                          <a:schemeClr val="tx1"/>
                        </a:solidFill>
                        <a:effectLst/>
                        <a:latin typeface="Times New Roman" panose="02020603050405020304" pitchFamily="18" charset="0"/>
                        <a:ea typeface="Times New Roman" panose="02020603050405020304" pitchFamily="18" charset="0"/>
                      </a:endParaRPr>
                    </a:p>
                  </a:txBody>
                  <a:tcPr marL="53177" marR="53177" marT="0" marB="0" anchor="ctr">
                    <a:solidFill>
                      <a:schemeClr val="bg1"/>
                    </a:solidFill>
                  </a:tcPr>
                </a:tc>
                <a:tc hMerge="1">
                  <a:txBody>
                    <a:bodyPr/>
                    <a:lstStyle/>
                    <a:p>
                      <a:r>
                        <a:rPr lang="en-US" sz="900" dirty="0">
                          <a:effectLst/>
                        </a:rPr>
                        <a:t> Behavioral Health Court Referral</a:t>
                      </a:r>
                      <a:endParaRPr lang="en-US" dirty="0"/>
                    </a:p>
                  </a:txBody>
                  <a:tcPr marL="53177" marR="53177" marT="0" marB="0" anchor="ctr"/>
                </a:tc>
                <a:tc hMerge="1">
                  <a:txBody>
                    <a:bodyPr/>
                    <a:lstStyle/>
                    <a:p>
                      <a:endParaRPr lang="en-US"/>
                    </a:p>
                  </a:txBody>
                  <a:tcPr/>
                </a:tc>
                <a:tc>
                  <a:txBody>
                    <a:bodyPr/>
                    <a:lstStyle/>
                    <a:p>
                      <a:pPr marL="0" marR="0" algn="ctr">
                        <a:spcBef>
                          <a:spcPts val="0"/>
                        </a:spcBef>
                        <a:spcAft>
                          <a:spcPts val="0"/>
                        </a:spcAft>
                      </a:pPr>
                      <a:r>
                        <a:rPr lang="en-US" sz="1200" dirty="0">
                          <a:effectLst/>
                        </a:rPr>
                        <a:t> Both</a:t>
                      </a:r>
                      <a:endParaRPr lang="en-US" sz="1200" dirty="0">
                        <a:effectLst/>
                        <a:latin typeface="Times New Roman" panose="02020603050405020304" pitchFamily="18" charset="0"/>
                        <a:ea typeface="Times New Roman" panose="02020603050405020304" pitchFamily="18" charset="0"/>
                      </a:endParaRPr>
                    </a:p>
                  </a:txBody>
                  <a:tcPr marL="53177" marR="53177" marT="0" marB="0" anchor="ctr"/>
                </a:tc>
                <a:extLst>
                  <a:ext uri="{0D108BD9-81ED-4DB2-BD59-A6C34878D82A}">
                    <a16:rowId xmlns:a16="http://schemas.microsoft.com/office/drawing/2014/main" val="1268368351"/>
                  </a:ext>
                </a:extLst>
              </a:tr>
              <a:tr h="384582">
                <a:tc gridSpan="5">
                  <a:txBody>
                    <a:bodyPr/>
                    <a:lstStyle/>
                    <a:p>
                      <a:pPr marL="0" marR="0">
                        <a:spcBef>
                          <a:spcPts val="0"/>
                        </a:spcBef>
                        <a:spcAft>
                          <a:spcPts val="0"/>
                        </a:spcAft>
                      </a:pPr>
                      <a:r>
                        <a:rPr lang="en-US" sz="1200">
                          <a:effectLst/>
                        </a:rPr>
                        <a:t>Rationale or reasoning for referral (symptoms/behavior/history):      </a:t>
                      </a:r>
                    </a:p>
                    <a:p>
                      <a:pPr marL="0" marR="0">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7405178"/>
                  </a:ext>
                </a:extLst>
              </a:tr>
              <a:tr h="310489">
                <a:tc gridSpan="5">
                  <a:txBody>
                    <a:bodyPr/>
                    <a:lstStyle/>
                    <a:p>
                      <a:pPr marL="0" marR="0">
                        <a:spcBef>
                          <a:spcPts val="0"/>
                        </a:spcBef>
                        <a:spcAft>
                          <a:spcPts val="0"/>
                        </a:spcAft>
                      </a:pPr>
                      <a:r>
                        <a:rPr lang="en-US" sz="1200">
                          <a:effectLst/>
                        </a:rPr>
                        <a:t>Referring person/agency: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9484046"/>
                  </a:ext>
                </a:extLst>
              </a:tr>
              <a:tr h="310489">
                <a:tc gridSpan="3">
                  <a:txBody>
                    <a:bodyPr/>
                    <a:lstStyle/>
                    <a:p>
                      <a:pPr marL="0" marR="0">
                        <a:spcBef>
                          <a:spcPts val="0"/>
                        </a:spcBef>
                        <a:spcAft>
                          <a:spcPts val="0"/>
                        </a:spcAft>
                      </a:pPr>
                      <a:r>
                        <a:rPr lang="en-US" sz="1200">
                          <a:effectLst/>
                        </a:rPr>
                        <a:t>Email:      </a:t>
                      </a:r>
                      <a:endParaRPr lang="en-US" sz="120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tc hMerge="1">
                  <a:txBody>
                    <a:bodyPr/>
                    <a:lstStyle/>
                    <a:p>
                      <a:endParaRPr lang="en-US"/>
                    </a:p>
                  </a:txBody>
                  <a:tcPr/>
                </a:tc>
                <a:tc gridSpan="2">
                  <a:txBody>
                    <a:bodyPr/>
                    <a:lstStyle/>
                    <a:p>
                      <a:pPr marL="0" marR="0">
                        <a:spcBef>
                          <a:spcPts val="0"/>
                        </a:spcBef>
                        <a:spcAft>
                          <a:spcPts val="0"/>
                        </a:spcAft>
                      </a:pPr>
                      <a:r>
                        <a:rPr lang="en-US" sz="1200" dirty="0">
                          <a:effectLst/>
                        </a:rPr>
                        <a:t>Phone:      </a:t>
                      </a:r>
                      <a:endParaRPr lang="en-US" sz="1200" dirty="0">
                        <a:effectLst/>
                        <a:latin typeface="Times New Roman" panose="02020603050405020304" pitchFamily="18" charset="0"/>
                        <a:ea typeface="Times New Roman" panose="02020603050405020304" pitchFamily="18" charset="0"/>
                      </a:endParaRPr>
                    </a:p>
                  </a:txBody>
                  <a:tcPr marL="53177" marR="53177" marT="0" marB="0"/>
                </a:tc>
                <a:tc hMerge="1">
                  <a:txBody>
                    <a:bodyPr/>
                    <a:lstStyle/>
                    <a:p>
                      <a:endParaRPr lang="en-US"/>
                    </a:p>
                  </a:txBody>
                  <a:tcPr/>
                </a:tc>
                <a:extLst>
                  <a:ext uri="{0D108BD9-81ED-4DB2-BD59-A6C34878D82A}">
                    <a16:rowId xmlns:a16="http://schemas.microsoft.com/office/drawing/2014/main" val="2976209377"/>
                  </a:ext>
                </a:extLst>
              </a:tr>
            </a:tbl>
          </a:graphicData>
        </a:graphic>
      </p:graphicFrame>
      <p:graphicFrame>
        <p:nvGraphicFramePr>
          <p:cNvPr id="3" name="Table 3">
            <a:extLst>
              <a:ext uri="{FF2B5EF4-FFF2-40B4-BE49-F238E27FC236}">
                <a16:creationId xmlns:a16="http://schemas.microsoft.com/office/drawing/2014/main" id="{AE91AB41-42AC-4753-A26F-0C3DE779F3A2}"/>
              </a:ext>
            </a:extLst>
          </p:cNvPr>
          <p:cNvGraphicFramePr>
            <a:graphicFrameLocks noGrp="1"/>
          </p:cNvGraphicFramePr>
          <p:nvPr>
            <p:extLst>
              <p:ext uri="{D42A27DB-BD31-4B8C-83A1-F6EECF244321}">
                <p14:modId xmlns:p14="http://schemas.microsoft.com/office/powerpoint/2010/main" val="67555599"/>
              </p:ext>
            </p:extLst>
          </p:nvPr>
        </p:nvGraphicFramePr>
        <p:xfrm>
          <a:off x="6538300" y="1921920"/>
          <a:ext cx="5411044" cy="4663440"/>
        </p:xfrm>
        <a:graphic>
          <a:graphicData uri="http://schemas.openxmlformats.org/drawingml/2006/table">
            <a:tbl>
              <a:tblPr firstRow="1" bandRow="1">
                <a:tableStyleId>{073A0DAA-6AF3-43AB-8588-CEC1D06C72B9}</a:tableStyleId>
              </a:tblPr>
              <a:tblGrid>
                <a:gridCol w="5411044">
                  <a:extLst>
                    <a:ext uri="{9D8B030D-6E8A-4147-A177-3AD203B41FA5}">
                      <a16:colId xmlns:a16="http://schemas.microsoft.com/office/drawing/2014/main" val="1321378409"/>
                    </a:ext>
                  </a:extLst>
                </a:gridCol>
              </a:tblGrid>
              <a:tr h="4651904">
                <a:tc>
                  <a:txBody>
                    <a:bodyPr/>
                    <a:lstStyle/>
                    <a:p>
                      <a:r>
                        <a:rPr lang="en-US" sz="1200" b="1" u="sng" kern="1200" dirty="0">
                          <a:solidFill>
                            <a:schemeClr val="lt1"/>
                          </a:solidFill>
                          <a:effectLst/>
                        </a:rPr>
                        <a:t>Substance Abuse/Mental Health Status:</a:t>
                      </a:r>
                    </a:p>
                    <a:p>
                      <a:endParaRPr lang="en-US" sz="1200" b="1" kern="1200" dirty="0">
                        <a:solidFill>
                          <a:schemeClr val="lt1"/>
                        </a:solidFill>
                        <a:effectLst/>
                      </a:endParaRPr>
                    </a:p>
                    <a:p>
                      <a:r>
                        <a:rPr lang="en-US" sz="1200" b="1" kern="1200" dirty="0">
                          <a:solidFill>
                            <a:schemeClr val="lt1"/>
                          </a:solidFill>
                          <a:effectLst/>
                        </a:rPr>
                        <a:t>Does the client have a history of alcohol/drug use?     </a:t>
                      </a:r>
                    </a:p>
                    <a:p>
                      <a:r>
                        <a:rPr lang="en-US" sz="1200" b="1" kern="1200" dirty="0">
                          <a:solidFill>
                            <a:schemeClr val="lt1"/>
                          </a:solidFill>
                          <a:effectLst/>
                        </a:rPr>
                        <a:t>Yes        No      </a:t>
                      </a:r>
                    </a:p>
                    <a:p>
                      <a:r>
                        <a:rPr lang="en-US" sz="1200" b="1" kern="1200" dirty="0">
                          <a:solidFill>
                            <a:schemeClr val="lt1"/>
                          </a:solidFill>
                          <a:effectLst/>
                        </a:rPr>
                        <a:t>If yes, is the client currently receiving Substance Abuse Treatment?   </a:t>
                      </a:r>
                    </a:p>
                    <a:p>
                      <a:r>
                        <a:rPr lang="en-US" sz="1200" b="1" kern="1200" dirty="0">
                          <a:solidFill>
                            <a:schemeClr val="lt1"/>
                          </a:solidFill>
                          <a:effectLst/>
                        </a:rPr>
                        <a:t>Yes        No  </a:t>
                      </a:r>
                    </a:p>
                    <a:p>
                      <a:r>
                        <a:rPr lang="en-US" sz="1200" b="1" kern="1200" dirty="0">
                          <a:solidFill>
                            <a:schemeClr val="lt1"/>
                          </a:solidFill>
                          <a:effectLst/>
                        </a:rPr>
                        <a:t>Is the client a SB123 case?			</a:t>
                      </a:r>
                    </a:p>
                    <a:p>
                      <a:r>
                        <a:rPr lang="en-US" sz="1200" b="1" kern="1200" dirty="0">
                          <a:solidFill>
                            <a:schemeClr val="lt1"/>
                          </a:solidFill>
                          <a:effectLst/>
                        </a:rPr>
                        <a:t> Yes       No      </a:t>
                      </a:r>
                    </a:p>
                    <a:p>
                      <a:r>
                        <a:rPr lang="en-US" sz="1200" b="1" kern="1200" dirty="0">
                          <a:solidFill>
                            <a:schemeClr val="lt1"/>
                          </a:solidFill>
                          <a:effectLst/>
                        </a:rPr>
                        <a:t>Does the client have a history of mental health issues?  	</a:t>
                      </a:r>
                    </a:p>
                    <a:p>
                      <a:r>
                        <a:rPr lang="en-US" sz="1200" b="1" kern="1200" dirty="0">
                          <a:solidFill>
                            <a:schemeClr val="lt1"/>
                          </a:solidFill>
                          <a:effectLst/>
                        </a:rPr>
                        <a:t>Yes        No</a:t>
                      </a:r>
                    </a:p>
                    <a:p>
                      <a:r>
                        <a:rPr lang="en-US" sz="1200" b="1" kern="1200" dirty="0">
                          <a:solidFill>
                            <a:schemeClr val="lt1"/>
                          </a:solidFill>
                          <a:effectLst/>
                        </a:rPr>
                        <a:t>If yes, is the client currently under the care of a Mental Health clinician?  </a:t>
                      </a:r>
                    </a:p>
                    <a:p>
                      <a:r>
                        <a:rPr lang="en-US" sz="1200" b="1" kern="1200" dirty="0">
                          <a:solidFill>
                            <a:schemeClr val="lt1"/>
                          </a:solidFill>
                          <a:effectLst/>
                        </a:rPr>
                        <a:t> Yes        No </a:t>
                      </a:r>
                    </a:p>
                    <a:p>
                      <a:r>
                        <a:rPr lang="en-US" sz="1200" b="1" kern="1200" dirty="0">
                          <a:solidFill>
                            <a:schemeClr val="lt1"/>
                          </a:solidFill>
                          <a:effectLst/>
                        </a:rPr>
                        <a:t>Does the client have a history of current or past head injuries?    </a:t>
                      </a:r>
                    </a:p>
                    <a:p>
                      <a:r>
                        <a:rPr lang="en-US" sz="1200" b="1" kern="1200" dirty="0">
                          <a:solidFill>
                            <a:schemeClr val="lt1"/>
                          </a:solidFill>
                          <a:effectLst/>
                        </a:rPr>
                        <a:t>Yes        No </a:t>
                      </a:r>
                    </a:p>
                    <a:p>
                      <a:r>
                        <a:rPr lang="en-US" sz="1200" b="1" kern="1200" dirty="0">
                          <a:solidFill>
                            <a:schemeClr val="lt1"/>
                          </a:solidFill>
                          <a:effectLst/>
                        </a:rPr>
                        <a:t>If yes, was the client diagnosed with a Traumatic Brain Injury (TBI)? </a:t>
                      </a:r>
                    </a:p>
                    <a:p>
                      <a:r>
                        <a:rPr lang="en-US" sz="1200" b="1" kern="1200" dirty="0">
                          <a:solidFill>
                            <a:schemeClr val="lt1"/>
                          </a:solidFill>
                          <a:effectLst/>
                        </a:rPr>
                        <a:t>Yes        No </a:t>
                      </a:r>
                    </a:p>
                    <a:p>
                      <a:r>
                        <a:rPr lang="en-US" sz="1200" b="1" kern="1200" dirty="0">
                          <a:solidFill>
                            <a:schemeClr val="lt1"/>
                          </a:solidFill>
                          <a:effectLst/>
                        </a:rPr>
                        <a:t> </a:t>
                      </a:r>
                    </a:p>
                    <a:p>
                      <a:r>
                        <a:rPr lang="en-US" sz="1200" b="1" u="sng" kern="1200" dirty="0">
                          <a:solidFill>
                            <a:schemeClr val="lt1"/>
                          </a:solidFill>
                          <a:effectLst/>
                        </a:rPr>
                        <a:t>Criminogenic Risk: </a:t>
                      </a:r>
                    </a:p>
                    <a:p>
                      <a:endParaRPr lang="en-US" sz="1200" b="1" kern="1200" dirty="0">
                        <a:solidFill>
                          <a:schemeClr val="lt1"/>
                        </a:solidFill>
                        <a:effectLst/>
                      </a:endParaRPr>
                    </a:p>
                    <a:p>
                      <a:r>
                        <a:rPr lang="en-US" sz="1200" b="1" kern="1200" dirty="0">
                          <a:solidFill>
                            <a:schemeClr val="lt1"/>
                          </a:solidFill>
                          <a:effectLst/>
                        </a:rPr>
                        <a:t>Does the client currently have an LSIR score that is moderate or high risk? (24+) Yes         No    </a:t>
                      </a:r>
                    </a:p>
                    <a:p>
                      <a:r>
                        <a:rPr lang="en-US" sz="1200" b="1" kern="1200" dirty="0">
                          <a:solidFill>
                            <a:schemeClr val="lt1"/>
                          </a:solidFill>
                          <a:effectLst/>
                        </a:rPr>
                        <a:t>Has the client been convicted of a forcible felony as defined in K.S.A. 21-5111(n)?           </a:t>
                      </a:r>
                    </a:p>
                    <a:p>
                      <a:r>
                        <a:rPr lang="en-US" sz="1200" b="1" kern="1200" dirty="0">
                          <a:solidFill>
                            <a:schemeClr val="lt1"/>
                          </a:solidFill>
                          <a:effectLst/>
                        </a:rPr>
                        <a:t>Yes         No   </a:t>
                      </a:r>
                    </a:p>
                    <a:p>
                      <a:r>
                        <a:rPr lang="en-US" sz="1200" b="1" kern="1200" dirty="0">
                          <a:solidFill>
                            <a:schemeClr val="lt1"/>
                          </a:solidFill>
                          <a:effectLst/>
                        </a:rPr>
                        <a:t> </a:t>
                      </a:r>
                      <a:endParaRPr lang="en-US" sz="1200" dirty="0"/>
                    </a:p>
                  </a:txBody>
                  <a:tcPr/>
                </a:tc>
                <a:extLst>
                  <a:ext uri="{0D108BD9-81ED-4DB2-BD59-A6C34878D82A}">
                    <a16:rowId xmlns:a16="http://schemas.microsoft.com/office/drawing/2014/main" val="1330943527"/>
                  </a:ext>
                </a:extLst>
              </a:tr>
            </a:tbl>
          </a:graphicData>
        </a:graphic>
      </p:graphicFrame>
    </p:spTree>
    <p:extLst>
      <p:ext uri="{BB962C8B-B14F-4D97-AF65-F5344CB8AC3E}">
        <p14:creationId xmlns:p14="http://schemas.microsoft.com/office/powerpoint/2010/main" val="569217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SPMI defined</a:t>
            </a:r>
          </a:p>
        </p:txBody>
      </p:sp>
      <p:sp>
        <p:nvSpPr>
          <p:cNvPr id="3" name="Rectangle 2"/>
          <p:cNvSpPr/>
          <p:nvPr/>
        </p:nvSpPr>
        <p:spPr>
          <a:xfrm>
            <a:off x="1495511" y="2059587"/>
            <a:ext cx="9169637" cy="4524315"/>
          </a:xfrm>
          <a:prstGeom prst="rect">
            <a:avLst/>
          </a:prstGeom>
        </p:spPr>
        <p:txBody>
          <a:bodyPr wrap="square">
            <a:spAutoFit/>
          </a:bodyPr>
          <a:lstStyle/>
          <a:p>
            <a:r>
              <a:rPr lang="en-US" sz="2400" dirty="0">
                <a:latin typeface="Arial" panose="020B0604020202020204" pitchFamily="34" charset="0"/>
              </a:rPr>
              <a:t>Diagnostic examples:</a:t>
            </a:r>
            <a:endParaRPr lang="en-US" sz="2400" dirty="0"/>
          </a:p>
          <a:p>
            <a:pPr marL="285750" indent="-285750">
              <a:buFont typeface="Arial" panose="020B0604020202020204" pitchFamily="34" charset="0"/>
              <a:buChar char="•"/>
            </a:pPr>
            <a:r>
              <a:rPr lang="en-US" sz="2400" dirty="0"/>
              <a:t>Schizoaffective Disorder </a:t>
            </a:r>
          </a:p>
          <a:p>
            <a:pPr marL="285750" indent="-285750">
              <a:buFont typeface="Arial" panose="020B0604020202020204" pitchFamily="34" charset="0"/>
              <a:buChar char="•"/>
            </a:pPr>
            <a:r>
              <a:rPr lang="en-US" sz="2400" dirty="0"/>
              <a:t>Schizophrenia </a:t>
            </a:r>
          </a:p>
          <a:p>
            <a:pPr marL="285750" indent="-285750">
              <a:buFont typeface="Arial" panose="020B0604020202020204" pitchFamily="34" charset="0"/>
              <a:buChar char="•"/>
            </a:pPr>
            <a:r>
              <a:rPr lang="en-US" sz="2400" dirty="0"/>
              <a:t>Major Depressive Disorder, Recurrent, Severe, with Psychotic Features </a:t>
            </a:r>
          </a:p>
          <a:p>
            <a:pPr marL="285750" indent="-285750">
              <a:buFont typeface="Arial" panose="020B0604020202020204" pitchFamily="34" charset="0"/>
              <a:buChar char="•"/>
            </a:pPr>
            <a:r>
              <a:rPr lang="en-US" sz="2400" dirty="0"/>
              <a:t>Bipolar I disorder, most recent episode (or current) manic, severe, specified as with psychotic behavior </a:t>
            </a:r>
          </a:p>
          <a:p>
            <a:pPr marL="285750" indent="-285750">
              <a:buFont typeface="Arial" panose="020B0604020202020204" pitchFamily="34" charset="0"/>
              <a:buChar char="•"/>
            </a:pPr>
            <a:r>
              <a:rPr lang="en-US" sz="2400" dirty="0"/>
              <a:t>Bipolar I disorder, most recent episode (or current) depressed, specified as with psychotic behavior </a:t>
            </a:r>
          </a:p>
          <a:p>
            <a:pPr marL="285750" indent="-285750">
              <a:buFont typeface="Arial" panose="020B0604020202020204" pitchFamily="34" charset="0"/>
              <a:buChar char="•"/>
            </a:pPr>
            <a:r>
              <a:rPr lang="en-US" sz="2400" dirty="0"/>
              <a:t>Other Specified Schizophrenia Spectrum and Other Psychotic Disorder </a:t>
            </a:r>
          </a:p>
          <a:p>
            <a:endParaRPr lang="en-US" sz="2400" dirty="0"/>
          </a:p>
        </p:txBody>
      </p:sp>
    </p:spTree>
    <p:extLst>
      <p:ext uri="{BB962C8B-B14F-4D97-AF65-F5344CB8AC3E}">
        <p14:creationId xmlns:p14="http://schemas.microsoft.com/office/powerpoint/2010/main" val="2406163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SPMI defined CONTINUED</a:t>
            </a:r>
            <a:endParaRPr lang="en-US" dirty="0"/>
          </a:p>
        </p:txBody>
      </p:sp>
      <p:sp>
        <p:nvSpPr>
          <p:cNvPr id="3" name="Content Placeholder 2"/>
          <p:cNvSpPr>
            <a:spLocks noGrp="1"/>
          </p:cNvSpPr>
          <p:nvPr>
            <p:ph idx="1"/>
          </p:nvPr>
        </p:nvSpPr>
        <p:spPr>
          <a:xfrm>
            <a:off x="1211465" y="2344966"/>
            <a:ext cx="9784080" cy="1765561"/>
          </a:xfrm>
        </p:spPr>
        <p:txBody>
          <a:bodyPr/>
          <a:lstStyle/>
          <a:p>
            <a:pPr marL="0" indent="0">
              <a:buNone/>
            </a:pPr>
            <a:r>
              <a:rPr lang="en-US" sz="2400" b="1" dirty="0"/>
              <a:t>Functional and Risk Criteria examples:</a:t>
            </a:r>
          </a:p>
          <a:p>
            <a:pPr marL="171450" indent="-171450">
              <a:buFont typeface="Arial" panose="020B0604020202020204" pitchFamily="34" charset="0"/>
              <a:buChar char="•"/>
            </a:pPr>
            <a:r>
              <a:rPr lang="en-US" sz="2400" dirty="0"/>
              <a:t>Prior inpatient psychiatric hospitalizations, prior attempts of suicide or other self-harm, prolonged periods of homelessness, impairment in thought processes interfering in activities of daily life.</a:t>
            </a:r>
          </a:p>
          <a:p>
            <a:endParaRPr lang="en-US" sz="1100" dirty="0"/>
          </a:p>
          <a:p>
            <a:pPr marL="0" indent="0">
              <a:buNone/>
            </a:pPr>
            <a:endParaRPr lang="en-US" dirty="0"/>
          </a:p>
        </p:txBody>
      </p:sp>
    </p:spTree>
    <p:extLst>
      <p:ext uri="{BB962C8B-B14F-4D97-AF65-F5344CB8AC3E}">
        <p14:creationId xmlns:p14="http://schemas.microsoft.com/office/powerpoint/2010/main" val="1176378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BEHAVIORAL HEALTH COURT GOALS</a:t>
            </a:r>
          </a:p>
        </p:txBody>
      </p:sp>
      <p:sp>
        <p:nvSpPr>
          <p:cNvPr id="3" name="Content Placeholder 2"/>
          <p:cNvSpPr>
            <a:spLocks noGrp="1"/>
          </p:cNvSpPr>
          <p:nvPr>
            <p:ph idx="1"/>
          </p:nvPr>
        </p:nvSpPr>
        <p:spPr/>
        <p:txBody>
          <a:bodyPr>
            <a:noAutofit/>
          </a:bodyPr>
          <a:lstStyle/>
          <a:p>
            <a:r>
              <a:rPr lang="en-US" sz="2800" dirty="0"/>
              <a:t>Identify and address defendants who suffer from SPMI.</a:t>
            </a:r>
          </a:p>
          <a:p>
            <a:r>
              <a:rPr lang="en-US" sz="2800" dirty="0"/>
              <a:t>Improve services to participants with SPMI by providing access to appropriate community-based services, including mental health treatment services.</a:t>
            </a:r>
          </a:p>
          <a:p>
            <a:r>
              <a:rPr lang="en-US" sz="2800" dirty="0"/>
              <a:t>Reduce time spent involved in the criminal justice system.</a:t>
            </a:r>
          </a:p>
          <a:p>
            <a:r>
              <a:rPr lang="en-US" sz="2800" dirty="0"/>
              <a:t>Promote evidence-based practices for recovery among participants served by the BHC.</a:t>
            </a:r>
          </a:p>
          <a:p>
            <a:r>
              <a:rPr lang="en-US" sz="2800" dirty="0"/>
              <a:t>Reduce recidivism and protect public safety by supervising participants on probation who suffer from SPMI.</a:t>
            </a:r>
          </a:p>
        </p:txBody>
      </p:sp>
    </p:spTree>
    <p:extLst>
      <p:ext uri="{BB962C8B-B14F-4D97-AF65-F5344CB8AC3E}">
        <p14:creationId xmlns:p14="http://schemas.microsoft.com/office/powerpoint/2010/main" val="1068770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Participant Benefits</a:t>
            </a:r>
          </a:p>
        </p:txBody>
      </p:sp>
      <p:sp>
        <p:nvSpPr>
          <p:cNvPr id="3" name="Content Placeholder 2"/>
          <p:cNvSpPr>
            <a:spLocks noGrp="1"/>
          </p:cNvSpPr>
          <p:nvPr>
            <p:ph idx="1"/>
          </p:nvPr>
        </p:nvSpPr>
        <p:spPr/>
        <p:txBody>
          <a:bodyPr/>
          <a:lstStyle/>
          <a:p>
            <a:r>
              <a:rPr lang="en-US" sz="2800" dirty="0"/>
              <a:t>Specialized probation with Intensive Supervision Officer (ISOs) trained in mental health best practices. </a:t>
            </a:r>
          </a:p>
          <a:p>
            <a:r>
              <a:rPr lang="en-US" sz="2800" dirty="0"/>
              <a:t>Appropriate developed treatment and goal planning. </a:t>
            </a:r>
          </a:p>
          <a:p>
            <a:r>
              <a:rPr lang="en-US" sz="2800" dirty="0"/>
              <a:t>BHC mental health liaison assigned to coordinate care with service delivery prioritization. </a:t>
            </a:r>
          </a:p>
          <a:p>
            <a:r>
              <a:rPr lang="en-US" sz="2800" dirty="0"/>
              <a:t>Dedicated defense counsel. </a:t>
            </a:r>
          </a:p>
          <a:p>
            <a:r>
              <a:rPr lang="en-US" sz="2800" dirty="0"/>
              <a:t>Court team trained in mental health best-evidence practices. </a:t>
            </a:r>
          </a:p>
          <a:p>
            <a:pPr marL="0" indent="0">
              <a:buNone/>
            </a:pPr>
            <a:endParaRPr lang="en-US" dirty="0"/>
          </a:p>
        </p:txBody>
      </p:sp>
    </p:spTree>
    <p:extLst>
      <p:ext uri="{BB962C8B-B14F-4D97-AF65-F5344CB8AC3E}">
        <p14:creationId xmlns:p14="http://schemas.microsoft.com/office/powerpoint/2010/main" val="273313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TEAM MEMBERS AND ROLES</a:t>
            </a:r>
          </a:p>
        </p:txBody>
      </p:sp>
      <p:sp>
        <p:nvSpPr>
          <p:cNvPr id="3" name="Content Placeholder 2"/>
          <p:cNvSpPr>
            <a:spLocks noGrp="1"/>
          </p:cNvSpPr>
          <p:nvPr>
            <p:ph idx="1"/>
          </p:nvPr>
        </p:nvSpPr>
        <p:spPr>
          <a:xfrm>
            <a:off x="1143099" y="1960404"/>
            <a:ext cx="4539855" cy="3107251"/>
          </a:xfrm>
        </p:spPr>
        <p:txBody>
          <a:bodyPr>
            <a:normAutofit fontScale="77500" lnSpcReduction="20000"/>
          </a:bodyPr>
          <a:lstStyle/>
          <a:p>
            <a:r>
              <a:rPr lang="en-US" sz="2800" dirty="0"/>
              <a:t>District Court Judge</a:t>
            </a:r>
          </a:p>
          <a:p>
            <a:r>
              <a:rPr lang="en-US" sz="2800" dirty="0"/>
              <a:t>District Attorney’s Office</a:t>
            </a:r>
          </a:p>
          <a:p>
            <a:r>
              <a:rPr lang="en-US" sz="2800" dirty="0"/>
              <a:t>Community Corrections</a:t>
            </a:r>
          </a:p>
          <a:p>
            <a:r>
              <a:rPr lang="en-US" sz="2800" dirty="0"/>
              <a:t>Wyandot Center</a:t>
            </a:r>
          </a:p>
          <a:p>
            <a:r>
              <a:rPr lang="en-US" sz="2800" dirty="0"/>
              <a:t>Defense Attorney</a:t>
            </a:r>
          </a:p>
          <a:p>
            <a:r>
              <a:rPr lang="en-US" sz="2800" dirty="0"/>
              <a:t>Wyandotte County Sheriff's Office</a:t>
            </a:r>
          </a:p>
          <a:p>
            <a:r>
              <a:rPr lang="en-US" sz="2800" dirty="0"/>
              <a:t>Substance Abuse Treatment Providers</a:t>
            </a:r>
          </a:p>
        </p:txBody>
      </p:sp>
    </p:spTree>
    <p:extLst>
      <p:ext uri="{BB962C8B-B14F-4D97-AF65-F5344CB8AC3E}">
        <p14:creationId xmlns:p14="http://schemas.microsoft.com/office/powerpoint/2010/main" val="3413730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Team Process</a:t>
            </a:r>
          </a:p>
        </p:txBody>
      </p:sp>
      <p:sp>
        <p:nvSpPr>
          <p:cNvPr id="4" name="Content Placeholder 3"/>
          <p:cNvSpPr>
            <a:spLocks noGrp="1"/>
          </p:cNvSpPr>
          <p:nvPr>
            <p:ph idx="1"/>
          </p:nvPr>
        </p:nvSpPr>
        <p:spPr/>
        <p:txBody>
          <a:bodyPr>
            <a:normAutofit/>
          </a:bodyPr>
          <a:lstStyle/>
          <a:p>
            <a:r>
              <a:rPr lang="en-US" sz="2800" dirty="0"/>
              <a:t>The BHC team meets prior to each Behavioral Health Court Docket. </a:t>
            </a:r>
          </a:p>
          <a:p>
            <a:r>
              <a:rPr lang="en-US" sz="2800" dirty="0"/>
              <a:t>At these meetings (staffings) the team will review progress reports for all cases on the docket for that day. </a:t>
            </a:r>
          </a:p>
          <a:p>
            <a:r>
              <a:rPr lang="en-US" sz="2800" dirty="0"/>
              <a:t>The review will include a report from the ISO, case manager or liaison, and substance abuse treatment, if applicable.</a:t>
            </a:r>
          </a:p>
        </p:txBody>
      </p:sp>
    </p:spTree>
    <p:extLst>
      <p:ext uri="{BB962C8B-B14F-4D97-AF65-F5344CB8AC3E}">
        <p14:creationId xmlns:p14="http://schemas.microsoft.com/office/powerpoint/2010/main" val="2689702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INCENTIVES AND INTERVENTIONS</a:t>
            </a:r>
          </a:p>
        </p:txBody>
      </p:sp>
      <p:sp>
        <p:nvSpPr>
          <p:cNvPr id="3" name="Content Placeholder 2"/>
          <p:cNvSpPr>
            <a:spLocks noGrp="1"/>
          </p:cNvSpPr>
          <p:nvPr>
            <p:ph idx="1"/>
          </p:nvPr>
        </p:nvSpPr>
        <p:spPr>
          <a:xfrm>
            <a:off x="1185828" y="2250962"/>
            <a:ext cx="9784080" cy="1927931"/>
          </a:xfrm>
        </p:spPr>
        <p:txBody>
          <a:bodyPr>
            <a:normAutofit/>
          </a:bodyPr>
          <a:lstStyle/>
          <a:p>
            <a:pPr marL="0" indent="0">
              <a:buNone/>
            </a:pPr>
            <a:r>
              <a:rPr lang="en-US" sz="2800" dirty="0"/>
              <a:t>During a participant’s term in the BHC, a participant may be rewarded for their progress in the program by receiving incentives.  If conditions of supervision or progress in the BHC are not met, then a participant may be subject to interventions. </a:t>
            </a:r>
          </a:p>
          <a:p>
            <a:endParaRPr lang="en-US" dirty="0"/>
          </a:p>
        </p:txBody>
      </p:sp>
    </p:spTree>
    <p:extLst>
      <p:ext uri="{BB962C8B-B14F-4D97-AF65-F5344CB8AC3E}">
        <p14:creationId xmlns:p14="http://schemas.microsoft.com/office/powerpoint/2010/main" val="3136792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Phases</a:t>
            </a:r>
          </a:p>
        </p:txBody>
      </p:sp>
      <p:sp>
        <p:nvSpPr>
          <p:cNvPr id="4" name="Content Placeholder 3"/>
          <p:cNvSpPr>
            <a:spLocks noGrp="1"/>
          </p:cNvSpPr>
          <p:nvPr>
            <p:ph idx="1"/>
          </p:nvPr>
        </p:nvSpPr>
        <p:spPr>
          <a:xfrm>
            <a:off x="1143098" y="1832218"/>
            <a:ext cx="9784080" cy="3867827"/>
          </a:xfrm>
        </p:spPr>
        <p:txBody>
          <a:bodyPr>
            <a:noAutofit/>
          </a:bodyPr>
          <a:lstStyle/>
          <a:p>
            <a:r>
              <a:rPr lang="en-US" sz="2600" dirty="0"/>
              <a:t>BHC will take at least 12 to 18 months to complete. </a:t>
            </a:r>
          </a:p>
          <a:p>
            <a:r>
              <a:rPr lang="en-US" sz="2600" dirty="0"/>
              <a:t>The duration of the program will be dependent on what treatment individual participants need and upon participant success.  </a:t>
            </a:r>
          </a:p>
          <a:p>
            <a:r>
              <a:rPr lang="en-US" sz="2600" dirty="0"/>
              <a:t>It is divided into five phases of various durations, such as the 60 day minimum in the more intensive first phase, in which docket appearances are weekly, and treatment and probation plans are developed and implemented.</a:t>
            </a:r>
          </a:p>
          <a:p>
            <a:r>
              <a:rPr lang="en-US" sz="2600" dirty="0"/>
              <a:t>Each phase has a theme. Requirements diminish through a participant’s success and movement to the next phase. </a:t>
            </a:r>
          </a:p>
          <a:p>
            <a:r>
              <a:rPr lang="en-US" sz="2600" dirty="0"/>
              <a:t>Functional improvements will be tracked through measurable and evidence-based instruments.</a:t>
            </a:r>
          </a:p>
        </p:txBody>
      </p:sp>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Text Box 1"/>
          <p:cNvSpPr txBox="1">
            <a:spLocks noChangeArrowheads="1"/>
          </p:cNvSpPr>
          <p:nvPr/>
        </p:nvSpPr>
        <p:spPr bwMode="auto">
          <a:xfrm>
            <a:off x="4083050" y="823913"/>
            <a:ext cx="14636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Rectangle 5"/>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Text Box 4"/>
          <p:cNvSpPr txBox="1">
            <a:spLocks noChangeArrowheads="1"/>
          </p:cNvSpPr>
          <p:nvPr/>
        </p:nvSpPr>
        <p:spPr bwMode="auto">
          <a:xfrm>
            <a:off x="4235450" y="976313"/>
            <a:ext cx="14636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707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graduation</a:t>
            </a:r>
          </a:p>
        </p:txBody>
      </p:sp>
      <p:sp>
        <p:nvSpPr>
          <p:cNvPr id="3" name="Content Placeholder 2"/>
          <p:cNvSpPr>
            <a:spLocks noGrp="1"/>
          </p:cNvSpPr>
          <p:nvPr>
            <p:ph idx="1"/>
          </p:nvPr>
        </p:nvSpPr>
        <p:spPr/>
        <p:txBody>
          <a:bodyPr>
            <a:normAutofit/>
          </a:bodyPr>
          <a:lstStyle/>
          <a:p>
            <a:r>
              <a:rPr lang="en-US" sz="2800" dirty="0"/>
              <a:t>Upon successful completion of a participant’s treatment program and satisfaction of all other court requirements, the participant will graduate from BHC.  </a:t>
            </a:r>
          </a:p>
          <a:p>
            <a:r>
              <a:rPr lang="en-US" sz="2800" dirty="0"/>
              <a:t>Graduation from the BHC Program is recognized as a very important event.  The participant’s  family and friends will be invited to attend a special ceremony as the BHC Team congratulates the participant for successfully completing the BHC program and achieving their individual goals.</a:t>
            </a:r>
          </a:p>
          <a:p>
            <a:pPr marL="0" indent="0">
              <a:buNone/>
            </a:pPr>
            <a:endParaRPr lang="en-US" sz="2400" dirty="0"/>
          </a:p>
        </p:txBody>
      </p:sp>
    </p:spTree>
    <p:extLst>
      <p:ext uri="{BB962C8B-B14F-4D97-AF65-F5344CB8AC3E}">
        <p14:creationId xmlns:p14="http://schemas.microsoft.com/office/powerpoint/2010/main" val="21996818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docProps/app.xml><?xml version="1.0" encoding="utf-8"?>
<Properties xmlns="http://schemas.openxmlformats.org/officeDocument/2006/extended-properties" xmlns:vt="http://schemas.openxmlformats.org/officeDocument/2006/docPropsVTypes">
  <Template>TM03090430[[fn=Banded]]</Template>
  <TotalTime>1228</TotalTime>
  <Words>1403</Words>
  <Application>Microsoft Office PowerPoint</Application>
  <PresentationFormat>Widescreen</PresentationFormat>
  <Paragraphs>128</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Corbel</vt:lpstr>
      <vt:lpstr>Times New Roman</vt:lpstr>
      <vt:lpstr>Wingdings</vt:lpstr>
      <vt:lpstr>Banded</vt:lpstr>
      <vt:lpstr>HISTORY OF MENTAL HEALTH COURTS</vt:lpstr>
      <vt:lpstr>BEST PRACTICES</vt:lpstr>
      <vt:lpstr>BEST PRACTICES</vt:lpstr>
      <vt:lpstr>MISSION STATEMENT</vt:lpstr>
      <vt:lpstr>ELIGIBILTY</vt:lpstr>
      <vt:lpstr>eligibility criteria </vt:lpstr>
      <vt:lpstr>APPLICATION AND REFERRAL PROCESS</vt:lpstr>
      <vt:lpstr>Bhc referral forms </vt:lpstr>
      <vt:lpstr>SPMI defined</vt:lpstr>
      <vt:lpstr>SPMI defined CONTINUED</vt:lpstr>
      <vt:lpstr>BEHAVIORAL HEALTH COURT GOALS</vt:lpstr>
      <vt:lpstr>Participant Benefits</vt:lpstr>
      <vt:lpstr>TEAM MEMBERS AND ROLES</vt:lpstr>
      <vt:lpstr>Team Process</vt:lpstr>
      <vt:lpstr>INCENTIVES AND INTERVENTIONS</vt:lpstr>
      <vt:lpstr>Phases</vt:lpstr>
      <vt:lpstr>graduation</vt:lpstr>
    </vt:vector>
  </TitlesOfParts>
  <Company>Unified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WYANDOTTE COUNTY BEHAVIORAL HEALTH COURT</dc:title>
  <dc:creator>Sumner, Patrick</dc:creator>
  <cp:lastModifiedBy>Russell, Michael</cp:lastModifiedBy>
  <cp:revision>92</cp:revision>
  <cp:lastPrinted>2017-07-17T16:46:27Z</cp:lastPrinted>
  <dcterms:created xsi:type="dcterms:W3CDTF">2017-06-19T15:50:59Z</dcterms:created>
  <dcterms:modified xsi:type="dcterms:W3CDTF">2021-09-22T19:14:16Z</dcterms:modified>
</cp:coreProperties>
</file>