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78" r:id="rId4"/>
    <p:sldId id="279" r:id="rId5"/>
    <p:sldId id="280" r:id="rId6"/>
    <p:sldId id="258" r:id="rId7"/>
    <p:sldId id="269" r:id="rId8"/>
    <p:sldId id="266" r:id="rId9"/>
    <p:sldId id="267" r:id="rId10"/>
    <p:sldId id="259" r:id="rId11"/>
    <p:sldId id="260" r:id="rId12"/>
    <p:sldId id="268" r:id="rId13"/>
    <p:sldId id="281" r:id="rId14"/>
    <p:sldId id="270" r:id="rId15"/>
    <p:sldId id="271" r:id="rId16"/>
    <p:sldId id="273" r:id="rId17"/>
    <p:sldId id="272" r:id="rId18"/>
    <p:sldId id="274" r:id="rId19"/>
    <p:sldId id="275" r:id="rId20"/>
    <p:sldId id="276" r:id="rId21"/>
    <p:sldId id="277" r:id="rId22"/>
    <p:sldId id="283" r:id="rId23"/>
    <p:sldId id="284" r:id="rId24"/>
    <p:sldId id="285" r:id="rId25"/>
    <p:sldId id="286" r:id="rId26"/>
    <p:sldId id="287" r:id="rId27"/>
    <p:sldId id="282" r:id="rId28"/>
    <p:sldId id="261" r:id="rId29"/>
    <p:sldId id="262" r:id="rId30"/>
    <p:sldId id="263" r:id="rId31"/>
    <p:sldId id="264" r:id="rId32"/>
    <p:sldId id="26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5F7DD5-0298-43F0-BA2F-DF0956AA9A1E}"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659363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5F7DD5-0298-43F0-BA2F-DF0956AA9A1E}"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88773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5F7DD5-0298-43F0-BA2F-DF0956AA9A1E}"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05154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684619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5F7DD5-0298-43F0-BA2F-DF0956AA9A1E}" type="datetimeFigureOut">
              <a:rPr lang="en-US" smtClean="0"/>
              <a:t>2/17/2021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80454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5F7DD5-0298-43F0-BA2F-DF0956AA9A1E}"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1084945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5F7DD5-0298-43F0-BA2F-DF0956AA9A1E}" type="datetimeFigureOut">
              <a:rPr lang="en-US" smtClean="0"/>
              <a:t>2/17/2021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245880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092393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1875211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174119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978187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58096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5F7DD5-0298-43F0-BA2F-DF0956AA9A1E}"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007282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D5F7DD5-0298-43F0-BA2F-DF0956AA9A1E}"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189070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D5F7DD5-0298-43F0-BA2F-DF0956AA9A1E}"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3041368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5F7DD5-0298-43F0-BA2F-DF0956AA9A1E}"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077380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5F7DD5-0298-43F0-BA2F-DF0956AA9A1E}"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566C1-40B5-425B-837A-9F2679720BF4}" type="slidenum">
              <a:rPr lang="en-US" smtClean="0"/>
              <a:t>‹#›</a:t>
            </a:fld>
            <a:endParaRPr lang="en-US"/>
          </a:p>
        </p:txBody>
      </p:sp>
    </p:spTree>
    <p:extLst>
      <p:ext uri="{BB962C8B-B14F-4D97-AF65-F5344CB8AC3E}">
        <p14:creationId xmlns:p14="http://schemas.microsoft.com/office/powerpoint/2010/main" val="2157187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D5F7DD5-0298-43F0-BA2F-DF0956AA9A1E}" type="datetimeFigureOut">
              <a:rPr lang="en-US" smtClean="0"/>
              <a:t>2/17/2021</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4F566C1-40B5-425B-837A-9F2679720BF4}" type="slidenum">
              <a:rPr lang="en-US" smtClean="0"/>
              <a:t>‹#›</a:t>
            </a:fld>
            <a:endParaRPr lang="en-US"/>
          </a:p>
        </p:txBody>
      </p:sp>
    </p:spTree>
    <p:extLst>
      <p:ext uri="{BB962C8B-B14F-4D97-AF65-F5344CB8AC3E}">
        <p14:creationId xmlns:p14="http://schemas.microsoft.com/office/powerpoint/2010/main" val="3235351430"/>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kscourts.org/KSCourts/media/KsCourts/court%20administration/Juries/Jury-Trial-Task-Force-full-report-final2.pdf" TargetMode="External"/><Relationship Id="rId2" Type="http://schemas.openxmlformats.org/officeDocument/2006/relationships/hyperlink" Target="https://www.uscourts.gov/sites/default/files/combined_jury_trial_post_covid_doc_6.10.20.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mailto:jtatum@jacksongov.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Trials In The COVID Age</a:t>
            </a:r>
          </a:p>
        </p:txBody>
      </p:sp>
      <p:sp>
        <p:nvSpPr>
          <p:cNvPr id="3" name="Subtitle 2"/>
          <p:cNvSpPr>
            <a:spLocks noGrp="1"/>
          </p:cNvSpPr>
          <p:nvPr>
            <p:ph type="subTitle" idx="1"/>
          </p:nvPr>
        </p:nvSpPr>
        <p:spPr/>
        <p:txBody>
          <a:bodyPr>
            <a:normAutofit fontScale="85000" lnSpcReduction="10000"/>
          </a:bodyPr>
          <a:lstStyle/>
          <a:p>
            <a:r>
              <a:rPr lang="en-US" dirty="0"/>
              <a:t>Presented February 16, 2021</a:t>
            </a:r>
          </a:p>
          <a:p>
            <a:r>
              <a:rPr lang="en-US" dirty="0"/>
              <a:t>Wyandotte County Bar Association</a:t>
            </a:r>
          </a:p>
          <a:p>
            <a:r>
              <a:rPr lang="en-US" dirty="0"/>
              <a:t>Jennifer Tatum</a:t>
            </a:r>
          </a:p>
        </p:txBody>
      </p:sp>
    </p:spTree>
    <p:extLst>
      <p:ext uri="{BB962C8B-B14F-4D97-AF65-F5344CB8AC3E}">
        <p14:creationId xmlns:p14="http://schemas.microsoft.com/office/powerpoint/2010/main" val="51431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43914" y="-98854"/>
            <a:ext cx="9144000" cy="6858000"/>
          </a:xfrm>
          <a:prstGeom prst="rect">
            <a:avLst/>
          </a:prstGeom>
        </p:spPr>
      </p:pic>
      <p:sp>
        <p:nvSpPr>
          <p:cNvPr id="2" name="TextBox 1"/>
          <p:cNvSpPr txBox="1"/>
          <p:nvPr/>
        </p:nvSpPr>
        <p:spPr>
          <a:xfrm>
            <a:off x="518984" y="1705232"/>
            <a:ext cx="3904735" cy="1477328"/>
          </a:xfrm>
          <a:prstGeom prst="rect">
            <a:avLst/>
          </a:prstGeom>
          <a:noFill/>
        </p:spPr>
        <p:txBody>
          <a:bodyPr wrap="square" rtlCol="0">
            <a:spAutoFit/>
          </a:bodyPr>
          <a:lstStyle/>
          <a:p>
            <a:r>
              <a:rPr lang="en-US"/>
              <a:t>There is no ignorance, there is knowledge. There is no passion, there is serenity. There is no chaos, there is harmony. There is no death, there is the Force.</a:t>
            </a:r>
            <a:endParaRPr lang="en-US" dirty="0"/>
          </a:p>
        </p:txBody>
      </p:sp>
    </p:spTree>
    <p:extLst>
      <p:ext uri="{BB962C8B-B14F-4D97-AF65-F5344CB8AC3E}">
        <p14:creationId xmlns:p14="http://schemas.microsoft.com/office/powerpoint/2010/main" val="406959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6249" y="543697"/>
            <a:ext cx="11005751" cy="1019116"/>
          </a:xfrm>
        </p:spPr>
        <p:txBody>
          <a:bodyPr>
            <a:normAutofit fontScale="90000"/>
          </a:bodyPr>
          <a:lstStyle/>
          <a:p>
            <a:r>
              <a:rPr lang="en-US" dirty="0"/>
              <a:t>29</a:t>
            </a:r>
            <a:r>
              <a:rPr lang="en-US" baseline="30000" dirty="0"/>
              <a:t>th</a:t>
            </a:r>
            <a:r>
              <a:rPr lang="en-US" dirty="0"/>
              <a:t> JUDICIAL DISTRICT, WYANDOTTE COUNTY, KANSAS </a:t>
            </a:r>
          </a:p>
        </p:txBody>
      </p:sp>
      <p:sp>
        <p:nvSpPr>
          <p:cNvPr id="4" name="Text Placeholder 3"/>
          <p:cNvSpPr>
            <a:spLocks noGrp="1"/>
          </p:cNvSpPr>
          <p:nvPr>
            <p:ph type="body" idx="1"/>
          </p:nvPr>
        </p:nvSpPr>
        <p:spPr/>
        <p:txBody>
          <a:bodyPr/>
          <a:lstStyle/>
          <a:p>
            <a:endParaRPr lang="en-US"/>
          </a:p>
        </p:txBody>
      </p:sp>
      <p:sp>
        <p:nvSpPr>
          <p:cNvPr id="5" name="Content Placeholder 4"/>
          <p:cNvSpPr>
            <a:spLocks noGrp="1"/>
          </p:cNvSpPr>
          <p:nvPr>
            <p:ph sz="half" idx="2"/>
          </p:nvPr>
        </p:nvSpPr>
        <p:spPr/>
        <p:txBody>
          <a:bodyPr/>
          <a:lstStyle/>
          <a:p>
            <a:r>
              <a:rPr lang="en-US" dirty="0"/>
              <a:t>Currently in Phase 3 of Ad Astra Reopening Plan (dated May 28,20), </a:t>
            </a:r>
            <a:r>
              <a:rPr lang="en-US"/>
              <a:t>See wycokck.org</a:t>
            </a:r>
            <a:r>
              <a:rPr lang="en-US" dirty="0"/>
              <a:t>.</a:t>
            </a:r>
          </a:p>
          <a:p>
            <a:r>
              <a:rPr lang="en-US" dirty="0"/>
              <a:t>See also Kansas Supreme Court Administrative Orders 2020-PR-48 and 2020-PR-54.</a:t>
            </a:r>
          </a:p>
          <a:p>
            <a:r>
              <a:rPr lang="en-US" dirty="0"/>
              <a:t>Allows dockets with limited in court appearances and evidentiary hearings at Court’s discretion.</a:t>
            </a:r>
          </a:p>
          <a:p>
            <a:r>
              <a:rPr lang="en-US" dirty="0"/>
              <a:t>Also references Admin. Order 2020-055 and 56, which authorizes virtual hearings.</a:t>
            </a:r>
          </a:p>
          <a:p>
            <a:endParaRPr lang="en-US" dirty="0"/>
          </a:p>
        </p:txBody>
      </p:sp>
      <p:sp>
        <p:nvSpPr>
          <p:cNvPr id="6" name="Text Placeholder 5"/>
          <p:cNvSpPr>
            <a:spLocks noGrp="1"/>
          </p:cNvSpPr>
          <p:nvPr>
            <p:ph type="body" sz="quarter" idx="3"/>
          </p:nvPr>
        </p:nvSpPr>
        <p:spPr/>
        <p:txBody>
          <a:bodyPr/>
          <a:lstStyle/>
          <a:p>
            <a:endParaRPr lang="en-US"/>
          </a:p>
        </p:txBody>
      </p:sp>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508875" y="3161506"/>
            <a:ext cx="2466975" cy="1847850"/>
          </a:xfrm>
        </p:spPr>
      </p:pic>
    </p:spTree>
    <p:extLst>
      <p:ext uri="{BB962C8B-B14F-4D97-AF65-F5344CB8AC3E}">
        <p14:creationId xmlns:p14="http://schemas.microsoft.com/office/powerpoint/2010/main" val="158000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29</a:t>
            </a:r>
            <a:r>
              <a:rPr lang="en-US" baseline="30000" dirty="0"/>
              <a:t>th</a:t>
            </a:r>
            <a:r>
              <a:rPr lang="en-US" dirty="0"/>
              <a:t> JUDICIAL DISTRICT, WYANDOTTE COUNTY, KANSAS </a:t>
            </a:r>
          </a:p>
        </p:txBody>
      </p:sp>
      <p:sp>
        <p:nvSpPr>
          <p:cNvPr id="7" name="Content Placeholder 6"/>
          <p:cNvSpPr>
            <a:spLocks noGrp="1"/>
          </p:cNvSpPr>
          <p:nvPr>
            <p:ph idx="1"/>
          </p:nvPr>
        </p:nvSpPr>
        <p:spPr/>
        <p:txBody>
          <a:bodyPr>
            <a:normAutofit fontScale="85000" lnSpcReduction="20000"/>
          </a:bodyPr>
          <a:lstStyle/>
          <a:p>
            <a:r>
              <a:rPr lang="en-US" dirty="0">
                <a:effectLst/>
              </a:rPr>
              <a:t>The order directs that all hearings should be conducted remotely, if possible. It prohibits most in-person proceedings that require more than 10 people in a courtroom, and it requires that all persons in a courtroom be at least 6 feet apart.</a:t>
            </a:r>
            <a:br>
              <a:rPr lang="en-US" dirty="0"/>
            </a:br>
            <a:br>
              <a:rPr lang="en-US" dirty="0"/>
            </a:br>
            <a:r>
              <a:rPr lang="en-US" dirty="0">
                <a:effectLst/>
              </a:rPr>
              <a:t>The order allows jury trials to proceed if it's required to preserve a person's constitutional right to a speedy trial and the court has presented its departmental justice a plan that:</a:t>
            </a:r>
          </a:p>
          <a:p>
            <a:r>
              <a:rPr lang="en-US" dirty="0">
                <a:effectLst/>
              </a:rPr>
              <a:t>allows for </a:t>
            </a:r>
            <a:r>
              <a:rPr lang="en-US" dirty="0" err="1">
                <a:effectLst/>
              </a:rPr>
              <a:t>voir</a:t>
            </a:r>
            <a:r>
              <a:rPr lang="en-US" dirty="0">
                <a:effectLst/>
              </a:rPr>
              <a:t> dire, or jury selection, involving jury panels numbering no more than 12 at a time;</a:t>
            </a:r>
          </a:p>
          <a:p>
            <a:r>
              <a:rPr lang="en-US" dirty="0">
                <a:effectLst/>
              </a:rPr>
              <a:t>uses a location that provides for social distancing;</a:t>
            </a:r>
          </a:p>
          <a:p>
            <a:r>
              <a:rPr lang="en-US" dirty="0">
                <a:effectLst/>
              </a:rPr>
              <a:t>designates how and where sidebar conversations will occur;</a:t>
            </a:r>
          </a:p>
          <a:p>
            <a:r>
              <a:rPr lang="en-US" dirty="0">
                <a:effectLst/>
              </a:rPr>
              <a:t>specifies how exhibits will be handled between attorneys, court staff, and jurors;</a:t>
            </a:r>
          </a:p>
          <a:p>
            <a:r>
              <a:rPr lang="en-US" dirty="0">
                <a:effectLst/>
              </a:rPr>
              <a:t>provides a </a:t>
            </a:r>
            <a:r>
              <a:rPr lang="en-US" dirty="0" err="1">
                <a:effectLst/>
              </a:rPr>
              <a:t>videostream</a:t>
            </a:r>
            <a:r>
              <a:rPr lang="en-US" dirty="0">
                <a:effectLst/>
              </a:rPr>
              <a:t> of the proceedings for public viewing, if necessary; and</a:t>
            </a:r>
          </a:p>
          <a:p>
            <a:r>
              <a:rPr lang="en-US" dirty="0">
                <a:effectLst/>
              </a:rPr>
              <a:t>specifies how the jury will be managed to meet social distancing requirements, addresses jurors' ability to hear and see witnesses and exhibits, and identifies where jurors will deliberate, including how they will leave for and return from deliberation.</a:t>
            </a:r>
          </a:p>
          <a:p>
            <a:endParaRPr lang="en-US" dirty="0"/>
          </a:p>
        </p:txBody>
      </p:sp>
    </p:spTree>
    <p:extLst>
      <p:ext uri="{BB962C8B-B14F-4D97-AF65-F5344CB8AC3E}">
        <p14:creationId xmlns:p14="http://schemas.microsoft.com/office/powerpoint/2010/main" val="2119564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KANSAS SUPREME COURT (kscourts.org) </a:t>
            </a:r>
          </a:p>
        </p:txBody>
      </p:sp>
      <p:sp>
        <p:nvSpPr>
          <p:cNvPr id="3" name="Content Placeholder 2"/>
          <p:cNvSpPr>
            <a:spLocks noGrp="1"/>
          </p:cNvSpPr>
          <p:nvPr>
            <p:ph idx="1"/>
          </p:nvPr>
        </p:nvSpPr>
        <p:spPr/>
        <p:txBody>
          <a:bodyPr/>
          <a:lstStyle/>
          <a:p>
            <a:r>
              <a:rPr lang="en-US" dirty="0"/>
              <a:t>Admin. Order 2021-PR-009 (Jan. 26, 2021).  Senate Bill 102 allows Court to issue an Order to extend or suspend and deadlines of time limitations established by statute.  Such has been done through March 31,2021. Several other Orders remain in effect including 2020-PR-130, 113, 107, and 101.</a:t>
            </a:r>
          </a:p>
        </p:txBody>
      </p:sp>
    </p:spTree>
    <p:extLst>
      <p:ext uri="{BB962C8B-B14F-4D97-AF65-F5344CB8AC3E}">
        <p14:creationId xmlns:p14="http://schemas.microsoft.com/office/powerpoint/2010/main" val="385586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140" y="352246"/>
            <a:ext cx="10515600" cy="1325563"/>
          </a:xfrm>
        </p:spPr>
        <p:txBody>
          <a:bodyPr/>
          <a:lstStyle/>
          <a:p>
            <a:r>
              <a:rPr lang="en-US" dirty="0"/>
              <a:t>16</a:t>
            </a:r>
            <a:r>
              <a:rPr lang="en-US" baseline="30000" dirty="0"/>
              <a:t>TH</a:t>
            </a:r>
            <a:r>
              <a:rPr lang="en-US" dirty="0"/>
              <a:t> CIRCUIT COURT OF JACKSON COUNTY, MISSOURI</a:t>
            </a:r>
          </a:p>
        </p:txBody>
      </p:sp>
      <p:sp>
        <p:nvSpPr>
          <p:cNvPr id="3" name="Content Placeholder 2"/>
          <p:cNvSpPr>
            <a:spLocks noGrp="1"/>
          </p:cNvSpPr>
          <p:nvPr>
            <p:ph sz="half" idx="1"/>
          </p:nvPr>
        </p:nvSpPr>
        <p:spPr/>
        <p:txBody>
          <a:bodyPr>
            <a:normAutofit lnSpcReduction="10000"/>
          </a:bodyPr>
          <a:lstStyle/>
          <a:p>
            <a:r>
              <a:rPr lang="en-US" dirty="0"/>
              <a:t>HEAD JUDGE J. DALE YOUNGS</a:t>
            </a:r>
          </a:p>
          <a:p>
            <a:r>
              <a:rPr lang="en-US" dirty="0"/>
              <a:t>CURRENT ORDER: 02/15/21, See 16thcircuit.org</a:t>
            </a:r>
          </a:p>
          <a:p>
            <a:r>
              <a:rPr lang="en-US" dirty="0"/>
              <a:t>EASTERN JACKSON COUNTY: PHASE 3</a:t>
            </a:r>
          </a:p>
          <a:p>
            <a:r>
              <a:rPr lang="en-US" dirty="0"/>
              <a:t>DOWNTOWN JACKSON COUNTY: PHASE 3:</a:t>
            </a:r>
          </a:p>
          <a:p>
            <a:r>
              <a:rPr lang="en-US" dirty="0"/>
              <a:t>FAMILY COURTS: PHASE 3</a:t>
            </a:r>
          </a:p>
          <a:p>
            <a:r>
              <a:rPr lang="en-US" dirty="0"/>
              <a:t>MUNICIPAL COURTS: PHASE 1-3 (minimizing physical presence of persons in Court buildings is preferred)</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91462" y="1911178"/>
            <a:ext cx="1743075" cy="3399803"/>
          </a:xfrm>
        </p:spPr>
      </p:pic>
    </p:spTree>
    <p:extLst>
      <p:ext uri="{BB962C8B-B14F-4D97-AF65-F5344CB8AC3E}">
        <p14:creationId xmlns:p14="http://schemas.microsoft.com/office/powerpoint/2010/main" val="1011834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PHASES-SUPREME COURT DEFINED </a:t>
            </a:r>
          </a:p>
        </p:txBody>
      </p:sp>
      <p:sp>
        <p:nvSpPr>
          <p:cNvPr id="6" name="Content Placeholder 5"/>
          <p:cNvSpPr>
            <a:spLocks noGrp="1"/>
          </p:cNvSpPr>
          <p:nvPr>
            <p:ph idx="1"/>
          </p:nvPr>
        </p:nvSpPr>
        <p:spPr/>
        <p:txBody>
          <a:bodyPr>
            <a:noAutofit/>
          </a:bodyPr>
          <a:lstStyle/>
          <a:p>
            <a:r>
              <a:rPr lang="en-US" sz="1800" b="1" dirty="0">
                <a:effectLst/>
              </a:rPr>
              <a:t>Phase Zero</a:t>
            </a:r>
            <a:endParaRPr lang="en-US" sz="1800" dirty="0">
              <a:effectLst/>
            </a:endParaRPr>
          </a:p>
          <a:p>
            <a:r>
              <a:rPr lang="en-US" sz="1800" dirty="0">
                <a:effectLst/>
              </a:rPr>
              <a:t>Most in-person proceedings suspended</a:t>
            </a:r>
          </a:p>
          <a:p>
            <a:r>
              <a:rPr lang="en-US" sz="1800" dirty="0">
                <a:effectLst/>
              </a:rPr>
              <a:t>Access to courthouse greatly limited</a:t>
            </a:r>
          </a:p>
          <a:p>
            <a:r>
              <a:rPr lang="en-US" sz="1800" b="1" dirty="0">
                <a:effectLst/>
              </a:rPr>
              <a:t>Phase One</a:t>
            </a:r>
            <a:endParaRPr lang="en-US" sz="1800" dirty="0">
              <a:effectLst/>
            </a:endParaRPr>
          </a:p>
          <a:p>
            <a:r>
              <a:rPr lang="en-US" sz="1800" dirty="0">
                <a:effectLst/>
              </a:rPr>
              <a:t>Critical proceedings may resume</a:t>
            </a:r>
          </a:p>
          <a:p>
            <a:r>
              <a:rPr lang="en-US" sz="1800" dirty="0">
                <a:effectLst/>
              </a:rPr>
              <a:t>Courtrooms and other public spaces limited to no more than 10 people if possible</a:t>
            </a:r>
          </a:p>
          <a:p>
            <a:r>
              <a:rPr lang="en-US" sz="1800" b="1" dirty="0">
                <a:effectLst/>
              </a:rPr>
              <a:t>Phase Two</a:t>
            </a:r>
            <a:endParaRPr lang="en-US" sz="1800" dirty="0">
              <a:effectLst/>
            </a:endParaRPr>
          </a:p>
          <a:p>
            <a:r>
              <a:rPr lang="en-US" sz="1800" dirty="0">
                <a:effectLst/>
              </a:rPr>
              <a:t>Additional proceedings may resume</a:t>
            </a:r>
          </a:p>
          <a:p>
            <a:r>
              <a:rPr lang="en-US" sz="1800" dirty="0">
                <a:effectLst/>
              </a:rPr>
              <a:t>Courtrooms and other public spaces limited to no more than 25 people if possible</a:t>
            </a:r>
          </a:p>
          <a:p>
            <a:r>
              <a:rPr lang="en-US" sz="1800" b="1" dirty="0">
                <a:effectLst/>
              </a:rPr>
              <a:t>Phase Three</a:t>
            </a:r>
            <a:endParaRPr lang="en-US" sz="1800" dirty="0">
              <a:effectLst/>
            </a:endParaRPr>
          </a:p>
          <a:p>
            <a:r>
              <a:rPr lang="en-US" sz="1800" dirty="0">
                <a:effectLst/>
              </a:rPr>
              <a:t>Resume proceedings in compliance with local social distancing and occupancy limit protocols</a:t>
            </a:r>
          </a:p>
          <a:p>
            <a:r>
              <a:rPr lang="en-US" sz="1800" dirty="0">
                <a:effectLst/>
              </a:rPr>
              <a:t>Courtrooms and other public spaces open in accord with social distancing protocols</a:t>
            </a:r>
          </a:p>
          <a:p>
            <a:endParaRPr lang="en-US" sz="1800" dirty="0"/>
          </a:p>
        </p:txBody>
      </p:sp>
    </p:spTree>
    <p:extLst>
      <p:ext uri="{BB962C8B-B14F-4D97-AF65-F5344CB8AC3E}">
        <p14:creationId xmlns:p14="http://schemas.microsoft.com/office/powerpoint/2010/main" val="3794105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16</a:t>
            </a:r>
            <a:r>
              <a:rPr lang="en-US" baseline="30000" dirty="0"/>
              <a:t>TH</a:t>
            </a:r>
            <a:r>
              <a:rPr lang="en-US" dirty="0"/>
              <a:t> CIRCUIT COURT OF JACKSON COUNTY, MISSOURI</a:t>
            </a:r>
          </a:p>
        </p:txBody>
      </p:sp>
      <p:sp>
        <p:nvSpPr>
          <p:cNvPr id="3" name="Content Placeholder 2"/>
          <p:cNvSpPr>
            <a:spLocks noGrp="1"/>
          </p:cNvSpPr>
          <p:nvPr>
            <p:ph idx="1"/>
          </p:nvPr>
        </p:nvSpPr>
        <p:spPr/>
        <p:txBody>
          <a:bodyPr/>
          <a:lstStyle/>
          <a:p>
            <a:r>
              <a:rPr lang="en-US" dirty="0"/>
              <a:t>Missouri Supreme Court Order issued July 24, 2020 controls, which allows a presiding Judge to change the operating phase in his/her respective circuit.  See courts.mo.gov</a:t>
            </a:r>
          </a:p>
          <a:p>
            <a:r>
              <a:rPr lang="en-US" dirty="0"/>
              <a:t>Judges are encouraged to utilize all available technologies to limit in person courtroom appearances  that are prohibited by constitution and state statutes </a:t>
            </a:r>
          </a:p>
          <a:p>
            <a:r>
              <a:rPr lang="en-US" dirty="0"/>
              <a:t>The Court must submit a plan to the Missouri Supreme Court that complies with the Supreme Court Order</a:t>
            </a:r>
          </a:p>
          <a:p>
            <a:r>
              <a:rPr lang="en-US" dirty="0"/>
              <a:t>Municipal Courts may have in person proceedings in “extraordinary and urgent situations.”</a:t>
            </a:r>
          </a:p>
          <a:p>
            <a:r>
              <a:rPr lang="en-US" dirty="0"/>
              <a:t>Inmates will NOT be transported except or trial proceedings or for a hearing where presence is constitutionally required</a:t>
            </a:r>
          </a:p>
          <a:p>
            <a:r>
              <a:rPr lang="en-US" dirty="0"/>
              <a:t>In person hearings on Full Orders of Protection </a:t>
            </a:r>
          </a:p>
          <a:p>
            <a:endParaRPr lang="en-US" dirty="0"/>
          </a:p>
        </p:txBody>
      </p:sp>
    </p:spTree>
    <p:extLst>
      <p:ext uri="{BB962C8B-B14F-4D97-AF65-F5344CB8AC3E}">
        <p14:creationId xmlns:p14="http://schemas.microsoft.com/office/powerpoint/2010/main" val="375896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16</a:t>
            </a:r>
            <a:r>
              <a:rPr lang="en-US" baseline="30000" dirty="0"/>
              <a:t>TH</a:t>
            </a:r>
            <a:r>
              <a:rPr lang="en-US" dirty="0"/>
              <a:t> CIRCUIT COURT OF JACKSON COUNTY, MISSOURI</a:t>
            </a:r>
          </a:p>
        </p:txBody>
      </p:sp>
      <p:sp>
        <p:nvSpPr>
          <p:cNvPr id="3" name="Content Placeholder 2"/>
          <p:cNvSpPr>
            <a:spLocks noGrp="1"/>
          </p:cNvSpPr>
          <p:nvPr>
            <p:ph idx="1"/>
          </p:nvPr>
        </p:nvSpPr>
        <p:spPr/>
        <p:txBody>
          <a:bodyPr/>
          <a:lstStyle/>
          <a:p>
            <a:r>
              <a:rPr lang="en-US" dirty="0"/>
              <a:t>No jury trials through February 28, 2021</a:t>
            </a:r>
          </a:p>
          <a:p>
            <a:r>
              <a:rPr lang="en-US" dirty="0"/>
              <a:t>Intention is to resume jury trials in March 2021</a:t>
            </a:r>
          </a:p>
          <a:p>
            <a:r>
              <a:rPr lang="en-US" dirty="0"/>
              <a:t>Jackson County engaged in approximately six criminal jury trials in the Independence Courthouse in October and November 2020, until COVID cases returned both courthouses to Phase 1.</a:t>
            </a:r>
          </a:p>
          <a:p>
            <a:endParaRPr lang="en-US" dirty="0"/>
          </a:p>
          <a:p>
            <a:endParaRPr lang="en-US" dirty="0"/>
          </a:p>
        </p:txBody>
      </p:sp>
    </p:spTree>
    <p:extLst>
      <p:ext uri="{BB962C8B-B14F-4D97-AF65-F5344CB8AC3E}">
        <p14:creationId xmlns:p14="http://schemas.microsoft.com/office/powerpoint/2010/main" val="27069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 COURT FOR THE DISTRICT OF KANSAS</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90920" y="2782737"/>
            <a:ext cx="3019425" cy="1514475"/>
          </a:xfrm>
        </p:spPr>
      </p:pic>
      <p:sp>
        <p:nvSpPr>
          <p:cNvPr id="4" name="Content Placeholder 3"/>
          <p:cNvSpPr>
            <a:spLocks noGrp="1"/>
          </p:cNvSpPr>
          <p:nvPr>
            <p:ph sz="half" idx="2"/>
          </p:nvPr>
        </p:nvSpPr>
        <p:spPr/>
        <p:txBody>
          <a:bodyPr>
            <a:normAutofit fontScale="92500" lnSpcReduction="10000"/>
          </a:bodyPr>
          <a:lstStyle/>
          <a:p>
            <a:r>
              <a:rPr lang="en-US" dirty="0"/>
              <a:t>CURRENT ORDER: Administrative Order 2021-2, all in person civil and criminal trials suspended until March 31, 2021 (dated 2/2/01). See ksd.uscourts.gov</a:t>
            </a:r>
          </a:p>
          <a:p>
            <a:r>
              <a:rPr lang="en-US" dirty="0"/>
              <a:t>Emergency in person hearings may be conducted if deemed necessary </a:t>
            </a:r>
          </a:p>
          <a:p>
            <a:r>
              <a:rPr lang="en-US" dirty="0"/>
              <a:t>Continuances excluded from speedy trial act  18 U.S.C. 3161(h)(7)(A)</a:t>
            </a:r>
          </a:p>
          <a:p>
            <a:r>
              <a:rPr lang="en-US" dirty="0"/>
              <a:t>Approximately 5 in person trials (all civil)  held in August/September 2020 before trials suspended again</a:t>
            </a:r>
          </a:p>
          <a:p>
            <a:r>
              <a:rPr lang="en-US" dirty="0"/>
              <a:t>Can conduct virtual trials in some cases</a:t>
            </a:r>
          </a:p>
        </p:txBody>
      </p:sp>
    </p:spTree>
    <p:extLst>
      <p:ext uri="{BB962C8B-B14F-4D97-AF65-F5344CB8AC3E}">
        <p14:creationId xmlns:p14="http://schemas.microsoft.com/office/powerpoint/2010/main" val="3464672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 COURT FOR WESTERN DISTRICT OF MISSOURI</a:t>
            </a:r>
          </a:p>
        </p:txBody>
      </p:sp>
      <p:sp>
        <p:nvSpPr>
          <p:cNvPr id="3" name="Content Placeholder 2"/>
          <p:cNvSpPr>
            <a:spLocks noGrp="1"/>
          </p:cNvSpPr>
          <p:nvPr>
            <p:ph sz="half" idx="1"/>
          </p:nvPr>
        </p:nvSpPr>
        <p:spPr/>
        <p:txBody>
          <a:bodyPr>
            <a:normAutofit fontScale="92500" lnSpcReduction="10000"/>
          </a:bodyPr>
          <a:lstStyle/>
          <a:p>
            <a:r>
              <a:rPr lang="en-US" dirty="0"/>
              <a:t>CURRENT ORDER: No in person trial proceedings until May 3, 2021 (dated 2/1/21).See mow.uscourts.gov </a:t>
            </a:r>
          </a:p>
          <a:p>
            <a:r>
              <a:rPr lang="en-US" dirty="0"/>
              <a:t>Note that 18 U.S.C. Section 3161(h)(7)(A) excludes continuance from “speedy trial” time</a:t>
            </a:r>
          </a:p>
          <a:p>
            <a:r>
              <a:rPr lang="en-US" dirty="0"/>
              <a:t>Ordinary criminal and civil matters may proceed in person or via video, Court’s discretion </a:t>
            </a:r>
          </a:p>
          <a:p>
            <a:r>
              <a:rPr lang="en-US" dirty="0"/>
              <a:t>Bench trials (civil and criminal) may be held via video conference at Court’s discretion</a:t>
            </a:r>
          </a:p>
          <a:p>
            <a:r>
              <a:rPr lang="en-US" dirty="0"/>
              <a:t>Bankruptcy hearings will be held virtually but can be in person at Court’s discretion </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43750" y="2158314"/>
            <a:ext cx="3238500" cy="2547830"/>
          </a:xfrm>
        </p:spPr>
      </p:pic>
    </p:spTree>
    <p:extLst>
      <p:ext uri="{BB962C8B-B14F-4D97-AF65-F5344CB8AC3E}">
        <p14:creationId xmlns:p14="http://schemas.microsoft.com/office/powerpoint/2010/main" val="1541229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SUPREME COURT OF THE UNITED STATES </a:t>
            </a:r>
          </a:p>
        </p:txBody>
      </p:sp>
      <p:sp>
        <p:nvSpPr>
          <p:cNvPr id="3" name="Content Placeholder 2"/>
          <p:cNvSpPr>
            <a:spLocks noGrp="1"/>
          </p:cNvSpPr>
          <p:nvPr>
            <p:ph sz="half" idx="1"/>
          </p:nvPr>
        </p:nvSpPr>
        <p:spPr/>
        <p:txBody>
          <a:bodyPr/>
          <a:lstStyle/>
          <a:p>
            <a:r>
              <a:rPr lang="en-US" dirty="0"/>
              <a:t>January 22, 2021 press release provides that all oral arguments scheduled for February will be by telephone conference </a:t>
            </a:r>
          </a:p>
          <a:p>
            <a:r>
              <a:rPr lang="en-US" dirty="0"/>
              <a:t>All arguments have been virtual since March 2020</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42986" y="2191265"/>
            <a:ext cx="2949511" cy="2899718"/>
          </a:xfrm>
        </p:spPr>
      </p:pic>
    </p:spTree>
    <p:extLst>
      <p:ext uri="{BB962C8B-B14F-4D97-AF65-F5344CB8AC3E}">
        <p14:creationId xmlns:p14="http://schemas.microsoft.com/office/powerpoint/2010/main" val="385068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CHECK OTHER STATES:</a:t>
            </a:r>
          </a:p>
        </p:txBody>
      </p:sp>
      <p:sp>
        <p:nvSpPr>
          <p:cNvPr id="5" name="Content Placeholder 4"/>
          <p:cNvSpPr>
            <a:spLocks noGrp="1"/>
          </p:cNvSpPr>
          <p:nvPr>
            <p:ph idx="1"/>
          </p:nvPr>
        </p:nvSpPr>
        <p:spPr/>
        <p:txBody>
          <a:bodyPr/>
          <a:lstStyle/>
          <a:p>
            <a:r>
              <a:rPr lang="en-US" dirty="0"/>
              <a:t>https://www.justia.com/covid-19/50-state-covid-19-resources/court-operations-during-covid-19-50-state-resources/</a:t>
            </a:r>
          </a:p>
        </p:txBody>
      </p:sp>
    </p:spTree>
    <p:extLst>
      <p:ext uri="{BB962C8B-B14F-4D97-AF65-F5344CB8AC3E}">
        <p14:creationId xmlns:p14="http://schemas.microsoft.com/office/powerpoint/2010/main" val="298879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BEST PRACTICES</a:t>
            </a:r>
          </a:p>
        </p:txBody>
      </p:sp>
      <p:sp>
        <p:nvSpPr>
          <p:cNvPr id="6" name="Content Placeholder 5"/>
          <p:cNvSpPr>
            <a:spLocks noGrp="1"/>
          </p:cNvSpPr>
          <p:nvPr>
            <p:ph idx="1"/>
          </p:nvPr>
        </p:nvSpPr>
        <p:spPr/>
        <p:txBody>
          <a:bodyPr>
            <a:normAutofit fontScale="92500" lnSpcReduction="20000"/>
          </a:bodyPr>
          <a:lstStyle/>
          <a:p>
            <a:r>
              <a:rPr lang="en-US" b="1" u="sng" dirty="0"/>
              <a:t>Identification of exhibits:</a:t>
            </a:r>
          </a:p>
          <a:p>
            <a:r>
              <a:rPr lang="en-US" dirty="0"/>
              <a:t>During COVID try to work with other party to stipulate to exhibits in advance. Allow opposing counsel to view any exhibits in advance.  There is no reason for anyone to examine for the first time at trial.  Speak to your presiding Judge with counsel present regarding expectations.  If not possible to stipulate, ensure you can meet safely with witness in person or virtually (depending on exhibit), prior to trial to make sure foundation can be provided smoothly.</a:t>
            </a:r>
          </a:p>
          <a:p>
            <a:r>
              <a:rPr lang="en-US" dirty="0"/>
              <a:t>Virtually- pictures, maps, demonstrative exhibits, documents, records,  etc. foundation should be able to be provided virtually prior to trial.</a:t>
            </a:r>
          </a:p>
          <a:p>
            <a:r>
              <a:rPr lang="en-US" dirty="0"/>
              <a:t>Non-virtual- physical objects will likely need to be examined in person. Be safe with masks, sanitizer, and social distancing.  As few as people should be present as necessary. I.e. eliminate clients, family members, interns, other coworkers if possible. Do this prior to trial to avoid unnecessary exposure.</a:t>
            </a:r>
          </a:p>
          <a:p>
            <a:r>
              <a:rPr lang="en-US" dirty="0"/>
              <a:t>Mark prior to trial.</a:t>
            </a:r>
          </a:p>
          <a:p>
            <a:endParaRPr lang="en-US" dirty="0"/>
          </a:p>
        </p:txBody>
      </p:sp>
    </p:spTree>
    <p:extLst>
      <p:ext uri="{BB962C8B-B14F-4D97-AF65-F5344CB8AC3E}">
        <p14:creationId xmlns:p14="http://schemas.microsoft.com/office/powerpoint/2010/main" val="373743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normAutofit fontScale="92500" lnSpcReduction="10000"/>
          </a:bodyPr>
          <a:lstStyle/>
          <a:p>
            <a:r>
              <a:rPr lang="en-US" b="1" u="sng" dirty="0"/>
              <a:t>Identification of exhibits:</a:t>
            </a:r>
          </a:p>
          <a:p>
            <a:r>
              <a:rPr lang="en-US" dirty="0"/>
              <a:t>Early exchange and cooperation between counsel is preferred.  Exchange exhibit and witness lists.  Obstinacy seems especially unnecessary during COVID.</a:t>
            </a:r>
          </a:p>
          <a:p>
            <a:r>
              <a:rPr lang="en-US" dirty="0"/>
              <a:t>If testifying virtually, ensure that you have engaged in open discovery prior. Provide the exhibit to your witness.  Mark the </a:t>
            </a:r>
            <a:r>
              <a:rPr lang="en-US"/>
              <a:t>exhibit and </a:t>
            </a:r>
            <a:r>
              <a:rPr lang="en-US" dirty="0"/>
              <a:t>arrange to have it displayed virtually through an online platform.  Many court reporters in the Metro area are already doing this.  Have a physical copy of the exhibit available to display if need be. Master the screen share/ the platform you will be using.  You are NOT a cat.</a:t>
            </a:r>
          </a:p>
          <a:p>
            <a:r>
              <a:rPr lang="en-US" dirty="0"/>
              <a:t>If in person—check with presiding Judge and local rules regarding COVID restrictions prior to trial.  It may be necessary to approach the witness if precautions are in place, but it may also be possible to display the exhibit at a distance or provide it in a notebook in a sleeve that can be sanitized and place in front of the witness so no approach is necessary.  If opposing counsel needs to examine, hand it to them with proper protective wear.</a:t>
            </a:r>
          </a:p>
        </p:txBody>
      </p:sp>
    </p:spTree>
    <p:extLst>
      <p:ext uri="{BB962C8B-B14F-4D97-AF65-F5344CB8AC3E}">
        <p14:creationId xmlns:p14="http://schemas.microsoft.com/office/powerpoint/2010/main" val="1742324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a:t>
            </a:r>
          </a:p>
        </p:txBody>
      </p:sp>
      <p:sp>
        <p:nvSpPr>
          <p:cNvPr id="3" name="Content Placeholder 2"/>
          <p:cNvSpPr>
            <a:spLocks noGrp="1"/>
          </p:cNvSpPr>
          <p:nvPr>
            <p:ph idx="1"/>
          </p:nvPr>
        </p:nvSpPr>
        <p:spPr/>
        <p:txBody>
          <a:bodyPr/>
          <a:lstStyle/>
          <a:p>
            <a:r>
              <a:rPr lang="en-US" b="1" u="sng" dirty="0"/>
              <a:t>Prior to Trial:</a:t>
            </a:r>
          </a:p>
          <a:p>
            <a:r>
              <a:rPr lang="en-US" dirty="0"/>
              <a:t>What does Court or local rules require?  Face mask, face shield or clear mask for witnesses/ attorneys?</a:t>
            </a:r>
          </a:p>
          <a:p>
            <a:r>
              <a:rPr lang="en-US" dirty="0"/>
              <a:t>Where are witnesses allowed to congregate?</a:t>
            </a:r>
          </a:p>
          <a:p>
            <a:r>
              <a:rPr lang="en-US" dirty="0"/>
              <a:t>How many are allowed in the courtroom—including office staff, court staff, clients and their friends/family?</a:t>
            </a:r>
          </a:p>
          <a:p>
            <a:r>
              <a:rPr lang="en-US" dirty="0"/>
              <a:t>Will Court provide equipment or must you bring your own?</a:t>
            </a:r>
          </a:p>
          <a:p>
            <a:r>
              <a:rPr lang="en-US" dirty="0"/>
              <a:t>Sanitizing during proceedings?</a:t>
            </a:r>
          </a:p>
          <a:p>
            <a:endParaRPr lang="en-US" dirty="0"/>
          </a:p>
          <a:p>
            <a:pPr marL="36900" indent="0">
              <a:buNone/>
            </a:pPr>
            <a:endParaRPr lang="en-US" dirty="0"/>
          </a:p>
          <a:p>
            <a:endParaRPr lang="en-US" dirty="0"/>
          </a:p>
        </p:txBody>
      </p:sp>
    </p:spTree>
    <p:extLst>
      <p:ext uri="{BB962C8B-B14F-4D97-AF65-F5344CB8AC3E}">
        <p14:creationId xmlns:p14="http://schemas.microsoft.com/office/powerpoint/2010/main" val="3428525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a:t>
            </a:r>
          </a:p>
        </p:txBody>
      </p:sp>
      <p:sp>
        <p:nvSpPr>
          <p:cNvPr id="3" name="Content Placeholder 2"/>
          <p:cNvSpPr>
            <a:spLocks noGrp="1"/>
          </p:cNvSpPr>
          <p:nvPr>
            <p:ph idx="1"/>
          </p:nvPr>
        </p:nvSpPr>
        <p:spPr/>
        <p:txBody>
          <a:bodyPr/>
          <a:lstStyle/>
          <a:p>
            <a:r>
              <a:rPr lang="en-US" b="1" u="sng" dirty="0"/>
              <a:t>Presentation of exhibits to jury:</a:t>
            </a:r>
          </a:p>
          <a:p>
            <a:r>
              <a:rPr lang="en-US" dirty="0"/>
              <a:t>Check with presiding Judge and opposing counsel prior .  Does a delay in proceedings really help anyone during a pandemic?</a:t>
            </a:r>
          </a:p>
          <a:p>
            <a:r>
              <a:rPr lang="en-US" dirty="0"/>
              <a:t>Options include providing a binder for Judge/Jury/opposing counsel with sleeves that can be sanitized.  A better option could be providing exhibits digitally via a thumb drive and/or disc.  In that case, you must ensure that the Judge and Jurors have the means via computer or television to view the same.</a:t>
            </a:r>
          </a:p>
          <a:p>
            <a:r>
              <a:rPr lang="en-US" dirty="0"/>
              <a:t>Provide all necessary parties with sanitizer, latex gloves, masks, and anything else that may be needed for safety when handling exhibits and any necessary equipment.</a:t>
            </a:r>
          </a:p>
          <a:p>
            <a:r>
              <a:rPr lang="en-US" dirty="0"/>
              <a:t>Ensure that Judge/ Jury/ Witness can view the exhibits in advance.  This may mean through a combination of a means of projection and/or personal binders.  </a:t>
            </a:r>
          </a:p>
        </p:txBody>
      </p:sp>
    </p:spTree>
    <p:extLst>
      <p:ext uri="{BB962C8B-B14F-4D97-AF65-F5344CB8AC3E}">
        <p14:creationId xmlns:p14="http://schemas.microsoft.com/office/powerpoint/2010/main" val="2717021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lstStyle/>
          <a:p>
            <a:r>
              <a:rPr lang="en-US" b="1" u="sng" dirty="0"/>
              <a:t>Transferring Exhibits to Court/Playing Videos:</a:t>
            </a:r>
          </a:p>
          <a:p>
            <a:r>
              <a:rPr lang="en-US" dirty="0"/>
              <a:t>Prior to trial, be clear on what Court wants.  Options are digital exhibits, personalized notebooks for Witness/ Parties/ Judge/ Court Reporter/ Jurors, or some other possibility.</a:t>
            </a:r>
          </a:p>
          <a:p>
            <a:r>
              <a:rPr lang="en-US" dirty="0"/>
              <a:t>Check with Court regarding any pictures/videos/ other exhibits that need to be displayed.  Whose equipment will be used.  Some Courts have very nice equipment, including personal screens for jurors…others do not.    Prior to display ensure everyone can see! Including Judge/ Witness/ Jurors/ all involved parties.</a:t>
            </a:r>
          </a:p>
          <a:p>
            <a:endParaRPr lang="en-US" dirty="0"/>
          </a:p>
        </p:txBody>
      </p:sp>
    </p:spTree>
    <p:extLst>
      <p:ext uri="{BB962C8B-B14F-4D97-AF65-F5344CB8AC3E}">
        <p14:creationId xmlns:p14="http://schemas.microsoft.com/office/powerpoint/2010/main" val="4102628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normAutofit lnSpcReduction="10000"/>
          </a:bodyPr>
          <a:lstStyle/>
          <a:p>
            <a:r>
              <a:rPr lang="en-US" b="1" u="sng" dirty="0"/>
              <a:t>Witness Scheduling:</a:t>
            </a:r>
          </a:p>
          <a:p>
            <a:r>
              <a:rPr lang="en-US" dirty="0"/>
              <a:t>Be aware of Court plan and local rules in advance for as how to get witnesses in and out of the courtroom.  They can wait nearby, you can use office personnel and use email/texts to communicate if Court will allow/ if proceedings are transmitted virtually they can watch and be ready.</a:t>
            </a:r>
          </a:p>
          <a:p>
            <a:r>
              <a:rPr lang="en-US" dirty="0"/>
              <a:t>In between witnesses, stand needs to be sanitized, likely by Bailiff.</a:t>
            </a:r>
          </a:p>
          <a:p>
            <a:r>
              <a:rPr lang="en-US" dirty="0"/>
              <a:t>Microphone or stand for counsel may also need to be sanitized between direct and cross. </a:t>
            </a:r>
          </a:p>
          <a:p>
            <a:r>
              <a:rPr lang="en-US" dirty="0"/>
              <a:t>Courtroom may need to be sanitized during breaks.</a:t>
            </a:r>
          </a:p>
          <a:p>
            <a:r>
              <a:rPr lang="en-US" dirty="0"/>
              <a:t>Air filtration systems may be used.</a:t>
            </a:r>
          </a:p>
          <a:p>
            <a:r>
              <a:rPr lang="en-US" dirty="0"/>
              <a:t>Note:  also consider best practices for any office staff/ clients/ other observers who wish to be present.</a:t>
            </a:r>
          </a:p>
        </p:txBody>
      </p:sp>
    </p:spTree>
    <p:extLst>
      <p:ext uri="{BB962C8B-B14F-4D97-AF65-F5344CB8AC3E}">
        <p14:creationId xmlns:p14="http://schemas.microsoft.com/office/powerpoint/2010/main" val="4285621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a:t>
            </a:r>
          </a:p>
        </p:txBody>
      </p:sp>
      <p:sp>
        <p:nvSpPr>
          <p:cNvPr id="3" name="Content Placeholder 2"/>
          <p:cNvSpPr>
            <a:spLocks noGrp="1"/>
          </p:cNvSpPr>
          <p:nvPr>
            <p:ph idx="1"/>
          </p:nvPr>
        </p:nvSpPr>
        <p:spPr/>
        <p:txBody>
          <a:bodyPr>
            <a:normAutofit fontScale="70000" lnSpcReduction="20000"/>
          </a:bodyPr>
          <a:lstStyle/>
          <a:p>
            <a:r>
              <a:rPr lang="en-US" b="1" u="sng" dirty="0"/>
              <a:t>Virtual Hearings:</a:t>
            </a:r>
          </a:p>
          <a:p>
            <a:r>
              <a:rPr lang="en-US" dirty="0"/>
              <a:t>Make sure you are in calm and quiet area. Be professional. You are going to Court!</a:t>
            </a:r>
          </a:p>
          <a:p>
            <a:r>
              <a:rPr lang="en-US" dirty="0"/>
              <a:t>Be familiar with using the platform.  Ask Court and opposing counsel regarding use of cameras and when.</a:t>
            </a:r>
          </a:p>
          <a:p>
            <a:r>
              <a:rPr lang="en-US" dirty="0"/>
              <a:t>Court should be able to mute and video of all parties, as well as let parties in and out of “room.” (make them aware if witness rule has been invoked).</a:t>
            </a:r>
          </a:p>
          <a:p>
            <a:r>
              <a:rPr lang="en-US" dirty="0"/>
              <a:t>Backgrounds?</a:t>
            </a:r>
          </a:p>
          <a:p>
            <a:r>
              <a:rPr lang="en-US" dirty="0"/>
              <a:t>Kansas Supreme Courts have practice runs.  You should ask for one from your local Court.</a:t>
            </a:r>
          </a:p>
          <a:p>
            <a:r>
              <a:rPr lang="en-US" dirty="0"/>
              <a:t>Make sure you have trustworthy device.  Likely a laptop is best. Go horizontal if you use phone or tablet.</a:t>
            </a:r>
          </a:p>
          <a:p>
            <a:r>
              <a:rPr lang="en-US" dirty="0"/>
              <a:t>Standing or sitting?  Sitting better for a microphone.</a:t>
            </a:r>
          </a:p>
          <a:p>
            <a:r>
              <a:rPr lang="en-US" dirty="0"/>
              <a:t>Use your IT resources if your office has them.</a:t>
            </a:r>
          </a:p>
          <a:p>
            <a:r>
              <a:rPr lang="en-US" dirty="0"/>
              <a:t>Watch that feedback.</a:t>
            </a:r>
          </a:p>
          <a:p>
            <a:r>
              <a:rPr lang="en-US" dirty="0"/>
              <a:t>If you have interested parties participating online, go through protocol with them as well.</a:t>
            </a:r>
          </a:p>
          <a:p>
            <a:r>
              <a:rPr lang="en-US" dirty="0"/>
              <a:t>In criminal cases, victims have a right to participate.  Make sure this happens.</a:t>
            </a:r>
          </a:p>
          <a:p>
            <a:r>
              <a:rPr lang="en-US" dirty="0"/>
              <a:t>Identification—may have to be creative but can be done.</a:t>
            </a:r>
          </a:p>
        </p:txBody>
      </p:sp>
    </p:spTree>
    <p:extLst>
      <p:ext uri="{BB962C8B-B14F-4D97-AF65-F5344CB8AC3E}">
        <p14:creationId xmlns:p14="http://schemas.microsoft.com/office/powerpoint/2010/main" val="756748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lstStyle/>
          <a:p>
            <a:r>
              <a:rPr lang="en-US" b="1" u="sng" dirty="0"/>
              <a:t>Sidebars:</a:t>
            </a:r>
          </a:p>
          <a:p>
            <a:r>
              <a:rPr lang="en-US" dirty="0"/>
              <a:t>Again…talk to Court prior.  Will white noise be used?  Will jurors be excused?  Much more impetus in COVID to be timely in your Motions and any evidentiary arguments/objections.  Judge will appreciate it/ Jurors will appreciate it.</a:t>
            </a:r>
          </a:p>
          <a:p>
            <a:r>
              <a:rPr lang="en-US" dirty="0"/>
              <a:t>Virtual sidebars-  should be able to use some sort of break out room.</a:t>
            </a:r>
          </a:p>
          <a:p>
            <a:r>
              <a:rPr lang="en-US" dirty="0"/>
              <a:t>In person side-bars- in chambers or in another </a:t>
            </a:r>
            <a:r>
              <a:rPr lang="en-US" dirty="0" err="1"/>
              <a:t>courtoom</a:t>
            </a:r>
            <a:r>
              <a:rPr lang="en-US" dirty="0"/>
              <a:t>?</a:t>
            </a:r>
          </a:p>
        </p:txBody>
      </p:sp>
    </p:spTree>
    <p:extLst>
      <p:ext uri="{BB962C8B-B14F-4D97-AF65-F5344CB8AC3E}">
        <p14:creationId xmlns:p14="http://schemas.microsoft.com/office/powerpoint/2010/main" val="3281543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a:t>
            </a:r>
          </a:p>
        </p:txBody>
      </p:sp>
      <p:sp>
        <p:nvSpPr>
          <p:cNvPr id="3" name="Content Placeholder 2"/>
          <p:cNvSpPr>
            <a:spLocks noGrp="1"/>
          </p:cNvSpPr>
          <p:nvPr>
            <p:ph idx="1"/>
          </p:nvPr>
        </p:nvSpPr>
        <p:spPr/>
        <p:txBody>
          <a:bodyPr>
            <a:normAutofit fontScale="85000" lnSpcReduction="20000"/>
          </a:bodyPr>
          <a:lstStyle/>
          <a:p>
            <a:r>
              <a:rPr lang="en-US" sz="2900" b="1" u="sng" dirty="0"/>
              <a:t>Jury Issues:</a:t>
            </a:r>
          </a:p>
          <a:p>
            <a:r>
              <a:rPr lang="en-US" sz="2900" dirty="0"/>
              <a:t>Questionnaires: explain process and safety measures.  Allow process to opt out and to report exposure during and subsequent to jury service.</a:t>
            </a:r>
          </a:p>
          <a:p>
            <a:r>
              <a:rPr lang="en-US" sz="2900" dirty="0"/>
              <a:t>Virtual selection, provide tablets?</a:t>
            </a:r>
          </a:p>
          <a:p>
            <a:r>
              <a:rPr lang="en-US" sz="2900" dirty="0"/>
              <a:t>Seating: Counsel and Jurors, limit number of jurors present.  Do you have several smaller panels?</a:t>
            </a:r>
          </a:p>
          <a:p>
            <a:r>
              <a:rPr lang="en-US" sz="2900" dirty="0"/>
              <a:t>Limitation of </a:t>
            </a:r>
            <a:r>
              <a:rPr lang="en-US" sz="2900" dirty="0" err="1"/>
              <a:t>voir</a:t>
            </a:r>
            <a:r>
              <a:rPr lang="en-US" sz="2900" dirty="0"/>
              <a:t> dire?</a:t>
            </a:r>
          </a:p>
          <a:p>
            <a:r>
              <a:rPr lang="en-US" sz="2900" dirty="0"/>
              <a:t>Materials: Masks, sanitizer, pens, notepads, etc.  What will be provided.</a:t>
            </a:r>
          </a:p>
          <a:p>
            <a:r>
              <a:rPr lang="en-US" sz="2900" dirty="0"/>
              <a:t>Elevator/ Stair Use.</a:t>
            </a:r>
          </a:p>
          <a:p>
            <a:endParaRPr lang="en-US" dirty="0"/>
          </a:p>
        </p:txBody>
      </p:sp>
    </p:spTree>
    <p:extLst>
      <p:ext uri="{BB962C8B-B14F-4D97-AF65-F5344CB8AC3E}">
        <p14:creationId xmlns:p14="http://schemas.microsoft.com/office/powerpoint/2010/main" val="1645143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normAutofit fontScale="92500" lnSpcReduction="20000"/>
          </a:bodyPr>
          <a:lstStyle/>
          <a:p>
            <a:r>
              <a:rPr lang="en-US" b="1" u="sng" dirty="0"/>
              <a:t>Jury Issues:</a:t>
            </a:r>
          </a:p>
          <a:p>
            <a:r>
              <a:rPr lang="en-US" dirty="0"/>
              <a:t>Jury Room/ Food/ Water.</a:t>
            </a:r>
          </a:p>
          <a:p>
            <a:r>
              <a:rPr lang="en-US" dirty="0"/>
              <a:t>Jury seating in courtroom.</a:t>
            </a:r>
          </a:p>
          <a:p>
            <a:r>
              <a:rPr lang="en-US" dirty="0"/>
              <a:t>IT considerations.</a:t>
            </a:r>
          </a:p>
          <a:p>
            <a:r>
              <a:rPr lang="en-US" dirty="0"/>
              <a:t>Air filtration system?</a:t>
            </a:r>
          </a:p>
          <a:p>
            <a:r>
              <a:rPr lang="en-US" dirty="0"/>
              <a:t>Streaming?</a:t>
            </a:r>
          </a:p>
          <a:p>
            <a:r>
              <a:rPr lang="en-US" dirty="0"/>
              <a:t>If public, seating of spectators</a:t>
            </a:r>
          </a:p>
          <a:p>
            <a:r>
              <a:rPr lang="en-US" dirty="0"/>
              <a:t>Limit number of trials per week </a:t>
            </a:r>
          </a:p>
          <a:p>
            <a:r>
              <a:rPr lang="en-US" dirty="0"/>
              <a:t>Divide divisions to limit courthouse traffic?</a:t>
            </a:r>
          </a:p>
          <a:p>
            <a:r>
              <a:rPr lang="en-US" dirty="0"/>
              <a:t>Supply bags for jurors </a:t>
            </a:r>
          </a:p>
          <a:p>
            <a:r>
              <a:rPr lang="en-US" dirty="0"/>
              <a:t>Jury instructions?</a:t>
            </a:r>
          </a:p>
          <a:p>
            <a:endParaRPr lang="en-US" dirty="0"/>
          </a:p>
        </p:txBody>
      </p:sp>
    </p:spTree>
    <p:extLst>
      <p:ext uri="{BB962C8B-B14F-4D97-AF65-F5344CB8AC3E}">
        <p14:creationId xmlns:p14="http://schemas.microsoft.com/office/powerpoint/2010/main" val="416363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JACK. CO. VOIR DIRE</a:t>
            </a:r>
          </a:p>
        </p:txBody>
      </p:sp>
      <p:sp>
        <p:nvSpPr>
          <p:cNvPr id="3" name="Content Placeholder 2"/>
          <p:cNvSpPr>
            <a:spLocks noGrp="1"/>
          </p:cNvSpPr>
          <p:nvPr>
            <p:ph idx="1"/>
          </p:nvPr>
        </p:nvSpPr>
        <p:spPr/>
        <p:txBody>
          <a:bodyPr/>
          <a:lstStyle/>
          <a:p>
            <a:r>
              <a:rPr lang="en-US" dirty="0">
                <a:effectLst/>
              </a:rPr>
              <a:t>We will prioritize 3-5ish cases each week for each courthouse.</a:t>
            </a:r>
          </a:p>
          <a:p>
            <a:endParaRPr lang="en-US" dirty="0">
              <a:effectLst/>
            </a:endParaRPr>
          </a:p>
          <a:p>
            <a:r>
              <a:rPr lang="en-US" dirty="0">
                <a:effectLst/>
              </a:rPr>
              <a:t>We will summon </a:t>
            </a:r>
            <a:r>
              <a:rPr lang="en-US" b="1" dirty="0">
                <a:effectLst/>
              </a:rPr>
              <a:t>one group of prospective jurors in the morning each day and one group in the afternoon</a:t>
            </a:r>
            <a:r>
              <a:rPr lang="en-US" dirty="0">
                <a:effectLst/>
              </a:rPr>
              <a:t> each day (for both KC and Independence), based on the following schedule.</a:t>
            </a:r>
          </a:p>
          <a:p>
            <a:pPr marL="36900" indent="0">
              <a:buNone/>
            </a:pPr>
            <a:endParaRPr lang="en-US" dirty="0">
              <a:effectLst/>
            </a:endParaRPr>
          </a:p>
          <a:p>
            <a:r>
              <a:rPr lang="en-US" dirty="0">
                <a:effectLst/>
              </a:rPr>
              <a:t>The process below will be repeated 2 times each day.  Social distancing will be maintained.  We will be summoning smaller groups (less than the capacity of the jury assembly room in each location) to facilitate prompt </a:t>
            </a:r>
            <a:r>
              <a:rPr lang="en-US" dirty="0" err="1">
                <a:effectLst/>
              </a:rPr>
              <a:t>voir</a:t>
            </a:r>
            <a:r>
              <a:rPr lang="en-US" dirty="0">
                <a:effectLst/>
              </a:rPr>
              <a:t> dire and allow both the morning and afternoon groups to be part of </a:t>
            </a:r>
            <a:r>
              <a:rPr lang="en-US" dirty="0" err="1">
                <a:effectLst/>
              </a:rPr>
              <a:t>voir</a:t>
            </a:r>
            <a:r>
              <a:rPr lang="en-US" dirty="0">
                <a:effectLst/>
              </a:rPr>
              <a:t> dire.  </a:t>
            </a:r>
          </a:p>
          <a:p>
            <a:endParaRPr lang="en-US" dirty="0"/>
          </a:p>
        </p:txBody>
      </p:sp>
    </p:spTree>
    <p:extLst>
      <p:ext uri="{BB962C8B-B14F-4D97-AF65-F5344CB8AC3E}">
        <p14:creationId xmlns:p14="http://schemas.microsoft.com/office/powerpoint/2010/main" val="949230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JACK. CO. VOIR DIRE</a:t>
            </a:r>
          </a:p>
        </p:txBody>
      </p:sp>
      <p:sp>
        <p:nvSpPr>
          <p:cNvPr id="3" name="Content Placeholder 2"/>
          <p:cNvSpPr>
            <a:spLocks noGrp="1"/>
          </p:cNvSpPr>
          <p:nvPr>
            <p:ph idx="1"/>
          </p:nvPr>
        </p:nvSpPr>
        <p:spPr/>
        <p:txBody>
          <a:bodyPr>
            <a:normAutofit fontScale="77500" lnSpcReduction="20000"/>
          </a:bodyPr>
          <a:lstStyle/>
          <a:p>
            <a:r>
              <a:rPr lang="en-US" dirty="0">
                <a:effectLst/>
              </a:rPr>
              <a:t>8:00 - Scheduled reporting time for juror group 1.  Prospective jurors will be seated and juror qualification begins.  </a:t>
            </a:r>
          </a:p>
          <a:p>
            <a:r>
              <a:rPr lang="en-US" dirty="0">
                <a:effectLst/>
              </a:rPr>
              <a:t>8:00 - 8:35 – Qualification of juror group 1.  At the conclusion of this process, any disqualified juror will be released.   </a:t>
            </a:r>
          </a:p>
          <a:p>
            <a:r>
              <a:rPr lang="en-US" dirty="0">
                <a:effectLst/>
              </a:rPr>
              <a:t>8:15 - 8:30 – Jury lists and </a:t>
            </a:r>
            <a:r>
              <a:rPr lang="en-US" dirty="0" err="1">
                <a:effectLst/>
              </a:rPr>
              <a:t>BioForms</a:t>
            </a:r>
            <a:r>
              <a:rPr lang="en-US" dirty="0">
                <a:effectLst/>
              </a:rPr>
              <a:t> will be available to Court as soon as possible (and the Court will provide this information to the attorneys).  Prospective jurors are seated when they arrive.  They are given numbers and will remain in their assigned seat during qualification and </a:t>
            </a:r>
            <a:r>
              <a:rPr lang="en-US" dirty="0" err="1">
                <a:effectLst/>
              </a:rPr>
              <a:t>voir</a:t>
            </a:r>
            <a:r>
              <a:rPr lang="en-US" dirty="0">
                <a:effectLst/>
              </a:rPr>
              <a:t> dire.  You will be emailed a list that identifies all prospective jurors and their respective numbers – the Court will provide this to attorneys.  No new list will be provided after any juror is disqualified – you will simply strike that person from your list – the remaining venire panel will not be re-numbered.  This list will be used by the court and the attorneys for </a:t>
            </a:r>
            <a:r>
              <a:rPr lang="en-US" dirty="0" err="1">
                <a:effectLst/>
              </a:rPr>
              <a:t>voir</a:t>
            </a:r>
            <a:r>
              <a:rPr lang="en-US" dirty="0">
                <a:effectLst/>
              </a:rPr>
              <a:t> dire. </a:t>
            </a:r>
          </a:p>
          <a:p>
            <a:r>
              <a:rPr lang="en-US" dirty="0">
                <a:effectLst/>
              </a:rPr>
              <a:t>8:45 --9:00 – </a:t>
            </a:r>
            <a:r>
              <a:rPr lang="en-US" b="1" dirty="0" err="1">
                <a:effectLst/>
              </a:rPr>
              <a:t>Voir</a:t>
            </a:r>
            <a:r>
              <a:rPr lang="en-US" b="1" dirty="0">
                <a:effectLst/>
              </a:rPr>
              <a:t> dire commences</a:t>
            </a:r>
            <a:r>
              <a:rPr lang="en-US" dirty="0">
                <a:effectLst/>
              </a:rPr>
              <a:t> in jury assembly room of group 1 (should start no later than 9:00).  All venire panel members will remain seated in their same, assigned seat.  </a:t>
            </a:r>
          </a:p>
          <a:p>
            <a:r>
              <a:rPr lang="en-US" dirty="0">
                <a:effectLst/>
              </a:rPr>
              <a:t>12:00 – </a:t>
            </a:r>
            <a:r>
              <a:rPr lang="en-US" b="1" dirty="0" err="1">
                <a:effectLst/>
              </a:rPr>
              <a:t>Voir</a:t>
            </a:r>
            <a:r>
              <a:rPr lang="en-US" b="1" dirty="0">
                <a:effectLst/>
              </a:rPr>
              <a:t> dire of group 1 must be completed (sooner if possible)</a:t>
            </a:r>
            <a:r>
              <a:rPr lang="en-US" dirty="0">
                <a:effectLst/>
              </a:rPr>
              <a:t>, including challenges/strikes for cause for group 1 (remember this is a smaller group so 3 hours should be adequate time).  This group will be sent home after </a:t>
            </a:r>
            <a:r>
              <a:rPr lang="en-US" dirty="0" err="1">
                <a:effectLst/>
              </a:rPr>
              <a:t>voir</a:t>
            </a:r>
            <a:r>
              <a:rPr lang="en-US" dirty="0">
                <a:effectLst/>
              </a:rPr>
              <a:t> dire.  </a:t>
            </a:r>
            <a:r>
              <a:rPr lang="en-US" b="1" dirty="0">
                <a:effectLst/>
              </a:rPr>
              <a:t>The jury assembly room must be vacated to allow for it to be sanitized before juror group 2 is seated.  </a:t>
            </a:r>
            <a:r>
              <a:rPr lang="en-US" dirty="0">
                <a:effectLst/>
              </a:rPr>
              <a:t>There will be time before qualifying group 2 for lunch and possibly address pre-trial matters in your courtroom.  </a:t>
            </a:r>
          </a:p>
          <a:p>
            <a:endParaRPr lang="en-US" dirty="0"/>
          </a:p>
        </p:txBody>
      </p:sp>
    </p:spTree>
    <p:extLst>
      <p:ext uri="{BB962C8B-B14F-4D97-AF65-F5344CB8AC3E}">
        <p14:creationId xmlns:p14="http://schemas.microsoft.com/office/powerpoint/2010/main" val="1341014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JACK. CO. VOIR DIRE</a:t>
            </a:r>
          </a:p>
        </p:txBody>
      </p:sp>
      <p:sp>
        <p:nvSpPr>
          <p:cNvPr id="3" name="Content Placeholder 2"/>
          <p:cNvSpPr>
            <a:spLocks noGrp="1"/>
          </p:cNvSpPr>
          <p:nvPr>
            <p:ph idx="1"/>
          </p:nvPr>
        </p:nvSpPr>
        <p:spPr/>
        <p:txBody>
          <a:bodyPr/>
          <a:lstStyle/>
          <a:p>
            <a:r>
              <a:rPr lang="en-US" dirty="0"/>
              <a:t>Room is cleaned and sanitized and process repeats in the afternoon.</a:t>
            </a:r>
          </a:p>
        </p:txBody>
      </p:sp>
    </p:spTree>
    <p:extLst>
      <p:ext uri="{BB962C8B-B14F-4D97-AF65-F5344CB8AC3E}">
        <p14:creationId xmlns:p14="http://schemas.microsoft.com/office/powerpoint/2010/main" val="879172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a:t>
            </a:r>
          </a:p>
        </p:txBody>
      </p:sp>
      <p:sp>
        <p:nvSpPr>
          <p:cNvPr id="3" name="Content Placeholder 2"/>
          <p:cNvSpPr>
            <a:spLocks noGrp="1"/>
          </p:cNvSpPr>
          <p:nvPr>
            <p:ph idx="1"/>
          </p:nvPr>
        </p:nvSpPr>
        <p:spPr/>
        <p:txBody>
          <a:bodyPr/>
          <a:lstStyle/>
          <a:p>
            <a:r>
              <a:rPr lang="en-US" dirty="0">
                <a:hlinkClick r:id="rId2"/>
              </a:rPr>
              <a:t>https://www.uscourts.gov/sites/default/files/combined_jury_trial_post_covid_doc_6.10.20.pdf</a:t>
            </a:r>
            <a:r>
              <a:rPr lang="en-US" dirty="0"/>
              <a:t>  (Federal Judges/ Covid-19 Judicial Task Force dated June 2020)</a:t>
            </a:r>
          </a:p>
          <a:p>
            <a:r>
              <a:rPr lang="en-US" dirty="0">
                <a:hlinkClick r:id="rId3"/>
              </a:rPr>
              <a:t>https://www.kscourts.org/KSCourts/media/KsCourts/court%20administration/Juries/Jury-Trial-Task-Force-full-report-final2.pdf</a:t>
            </a:r>
            <a:r>
              <a:rPr lang="en-US" dirty="0"/>
              <a:t> (Kansas Courts Ad Hoc Jury Task Force Report dated July 2020)</a:t>
            </a:r>
          </a:p>
        </p:txBody>
      </p:sp>
    </p:spTree>
    <p:extLst>
      <p:ext uri="{BB962C8B-B14F-4D97-AF65-F5344CB8AC3E}">
        <p14:creationId xmlns:p14="http://schemas.microsoft.com/office/powerpoint/2010/main" val="3485956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LIFE COVID TRIAL EXPERIENCES</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lstStyle/>
          <a:p>
            <a:r>
              <a:rPr lang="en-US" dirty="0"/>
              <a:t>SEPTEMBER 2020 CIVIL JURY TRIAL</a:t>
            </a:r>
          </a:p>
          <a:p>
            <a:r>
              <a:rPr lang="en-US" dirty="0"/>
              <a:t>U.S. COURT FOR THE DISTRICT OF KANSAS</a:t>
            </a:r>
          </a:p>
          <a:p>
            <a:r>
              <a:rPr lang="en-US" dirty="0"/>
              <a:t>JUDGE VRATIL PRESIDING</a:t>
            </a:r>
          </a:p>
        </p:txBody>
      </p:sp>
      <p:sp>
        <p:nvSpPr>
          <p:cNvPr id="5" name="Text Placeholder 4"/>
          <p:cNvSpPr>
            <a:spLocks noGrp="1"/>
          </p:cNvSpPr>
          <p:nvPr>
            <p:ph type="body" sz="quarter" idx="3"/>
          </p:nvPr>
        </p:nvSpPr>
        <p:spPr/>
        <p:txBody>
          <a:bodyPr/>
          <a:lstStyle/>
          <a:p>
            <a:endParaRPr lang="en-US"/>
          </a:p>
        </p:txBody>
      </p:sp>
      <p:pic>
        <p:nvPicPr>
          <p:cNvPr id="7" name="Content Placeholder 4"/>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232650" y="3328194"/>
            <a:ext cx="3019425" cy="1514475"/>
          </a:xfrm>
        </p:spPr>
      </p:pic>
    </p:spTree>
    <p:extLst>
      <p:ext uri="{BB962C8B-B14F-4D97-AF65-F5344CB8AC3E}">
        <p14:creationId xmlns:p14="http://schemas.microsoft.com/office/powerpoint/2010/main" val="3687808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LIFE COVID TRIAL EXPERIENCES</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lstStyle/>
          <a:p>
            <a:r>
              <a:rPr lang="en-US" dirty="0"/>
              <a:t>DECEMBER 2020 BENCH TRIAL</a:t>
            </a:r>
          </a:p>
          <a:p>
            <a:r>
              <a:rPr lang="en-US" dirty="0"/>
              <a:t>STATE OF MISSOURI v. KEVIN HURLEY</a:t>
            </a:r>
          </a:p>
          <a:p>
            <a:r>
              <a:rPr lang="en-US" dirty="0"/>
              <a:t>JUDGE YOUNGS PRESIDING</a:t>
            </a:r>
          </a:p>
        </p:txBody>
      </p:sp>
      <p:sp>
        <p:nvSpPr>
          <p:cNvPr id="5" name="Text Placeholder 4"/>
          <p:cNvSpPr>
            <a:spLocks noGrp="1"/>
          </p:cNvSpPr>
          <p:nvPr>
            <p:ph type="body" sz="quarter" idx="3"/>
          </p:nvPr>
        </p:nvSpPr>
        <p:spPr/>
        <p:txBody>
          <a:bodyPr/>
          <a:lstStyle/>
          <a:p>
            <a:endParaRPr lang="en-US"/>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508875" y="3156744"/>
            <a:ext cx="2466975" cy="1857375"/>
          </a:xfrm>
        </p:spPr>
      </p:pic>
    </p:spTree>
    <p:extLst>
      <p:ext uri="{BB962C8B-B14F-4D97-AF65-F5344CB8AC3E}">
        <p14:creationId xmlns:p14="http://schemas.microsoft.com/office/powerpoint/2010/main" val="2390602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LIFE COVID TRIAL EXPERIENCES</a:t>
            </a: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a:bodyPr>
          <a:lstStyle/>
          <a:p>
            <a:r>
              <a:rPr lang="en-US" dirty="0"/>
              <a:t>NOVEMBER 2020 JURY TRIAL</a:t>
            </a:r>
          </a:p>
          <a:p>
            <a:r>
              <a:rPr lang="en-US" dirty="0"/>
              <a:t>STATE OF MISSOURI v. THEODIST LEWIS</a:t>
            </a:r>
          </a:p>
          <a:p>
            <a:r>
              <a:rPr lang="en-US" dirty="0"/>
              <a:t>JUDGE YOUNGS PRESIDING</a:t>
            </a:r>
          </a:p>
          <a:p>
            <a:r>
              <a:rPr lang="en-US" dirty="0"/>
              <a:t>TRIED IN INDEPENDENCE, MO </a:t>
            </a:r>
          </a:p>
          <a:p>
            <a:r>
              <a:rPr lang="en-US" dirty="0"/>
              <a:t>GUEST SPEAKER: JORDAN BERGUS, SENIOR ATTORNEY, ATF, KANSAS CITY FIELD DIVISION</a:t>
            </a:r>
          </a:p>
        </p:txBody>
      </p:sp>
      <p:sp>
        <p:nvSpPr>
          <p:cNvPr id="5" name="Text Placeholder 4"/>
          <p:cNvSpPr>
            <a:spLocks noGrp="1"/>
          </p:cNvSpPr>
          <p:nvPr>
            <p:ph type="body" sz="quarter" idx="3"/>
          </p:nvPr>
        </p:nvSpPr>
        <p:spPr/>
        <p:txBody>
          <a:bodyPr/>
          <a:lstStyle/>
          <a:p>
            <a:endParaRPr lang="en-US"/>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280275" y="3304381"/>
            <a:ext cx="2924175" cy="1562100"/>
          </a:xfrm>
        </p:spPr>
      </p:pic>
    </p:spTree>
    <p:extLst>
      <p:ext uri="{BB962C8B-B14F-4D97-AF65-F5344CB8AC3E}">
        <p14:creationId xmlns:p14="http://schemas.microsoft.com/office/powerpoint/2010/main" val="1869096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LIFE COVID TRIAL EXPERIENCES</a:t>
            </a:r>
          </a:p>
        </p:txBody>
      </p:sp>
      <p:sp>
        <p:nvSpPr>
          <p:cNvPr id="7" name="Content Placeholder 6"/>
          <p:cNvSpPr>
            <a:spLocks noGrp="1"/>
          </p:cNvSpPr>
          <p:nvPr>
            <p:ph idx="1"/>
          </p:nvPr>
        </p:nvSpPr>
        <p:spPr/>
        <p:txBody>
          <a:bodyPr/>
          <a:lstStyle/>
          <a:p>
            <a:r>
              <a:rPr lang="en-US" dirty="0"/>
              <a:t>ANYONE ELSE?</a:t>
            </a:r>
          </a:p>
        </p:txBody>
      </p:sp>
    </p:spTree>
    <p:extLst>
      <p:ext uri="{BB962C8B-B14F-4D97-AF65-F5344CB8AC3E}">
        <p14:creationId xmlns:p14="http://schemas.microsoft.com/office/powerpoint/2010/main" val="2092093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AND ANSWERS</a:t>
            </a:r>
          </a:p>
        </p:txBody>
      </p:sp>
      <p:sp>
        <p:nvSpPr>
          <p:cNvPr id="3" name="Content Placeholder 2"/>
          <p:cNvSpPr>
            <a:spLocks noGrp="1"/>
          </p:cNvSpPr>
          <p:nvPr>
            <p:ph idx="1"/>
          </p:nvPr>
        </p:nvSpPr>
        <p:spPr/>
        <p:txBody>
          <a:bodyPr>
            <a:normAutofit fontScale="77500" lnSpcReduction="20000"/>
          </a:bodyPr>
          <a:lstStyle/>
          <a:p>
            <a:r>
              <a:rPr lang="en-US" dirty="0"/>
              <a:t>Thank you for this opportunity. Hope it was helpful.</a:t>
            </a:r>
          </a:p>
          <a:p>
            <a:endParaRPr lang="en-US" dirty="0"/>
          </a:p>
          <a:p>
            <a:r>
              <a:rPr lang="en-US" sz="2300" dirty="0"/>
              <a:t>Jennifer Tatum</a:t>
            </a:r>
          </a:p>
          <a:p>
            <a:r>
              <a:rPr lang="en-US" sz="2300" dirty="0"/>
              <a:t>Violent Crimes Unit </a:t>
            </a:r>
          </a:p>
          <a:p>
            <a:r>
              <a:rPr lang="en-US" sz="2300" dirty="0"/>
              <a:t>Assistant Prosecuting Attorney</a:t>
            </a:r>
          </a:p>
          <a:p>
            <a:r>
              <a:rPr lang="en-US" sz="2300" dirty="0"/>
              <a:t>Jackson County Prosecutor's Office</a:t>
            </a:r>
          </a:p>
          <a:p>
            <a:r>
              <a:rPr lang="en-US" sz="2300" dirty="0"/>
              <a:t>415 E. 12th Street, Floor 7M</a:t>
            </a:r>
          </a:p>
          <a:p>
            <a:r>
              <a:rPr lang="en-US" sz="2300" dirty="0"/>
              <a:t>Kansas City, MO  64106</a:t>
            </a:r>
          </a:p>
          <a:p>
            <a:r>
              <a:rPr lang="en-US" sz="2300" dirty="0" err="1"/>
              <a:t>Ph</a:t>
            </a:r>
            <a:r>
              <a:rPr lang="en-US" sz="2300" dirty="0"/>
              <a:t>: (816) 881-3628</a:t>
            </a:r>
          </a:p>
          <a:p>
            <a:r>
              <a:rPr lang="en-US" sz="2300" dirty="0"/>
              <a:t>Fax: (816) 881-3821</a:t>
            </a:r>
          </a:p>
          <a:p>
            <a:r>
              <a:rPr lang="en-US" sz="2300" u="sng" dirty="0">
                <a:hlinkClick r:id="rId2"/>
              </a:rPr>
              <a:t>jtatum@jacksongov.org</a:t>
            </a:r>
            <a:r>
              <a:rPr lang="en-US" sz="2300" dirty="0"/>
              <a:t> </a:t>
            </a:r>
          </a:p>
          <a:p>
            <a:endParaRPr lang="en-US" sz="2300" dirty="0"/>
          </a:p>
          <a:p>
            <a:endParaRPr lang="en-US" dirty="0"/>
          </a:p>
        </p:txBody>
      </p:sp>
    </p:spTree>
    <p:extLst>
      <p:ext uri="{BB962C8B-B14F-4D97-AF65-F5344CB8AC3E}">
        <p14:creationId xmlns:p14="http://schemas.microsoft.com/office/powerpoint/2010/main" val="15728764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TM04033929[[fn=Pizarra]]</Template>
  <TotalTime>459</TotalTime>
  <Words>2826</Words>
  <Application>Microsoft Office PowerPoint</Application>
  <PresentationFormat>Widescreen</PresentationFormat>
  <Paragraphs>189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Calisto MT</vt:lpstr>
      <vt:lpstr>Wingdings 2</vt:lpstr>
      <vt:lpstr>Slate</vt:lpstr>
      <vt:lpstr>Trials In The COVID Age</vt:lpstr>
      <vt:lpstr>PowerPoint Presentation</vt:lpstr>
      <vt:lpstr>29th JUDICIAL DISTRICT, WYANDOTTE COUNTY, KANSAS </vt:lpstr>
      <vt:lpstr>29th JUDICIAL DISTRICT, WYANDOTTE COUNTY, KANSAS </vt:lpstr>
      <vt:lpstr>KANSAS SUPREME COURT (kscourts.org) </vt:lpstr>
      <vt:lpstr>16TH CIRCUIT COURT OF JACKSON COUNTY, MISSOURI</vt:lpstr>
      <vt:lpstr>PHASES-SUPREME COURT DEFINED </vt:lpstr>
      <vt:lpstr>16TH CIRCUIT COURT OF JACKSON COUNTY, MISSOURI</vt:lpstr>
      <vt:lpstr>16TH CIRCUIT COURT OF JACKSON COUNTY, MISSOURI</vt:lpstr>
      <vt:lpstr>U.S. COURT FOR THE DISTRICT OF KANSAS</vt:lpstr>
      <vt:lpstr>U.S. COURT FOR WESTERN DISTRICT OF MISSOURI</vt:lpstr>
      <vt:lpstr> SUPREME COURT OF THE UNITED STATES </vt:lpstr>
      <vt:lpstr>TO CHECK OTHER STATES:</vt:lpstr>
      <vt:lpstr>BEST PRACTICES</vt:lpstr>
      <vt:lpstr>BEST PRACTICES</vt:lpstr>
      <vt:lpstr>BEST PRACTICES </vt:lpstr>
      <vt:lpstr>BEST PRACTICES </vt:lpstr>
      <vt:lpstr>BEST PRACTICES</vt:lpstr>
      <vt:lpstr>BEST PRACTICES</vt:lpstr>
      <vt:lpstr>BEST PRACTICES </vt:lpstr>
      <vt:lpstr>BEST PRACTICES</vt:lpstr>
      <vt:lpstr>BEST PRACTICES </vt:lpstr>
      <vt:lpstr>BEST PRACTICES</vt:lpstr>
      <vt:lpstr>BEST PRACTICES- JACK. CO. VOIR DIRE</vt:lpstr>
      <vt:lpstr>BEST PRACTICES- JACK. CO. VOIR DIRE</vt:lpstr>
      <vt:lpstr>BEST PRACTICES- JACK. CO. VOIR DIRE</vt:lpstr>
      <vt:lpstr>RESOURCES </vt:lpstr>
      <vt:lpstr>REAL LIFE COVID TRIAL EXPERIENCES</vt:lpstr>
      <vt:lpstr>REAL LIFE COVID TRIAL EXPERIENCES</vt:lpstr>
      <vt:lpstr>REAL LIFE COVID TRIAL EXPERIENCES</vt:lpstr>
      <vt:lpstr>REAL LIFE COVID TRIAL EXPERIENCES</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Trials In The COVID Age</dc:title>
  <dc:creator>Jennifer S. Tatum</dc:creator>
  <cp:lastModifiedBy>Mike Putzier</cp:lastModifiedBy>
  <cp:revision>76</cp:revision>
  <dcterms:created xsi:type="dcterms:W3CDTF">2021-02-02T21:28:29Z</dcterms:created>
  <dcterms:modified xsi:type="dcterms:W3CDTF">2021-02-17T13:14:19Z</dcterms:modified>
</cp:coreProperties>
</file>