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72" r:id="rId5"/>
    <p:sldId id="273" r:id="rId6"/>
    <p:sldId id="274" r:id="rId7"/>
    <p:sldId id="275" r:id="rId8"/>
    <p:sldId id="259" r:id="rId9"/>
    <p:sldId id="262" r:id="rId10"/>
    <p:sldId id="260" r:id="rId11"/>
    <p:sldId id="263" r:id="rId12"/>
    <p:sldId id="276" r:id="rId13"/>
    <p:sldId id="277" r:id="rId14"/>
    <p:sldId id="278" r:id="rId15"/>
    <p:sldId id="280"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281" r:id="rId31"/>
    <p:sldId id="282" r:id="rId32"/>
    <p:sldId id="258" r:id="rId33"/>
    <p:sldId id="283" r:id="rId34"/>
    <p:sldId id="284" r:id="rId35"/>
    <p:sldId id="261" r:id="rId36"/>
    <p:sldId id="285" r:id="rId37"/>
    <p:sldId id="286" r:id="rId38"/>
    <p:sldId id="264" r:id="rId39"/>
    <p:sldId id="287" r:id="rId40"/>
    <p:sldId id="266" r:id="rId41"/>
    <p:sldId id="267" r:id="rId42"/>
    <p:sldId id="268" r:id="rId43"/>
    <p:sldId id="269" r:id="rId44"/>
    <p:sldId id="270" r:id="rId45"/>
    <p:sldId id="271" r:id="rId46"/>
    <p:sldId id="288" r:id="rId47"/>
    <p:sldId id="289" r:id="rId48"/>
    <p:sldId id="290" r:id="rId49"/>
    <p:sldId id="291" r:id="rId50"/>
    <p:sldId id="292"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6" autoAdjust="0"/>
    <p:restoredTop sz="94660"/>
  </p:normalViewPr>
  <p:slideViewPr>
    <p:cSldViewPr snapToGrid="0">
      <p:cViewPr varScale="1">
        <p:scale>
          <a:sx n="100" d="100"/>
          <a:sy n="100" d="100"/>
        </p:scale>
        <p:origin x="36" y="35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7BC5CD"/>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3504" y="770467"/>
            <a:ext cx="10782300" cy="3352800"/>
          </a:xfrm>
        </p:spPr>
        <p:txBody>
          <a:bodyPr anchor="b">
            <a:noAutofit/>
          </a:bodyPr>
          <a:lstStyle>
            <a:lvl1pPr algn="ctr">
              <a:lnSpc>
                <a:spcPct val="80000"/>
              </a:lnSpc>
              <a:defRPr sz="8800" spc="-12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1380553" y="4197640"/>
            <a:ext cx="9228201" cy="1645920"/>
          </a:xfrm>
        </p:spPr>
        <p:txBody>
          <a:bodyPr>
            <a:normAutofit/>
          </a:bodyPr>
          <a:lstStyle>
            <a:lvl1pPr marL="0" indent="0" algn="ctr">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8" name="Footer Placeholder 7"/>
          <p:cNvSpPr>
            <a:spLocks noGrp="1"/>
          </p:cNvSpPr>
          <p:nvPr>
            <p:ph type="ftr" sz="quarter" idx="11"/>
          </p:nvPr>
        </p:nvSpPr>
        <p:spPr/>
        <p:txBody>
          <a:bodyPr/>
          <a:lstStyle>
            <a:lvl1pPr marL="171450" indent="-171450">
              <a:buFont typeface="Calibri Light" panose="020F0302020204030204" pitchFamily="34" charset="0"/>
              <a:buChar char="©"/>
              <a:defRPr>
                <a:solidFill>
                  <a:srgbClr val="FFFFFF">
                    <a:alpha val="80000"/>
                  </a:srgbClr>
                </a:solidFill>
              </a:defRPr>
            </a:lvl1pPr>
          </a:lstStyle>
          <a:p>
            <a:endParaRPr lang="en-US"/>
          </a:p>
        </p:txBody>
      </p:sp>
      <p:pic>
        <p:nvPicPr>
          <p:cNvPr id="21" name="Picture 20" descr="A close up of a logo&#10;&#10;Description automatically generated">
            <a:extLst>
              <a:ext uri="{FF2B5EF4-FFF2-40B4-BE49-F238E27FC236}">
                <a16:creationId xmlns:a16="http://schemas.microsoft.com/office/drawing/2014/main" id="{70FE27D6-15DC-4FA6-B647-EF566ED1B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8783" y="3701961"/>
            <a:ext cx="3658433" cy="3658433"/>
          </a:xfrm>
          <a:prstGeom prst="rect">
            <a:avLst/>
          </a:prstGeom>
        </p:spPr>
      </p:pic>
    </p:spTree>
    <p:extLst>
      <p:ext uri="{BB962C8B-B14F-4D97-AF65-F5344CB8AC3E}">
        <p14:creationId xmlns:p14="http://schemas.microsoft.com/office/powerpoint/2010/main" val="1590850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7224" y="499533"/>
            <a:ext cx="10772775" cy="1125090"/>
          </a:xfrm>
        </p:spPr>
        <p:txBody>
          <a:bodyPr/>
          <a:lstStyle>
            <a:lvl1pPr>
              <a:defRPr>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676656" y="1874982"/>
            <a:ext cx="8892217" cy="3902883"/>
          </a:xfrm>
        </p:spPr>
        <p:txBody>
          <a:bodyPr/>
          <a:lstStyle>
            <a:lvl1pPr marL="0" indent="0">
              <a:buFontTx/>
              <a:buNone/>
              <a:defRPr/>
            </a:lvl1pPr>
            <a:lvl2pPr marL="347472" indent="-342900">
              <a:buFont typeface="Wingdings" panose="05000000000000000000" pitchFamily="2" charset="2"/>
              <a:buChar char="v"/>
              <a:defRPr/>
            </a:lvl2pPr>
            <a:lvl3pPr marL="548640" indent="-182880">
              <a:buFont typeface="Arial" panose="020B0604020202020204" pitchFamily="34" charset="0"/>
              <a:buChar char="•"/>
              <a:defRPr i="0"/>
            </a:lvl3pPr>
            <a:lvl4pPr marL="822960" indent="-182880">
              <a:buFont typeface="Wingdings" panose="05000000000000000000" pitchFamily="2" charset="2"/>
              <a:buChar char="Ø"/>
              <a:defRPr/>
            </a:lvl4pPr>
            <a:lvl5pPr marL="1097280" indent="-18288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pic>
        <p:nvPicPr>
          <p:cNvPr id="15" name="Picture 14" descr="A picture containing tennis&#10;&#10;Description automatically generated">
            <a:extLst>
              <a:ext uri="{FF2B5EF4-FFF2-40B4-BE49-F238E27FC236}">
                <a16:creationId xmlns:a16="http://schemas.microsoft.com/office/drawing/2014/main" id="{A482BD4C-9F3B-464F-8F23-B9B76113E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1331" y="3631579"/>
            <a:ext cx="3658433" cy="3658433"/>
          </a:xfrm>
          <a:prstGeom prst="rect">
            <a:avLst/>
          </a:prstGeom>
        </p:spPr>
      </p:pic>
    </p:spTree>
    <p:extLst>
      <p:ext uri="{BB962C8B-B14F-4D97-AF65-F5344CB8AC3E}">
        <p14:creationId xmlns:p14="http://schemas.microsoft.com/office/powerpoint/2010/main" val="181183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3504" y="767419"/>
            <a:ext cx="10780776" cy="3355848"/>
          </a:xfrm>
        </p:spPr>
        <p:txBody>
          <a:bodyPr anchor="b">
            <a:normAutofit/>
          </a:bodyPr>
          <a:lstStyle>
            <a:lvl1pPr algn="ctr">
              <a:lnSpc>
                <a:spcPct val="80000"/>
              </a:lnSpc>
              <a:defRPr sz="8800" b="0" baseline="0">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1632527" y="4218738"/>
            <a:ext cx="8164946" cy="746829"/>
          </a:xfrm>
        </p:spPr>
        <p:txBody>
          <a:bodyPr anchor="t">
            <a:normAutofit/>
          </a:bodyPr>
          <a:lstStyle>
            <a:lvl1pPr marL="0" indent="0" algn="ctr">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pic>
        <p:nvPicPr>
          <p:cNvPr id="7" name="Picture 6" descr="A picture containing tennis&#10;&#10;Description automatically generated">
            <a:extLst>
              <a:ext uri="{FF2B5EF4-FFF2-40B4-BE49-F238E27FC236}">
                <a16:creationId xmlns:a16="http://schemas.microsoft.com/office/drawing/2014/main" id="{FDAE15E7-69DA-4BB5-88A6-C993067BC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1904" y="3678713"/>
            <a:ext cx="3658433" cy="3658433"/>
          </a:xfrm>
          <a:prstGeom prst="rect">
            <a:avLst/>
          </a:prstGeom>
        </p:spPr>
      </p:pic>
    </p:spTree>
    <p:extLst>
      <p:ext uri="{BB962C8B-B14F-4D97-AF65-F5344CB8AC3E}">
        <p14:creationId xmlns:p14="http://schemas.microsoft.com/office/powerpoint/2010/main" val="142909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7224" y="499533"/>
            <a:ext cx="10772775" cy="709366"/>
          </a:xfrm>
        </p:spPr>
        <p:txBody>
          <a:bodyPr/>
          <a:lstStyle>
            <a:lvl1pPr>
              <a:defRPr>
                <a:solidFill>
                  <a:schemeClr val="accent1"/>
                </a:solidFill>
              </a:defRPr>
            </a:lvl1pPr>
          </a:lstStyle>
          <a:p>
            <a:r>
              <a:rPr lang="en-US" dirty="0"/>
              <a:t>Click To Edit Master Title Style</a:t>
            </a:r>
          </a:p>
        </p:txBody>
      </p:sp>
      <p:sp>
        <p:nvSpPr>
          <p:cNvPr id="3" name="Content Placeholder 2"/>
          <p:cNvSpPr>
            <a:spLocks noGrp="1"/>
          </p:cNvSpPr>
          <p:nvPr>
            <p:ph sz="half" idx="1"/>
          </p:nvPr>
        </p:nvSpPr>
        <p:spPr>
          <a:xfrm>
            <a:off x="1138382" y="1698307"/>
            <a:ext cx="3843871" cy="3767328"/>
          </a:xfrm>
        </p:spPr>
        <p:txBody>
          <a:bodyPr/>
          <a:lstStyle>
            <a:lvl1pPr>
              <a:defRPr sz="2400"/>
            </a:lvl1pPr>
            <a:lvl2pPr marL="347472" indent="-342900">
              <a:buFont typeface="Wingdings" panose="05000000000000000000" pitchFamily="2" charset="2"/>
              <a:buChar char="v"/>
              <a:defRPr sz="2000"/>
            </a:lvl2pPr>
            <a:lvl3pPr marL="548640" indent="-182880">
              <a:buFont typeface="Arial" panose="020B0604020202020204" pitchFamily="34" charset="0"/>
              <a:buChar char="•"/>
              <a:defRPr sz="1800" i="0"/>
            </a:lvl3pPr>
            <a:lvl4pPr marL="822960" indent="-182880">
              <a:buFont typeface="Wingdings" panose="05000000000000000000" pitchFamily="2" charset="2"/>
              <a:buChar char="Ø"/>
              <a:defRPr sz="1600"/>
            </a:lvl4pPr>
            <a:lvl5pPr marL="1097280" indent="-182880">
              <a:buFont typeface="Courier New" panose="02070309020205020404" pitchFamily="49" charset="0"/>
              <a:buChar char="o"/>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35839" y="1698307"/>
            <a:ext cx="3843870" cy="3767328"/>
          </a:xfrm>
        </p:spPr>
        <p:txBody>
          <a:bodyPr/>
          <a:lstStyle>
            <a:lvl1pPr>
              <a:defRPr sz="2400"/>
            </a:lvl1pPr>
            <a:lvl2pPr marL="347472" indent="-342900">
              <a:buFont typeface="Wingdings" panose="05000000000000000000" pitchFamily="2" charset="2"/>
              <a:buChar char="v"/>
              <a:defRPr sz="2000"/>
            </a:lvl2pPr>
            <a:lvl3pPr marL="548640" indent="-182880">
              <a:buFont typeface="Arial" panose="020B0604020202020204" pitchFamily="34" charset="0"/>
              <a:buChar char="•"/>
              <a:defRPr sz="1800" i="0"/>
            </a:lvl3pPr>
            <a:lvl4pPr marL="822960" indent="-182880">
              <a:buFont typeface="Wingdings" panose="05000000000000000000" pitchFamily="2" charset="2"/>
              <a:buChar char="Ø"/>
              <a:defRPr sz="1600"/>
            </a:lvl4pPr>
            <a:lvl5pPr marL="1097280" indent="-182880">
              <a:buFont typeface="Courier New" panose="02070309020205020404" pitchFamily="49" charset="0"/>
              <a:buChar char="o"/>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pic>
        <p:nvPicPr>
          <p:cNvPr id="8" name="Picture 7" descr="A picture containing tennis&#10;&#10;Description automatically generated">
            <a:extLst>
              <a:ext uri="{FF2B5EF4-FFF2-40B4-BE49-F238E27FC236}">
                <a16:creationId xmlns:a16="http://schemas.microsoft.com/office/drawing/2014/main" id="{13A46128-12AD-452C-82B4-3CA6A8ED7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2477" y="3605630"/>
            <a:ext cx="3658433" cy="3658433"/>
          </a:xfrm>
          <a:prstGeom prst="rect">
            <a:avLst/>
          </a:prstGeom>
        </p:spPr>
      </p:pic>
    </p:spTree>
    <p:extLst>
      <p:ext uri="{BB962C8B-B14F-4D97-AF65-F5344CB8AC3E}">
        <p14:creationId xmlns:p14="http://schemas.microsoft.com/office/powerpoint/2010/main" val="428211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657224" y="499533"/>
            <a:ext cx="10772775" cy="821267"/>
          </a:xfrm>
        </p:spPr>
        <p:txBody>
          <a:bodyPr/>
          <a:lstStyle>
            <a:lvl1pPr>
              <a:defRPr>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marL="347472" indent="-342900">
              <a:buFont typeface="Wingdings" panose="05000000000000000000" pitchFamily="2" charset="2"/>
              <a:buChar char="v"/>
              <a:defRPr sz="2000"/>
            </a:lvl2pPr>
            <a:lvl3pPr marL="548640" indent="-182880">
              <a:buFont typeface="Arial" panose="020B0604020202020204" pitchFamily="34" charset="0"/>
              <a:buChar char="•"/>
              <a:defRPr sz="1800" i="0"/>
            </a:lvl3pPr>
            <a:lvl4pPr marL="822960" indent="-182880">
              <a:buFont typeface="Wingdings" panose="05000000000000000000" pitchFamily="2" charset="2"/>
              <a:buChar char="Ø"/>
              <a:defRPr sz="1600"/>
            </a:lvl4pPr>
            <a:lvl5pPr marL="1097280" indent="-182880">
              <a:buFont typeface="Courier New" panose="02070309020205020404" pitchFamily="49" charset="0"/>
              <a:buChar char="o"/>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marL="347472" indent="-342900">
              <a:buFont typeface="Wingdings" panose="05000000000000000000" pitchFamily="2" charset="2"/>
              <a:buChar char="v"/>
              <a:defRPr sz="2000"/>
            </a:lvl2pPr>
            <a:lvl3pPr marL="548640" indent="-182880">
              <a:buFont typeface="Arial" panose="020B0604020202020204" pitchFamily="34" charset="0"/>
              <a:buChar char="•"/>
              <a:defRPr sz="1800" i="0"/>
            </a:lvl3pPr>
            <a:lvl4pPr marL="822960" indent="-182880">
              <a:buFont typeface="Wingdings" panose="05000000000000000000" pitchFamily="2" charset="2"/>
              <a:buChar char="Ø"/>
              <a:defRPr sz="1600"/>
            </a:lvl4pPr>
            <a:lvl5pPr marL="1097280" indent="-182880">
              <a:buFont typeface="Courier New" panose="02070309020205020404" pitchFamily="49" charset="0"/>
              <a:buChar char="o"/>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a:p>
        </p:txBody>
      </p:sp>
      <p:pic>
        <p:nvPicPr>
          <p:cNvPr id="11" name="Picture 10" descr="A picture containing tennis&#10;&#10;Description automatically generated">
            <a:extLst>
              <a:ext uri="{FF2B5EF4-FFF2-40B4-BE49-F238E27FC236}">
                <a16:creationId xmlns:a16="http://schemas.microsoft.com/office/drawing/2014/main" id="{F731AEB1-29FE-4A75-B99E-F3E5C7802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1331" y="3631579"/>
            <a:ext cx="3658433" cy="3658433"/>
          </a:xfrm>
          <a:prstGeom prst="rect">
            <a:avLst/>
          </a:prstGeom>
        </p:spPr>
      </p:pic>
    </p:spTree>
    <p:extLst>
      <p:ext uri="{BB962C8B-B14F-4D97-AF65-F5344CB8AC3E}">
        <p14:creationId xmlns:p14="http://schemas.microsoft.com/office/powerpoint/2010/main" val="3244777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657224" y="499533"/>
            <a:ext cx="10772775" cy="913631"/>
          </a:xfrm>
        </p:spPr>
        <p:txBody>
          <a:bodyPr/>
          <a:lstStyle>
            <a:lvl1pPr>
              <a:defRPr>
                <a:solidFill>
                  <a:schemeClr val="accent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a:p>
        </p:txBody>
      </p:sp>
      <p:pic>
        <p:nvPicPr>
          <p:cNvPr id="7" name="Picture 6" descr="A picture containing tennis&#10;&#10;Description automatically generated">
            <a:extLst>
              <a:ext uri="{FF2B5EF4-FFF2-40B4-BE49-F238E27FC236}">
                <a16:creationId xmlns:a16="http://schemas.microsoft.com/office/drawing/2014/main" id="{74578AA0-D492-4B96-AA46-1B7FE26C1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1331" y="3631579"/>
            <a:ext cx="3658433" cy="3658433"/>
          </a:xfrm>
          <a:prstGeom prst="rect">
            <a:avLst/>
          </a:prstGeom>
        </p:spPr>
      </p:pic>
    </p:spTree>
    <p:extLst>
      <p:ext uri="{BB962C8B-B14F-4D97-AF65-F5344CB8AC3E}">
        <p14:creationId xmlns:p14="http://schemas.microsoft.com/office/powerpoint/2010/main" val="886132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pic>
        <p:nvPicPr>
          <p:cNvPr id="5" name="Picture 4" descr="A picture containing tennis&#10;&#10;Description automatically generated">
            <a:extLst>
              <a:ext uri="{FF2B5EF4-FFF2-40B4-BE49-F238E27FC236}">
                <a16:creationId xmlns:a16="http://schemas.microsoft.com/office/drawing/2014/main" id="{84BB4917-B9D8-43BB-A763-2CD3AA3291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1331" y="3631579"/>
            <a:ext cx="3658433" cy="3658433"/>
          </a:xfrm>
          <a:prstGeom prst="rect">
            <a:avLst/>
          </a:prstGeom>
        </p:spPr>
      </p:pic>
    </p:spTree>
    <p:extLst>
      <p:ext uri="{BB962C8B-B14F-4D97-AF65-F5344CB8AC3E}">
        <p14:creationId xmlns:p14="http://schemas.microsoft.com/office/powerpoint/2010/main" val="54507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hasCustomPrompt="1"/>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marL="347472" indent="-342900">
              <a:buFont typeface="Wingdings" panose="05000000000000000000" pitchFamily="2" charset="2"/>
              <a:buChar char="v"/>
              <a:defRPr sz="2800"/>
            </a:lvl2pPr>
            <a:lvl3pPr marL="548640" indent="-548640">
              <a:buFont typeface="Arial" panose="020B0604020202020204" pitchFamily="34" charset="0"/>
              <a:buChar char="•"/>
              <a:defRPr sz="2400"/>
            </a:lvl3pPr>
            <a:lvl4pPr marL="822960" indent="-822960">
              <a:buFont typeface="Wingdings" panose="05000000000000000000" pitchFamily="2" charset="2"/>
              <a:buChar char="Ø"/>
              <a:defRPr sz="2000"/>
            </a:lvl4pPr>
            <a:lvl5pPr marL="1097280" indent="-1097280">
              <a:buFont typeface="Courier New" panose="02070309020205020404" pitchFamily="49" charset="0"/>
              <a:buChar char="o"/>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6" name="Footer Placeholder 5"/>
          <p:cNvSpPr>
            <a:spLocks noGrp="1"/>
          </p:cNvSpPr>
          <p:nvPr>
            <p:ph type="ftr" sz="quarter" idx="11"/>
          </p:nvPr>
        </p:nvSpPr>
        <p:spPr/>
        <p:txBody>
          <a:bodyPr/>
          <a:lstStyle/>
          <a:p>
            <a:endParaRPr lang="en-US"/>
          </a:p>
        </p:txBody>
      </p:sp>
      <p:pic>
        <p:nvPicPr>
          <p:cNvPr id="10" name="Picture 9" descr="A close up of a logo&#10;&#10;Description automatically generated">
            <a:extLst>
              <a:ext uri="{FF2B5EF4-FFF2-40B4-BE49-F238E27FC236}">
                <a16:creationId xmlns:a16="http://schemas.microsoft.com/office/drawing/2014/main" id="{899B6C3F-02C4-4916-89AC-D6DE67E16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2734" y="3809167"/>
            <a:ext cx="3658433" cy="3658433"/>
          </a:xfrm>
          <a:prstGeom prst="rect">
            <a:avLst/>
          </a:prstGeom>
        </p:spPr>
      </p:pic>
    </p:spTree>
    <p:extLst>
      <p:ext uri="{BB962C8B-B14F-4D97-AF65-F5344CB8AC3E}">
        <p14:creationId xmlns:p14="http://schemas.microsoft.com/office/powerpoint/2010/main" val="1865867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a:xfrm>
            <a:off x="685800" y="6412447"/>
            <a:ext cx="4114800" cy="228600"/>
          </a:xfrm>
          <a:prstGeom prst="rect">
            <a:avLst/>
          </a:prstGeom>
        </p:spPr>
        <p:txBody>
          <a:bodyPr/>
          <a:lstStyle>
            <a:lvl1pPr>
              <a:defRPr>
                <a:solidFill>
                  <a:srgbClr val="FFFFFF">
                    <a:alpha val="80000"/>
                  </a:srgbClr>
                </a:solidFill>
              </a:defRPr>
            </a:lvl1pPr>
          </a:lstStyle>
          <a:p>
            <a:fld id="{B938AEC0-2063-4FE1-8874-70659F5F6251}" type="datetimeFigureOut">
              <a:rPr lang="en-US" smtClean="0"/>
              <a:t>2/15/2021</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a:xfrm>
            <a:off x="8763926" y="5876412"/>
            <a:ext cx="2926080" cy="1397039"/>
          </a:xfrm>
          <a:prstGeom prst="rect">
            <a:avLst/>
          </a:prstGeom>
        </p:spPr>
        <p:txBody>
          <a:bodyPr/>
          <a:lstStyle>
            <a:lvl1pPr>
              <a:defRPr>
                <a:solidFill>
                  <a:srgbClr val="FFFFFF">
                    <a:alpha val="25000"/>
                  </a:srgbClr>
                </a:solidFill>
              </a:defRPr>
            </a:lvl1pPr>
          </a:lstStyle>
          <a:p>
            <a:fld id="{C859484F-B8E9-4DD0-B49B-030709AC2810}" type="slidenum">
              <a:rPr lang="en-US" smtClean="0"/>
              <a:t>‹#›</a:t>
            </a:fld>
            <a:endParaRPr lang="en-US"/>
          </a:p>
        </p:txBody>
      </p:sp>
    </p:spTree>
    <p:extLst>
      <p:ext uri="{BB962C8B-B14F-4D97-AF65-F5344CB8AC3E}">
        <p14:creationId xmlns:p14="http://schemas.microsoft.com/office/powerpoint/2010/main" val="233948013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5800" y="6412447"/>
            <a:ext cx="4114800" cy="228600"/>
          </a:xfrm>
          <a:prstGeom prst="rect">
            <a:avLst/>
          </a:prstGeom>
        </p:spPr>
        <p:txBody>
          <a:bodyPr/>
          <a:lstStyle/>
          <a:p>
            <a:fld id="{B938AEC0-2063-4FE1-8874-70659F5F6251}" type="datetimeFigureOut">
              <a:rPr lang="en-US" smtClean="0"/>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63926" y="5876412"/>
            <a:ext cx="2926080" cy="1397039"/>
          </a:xfrm>
          <a:prstGeom prst="rect">
            <a:avLst/>
          </a:prstGeom>
        </p:spPr>
        <p:txBody>
          <a:bodyPr/>
          <a:lstStyle/>
          <a:p>
            <a:fld id="{C859484F-B8E9-4DD0-B49B-030709AC2810}" type="slidenum">
              <a:rPr lang="en-US" smtClean="0"/>
              <a:t>‹#›</a:t>
            </a:fld>
            <a:endParaRPr lang="en-US"/>
          </a:p>
        </p:txBody>
      </p:sp>
    </p:spTree>
    <p:extLst>
      <p:ext uri="{BB962C8B-B14F-4D97-AF65-F5344CB8AC3E}">
        <p14:creationId xmlns:p14="http://schemas.microsoft.com/office/powerpoint/2010/main" val="113068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5800" y="6412447"/>
            <a:ext cx="4114800" cy="228600"/>
          </a:xfrm>
          <a:prstGeom prst="rect">
            <a:avLst/>
          </a:prstGeom>
        </p:spPr>
        <p:txBody>
          <a:bodyPr/>
          <a:lstStyle/>
          <a:p>
            <a:fld id="{B938AEC0-2063-4FE1-8874-70659F5F6251}" type="datetimeFigureOut">
              <a:rPr lang="en-US" smtClean="0"/>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63926" y="5876412"/>
            <a:ext cx="2926080" cy="1397039"/>
          </a:xfrm>
          <a:prstGeom prst="rect">
            <a:avLst/>
          </a:prstGeom>
        </p:spPr>
        <p:txBody>
          <a:bodyPr/>
          <a:lstStyle/>
          <a:p>
            <a:fld id="{C859484F-B8E9-4DD0-B49B-030709AC2810}" type="slidenum">
              <a:rPr lang="en-US" smtClean="0"/>
              <a:t>‹#›</a:t>
            </a:fld>
            <a:endParaRPr lang="en-US"/>
          </a:p>
        </p:txBody>
      </p:sp>
    </p:spTree>
    <p:extLst>
      <p:ext uri="{BB962C8B-B14F-4D97-AF65-F5344CB8AC3E}">
        <p14:creationId xmlns:p14="http://schemas.microsoft.com/office/powerpoint/2010/main" val="1281743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46" name="Google Shape;46;p4"/>
          <p:cNvSpPr txBox="1">
            <a:spLocks noGrp="1"/>
          </p:cNvSpPr>
          <p:nvPr>
            <p:ph type="title" hasCustomPrompt="1"/>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7200">
                <a:latin typeface="+mj-lt"/>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r>
              <a:rPr lang="en-US" dirty="0"/>
              <a:t>Click To Edit Master Title Style</a:t>
            </a:r>
          </a:p>
        </p:txBody>
      </p:sp>
      <p:sp>
        <p:nvSpPr>
          <p:cNvPr id="47" name="Google Shape;47;p4"/>
          <p:cNvSpPr txBox="1">
            <a:spLocks noGrp="1"/>
          </p:cNvSpPr>
          <p:nvPr>
            <p:ph type="body" idx="1"/>
          </p:nvPr>
        </p:nvSpPr>
        <p:spPr>
          <a:xfrm>
            <a:off x="950800" y="1536633"/>
            <a:ext cx="102904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sz="2667">
                <a:latin typeface="+mj-lt"/>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p:txBody>
      </p:sp>
      <p:pic>
        <p:nvPicPr>
          <p:cNvPr id="49" name="Picture 48" descr="A close up of a sign&#10;&#10;Description automatically generated">
            <a:extLst>
              <a:ext uri="{FF2B5EF4-FFF2-40B4-BE49-F238E27FC236}">
                <a16:creationId xmlns:a16="http://schemas.microsoft.com/office/drawing/2014/main" id="{E2CF8102-57B0-4643-B23C-BA4F793FF988}"/>
              </a:ext>
            </a:extLst>
          </p:cNvPr>
          <p:cNvPicPr>
            <a:picLocks noChangeAspect="1"/>
          </p:cNvPicPr>
          <p:nvPr/>
        </p:nvPicPr>
        <p:blipFill>
          <a:blip r:embed="rId2"/>
          <a:stretch>
            <a:fillRect/>
          </a:stretch>
        </p:blipFill>
        <p:spPr>
          <a:xfrm>
            <a:off x="10663621" y="5337505"/>
            <a:ext cx="1391745" cy="1391745"/>
          </a:xfrm>
          <a:prstGeom prst="rect">
            <a:avLst/>
          </a:prstGeom>
        </p:spPr>
      </p:pic>
    </p:spTree>
    <p:extLst>
      <p:ext uri="{BB962C8B-B14F-4D97-AF65-F5344CB8AC3E}">
        <p14:creationId xmlns:p14="http://schemas.microsoft.com/office/powerpoint/2010/main" val="236031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Tree>
    <p:extLst>
      <p:ext uri="{BB962C8B-B14F-4D97-AF65-F5344CB8AC3E}">
        <p14:creationId xmlns:p14="http://schemas.microsoft.com/office/powerpoint/2010/main" val="42304433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mvplaw.com/families-first-coronavirus-response-act-signed-into-law/"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huntonak.com/en/covid-19-tracker.html"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A78E0-368C-439B-A9D0-91ADFA92F596}"/>
              </a:ext>
            </a:extLst>
          </p:cNvPr>
          <p:cNvSpPr>
            <a:spLocks noGrp="1"/>
          </p:cNvSpPr>
          <p:nvPr>
            <p:ph type="ctrTitle"/>
          </p:nvPr>
        </p:nvSpPr>
        <p:spPr/>
        <p:txBody>
          <a:bodyPr/>
          <a:lstStyle/>
          <a:p>
            <a:r>
              <a:rPr lang="en-US" sz="6600" dirty="0"/>
              <a:t>COVID-19 Effects on Workers’ Compensation, General Liability and Employment Law</a:t>
            </a:r>
          </a:p>
        </p:txBody>
      </p:sp>
      <p:sp>
        <p:nvSpPr>
          <p:cNvPr id="3" name="Subtitle 2">
            <a:extLst>
              <a:ext uri="{FF2B5EF4-FFF2-40B4-BE49-F238E27FC236}">
                <a16:creationId xmlns:a16="http://schemas.microsoft.com/office/drawing/2014/main" id="{D47C3C8A-40D2-4CD3-95EC-D715736F11F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5608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4C3F6-08FA-4CC6-8CB5-567E4B3E968C}"/>
              </a:ext>
            </a:extLst>
          </p:cNvPr>
          <p:cNvSpPr>
            <a:spLocks noGrp="1"/>
          </p:cNvSpPr>
          <p:nvPr>
            <p:ph type="title"/>
          </p:nvPr>
        </p:nvSpPr>
        <p:spPr/>
        <p:txBody>
          <a:bodyPr/>
          <a:lstStyle/>
          <a:p>
            <a:r>
              <a:rPr lang="en-US" dirty="0"/>
              <a:t>Workers’ Compensation</a:t>
            </a:r>
          </a:p>
        </p:txBody>
      </p:sp>
      <p:sp>
        <p:nvSpPr>
          <p:cNvPr id="3" name="Text Placeholder 2">
            <a:extLst>
              <a:ext uri="{FF2B5EF4-FFF2-40B4-BE49-F238E27FC236}">
                <a16:creationId xmlns:a16="http://schemas.microsoft.com/office/drawing/2014/main" id="{248AB254-0B2B-41A3-B2CA-584B50BA976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90600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96E2EC-5FF2-44BE-8251-E3618B4D00BF}"/>
              </a:ext>
            </a:extLst>
          </p:cNvPr>
          <p:cNvSpPr>
            <a:spLocks noGrp="1"/>
          </p:cNvSpPr>
          <p:nvPr>
            <p:ph type="title"/>
          </p:nvPr>
        </p:nvSpPr>
        <p:spPr/>
        <p:txBody>
          <a:bodyPr/>
          <a:lstStyle/>
          <a:p>
            <a:r>
              <a:rPr lang="en-US" dirty="0"/>
              <a:t>SPECIAL ORDERS: MISSOURI</a:t>
            </a:r>
          </a:p>
        </p:txBody>
      </p:sp>
      <p:sp>
        <p:nvSpPr>
          <p:cNvPr id="5" name="Content Placeholder 4">
            <a:extLst>
              <a:ext uri="{FF2B5EF4-FFF2-40B4-BE49-F238E27FC236}">
                <a16:creationId xmlns:a16="http://schemas.microsoft.com/office/drawing/2014/main" id="{8E9F704B-F42C-4C58-8EB6-D08F8A5805E9}"/>
              </a:ext>
            </a:extLst>
          </p:cNvPr>
          <p:cNvSpPr>
            <a:spLocks noGrp="1"/>
          </p:cNvSpPr>
          <p:nvPr>
            <p:ph idx="1"/>
          </p:nvPr>
        </p:nvSpPr>
        <p:spPr/>
        <p:txBody>
          <a:bodyPr/>
          <a:lstStyle/>
          <a:p>
            <a:r>
              <a:rPr lang="en-US" dirty="0">
                <a:latin typeface="+mn-lt"/>
              </a:rPr>
              <a:t>Rebuttable Presumption: </a:t>
            </a:r>
          </a:p>
          <a:p>
            <a:r>
              <a:rPr lang="en-US" dirty="0">
                <a:latin typeface="+mn-lt"/>
              </a:rPr>
              <a:t>    CSR 50-5.005:</a:t>
            </a:r>
          </a:p>
          <a:p>
            <a:pPr lvl="1"/>
            <a:r>
              <a:rPr lang="en-US" dirty="0">
                <a:latin typeface="+mn-lt"/>
              </a:rPr>
              <a:t>If first responder contracts COVID-19, they have a rebuttable presumption that they became infected in the line of duty </a:t>
            </a:r>
          </a:p>
          <a:p>
            <a:pPr lvl="2"/>
            <a:r>
              <a:rPr lang="en-US" dirty="0">
                <a:latin typeface="+mn-lt"/>
              </a:rPr>
              <a:t>Employer can defend/deny claim if they can prove that first responder’s exposure was not in line of duty</a:t>
            </a:r>
          </a:p>
          <a:p>
            <a:pPr lvl="1"/>
            <a:r>
              <a:rPr lang="en-US" dirty="0">
                <a:latin typeface="+mn-lt"/>
              </a:rPr>
              <a:t>Effective April 22, 2020 to February 21, 2021</a:t>
            </a:r>
          </a:p>
          <a:p>
            <a:endParaRPr lang="en-US" dirty="0"/>
          </a:p>
        </p:txBody>
      </p:sp>
    </p:spTree>
    <p:extLst>
      <p:ext uri="{BB962C8B-B14F-4D97-AF65-F5344CB8AC3E}">
        <p14:creationId xmlns:p14="http://schemas.microsoft.com/office/powerpoint/2010/main" val="2746762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26A5-8A4D-4A7A-BBE4-10CC7407313D}"/>
              </a:ext>
            </a:extLst>
          </p:cNvPr>
          <p:cNvSpPr>
            <a:spLocks noGrp="1"/>
          </p:cNvSpPr>
          <p:nvPr>
            <p:ph type="title"/>
          </p:nvPr>
        </p:nvSpPr>
        <p:spPr>
          <a:xfrm>
            <a:off x="709884" y="217619"/>
            <a:ext cx="10772232" cy="763600"/>
          </a:xfrm>
        </p:spPr>
        <p:txBody>
          <a:bodyPr/>
          <a:lstStyle/>
          <a:p>
            <a:r>
              <a:rPr lang="en-US" sz="4800" noProof="0" dirty="0"/>
              <a:t>COMPENSABILITY OF OCCUPATIONAL DISEASES</a:t>
            </a:r>
            <a:r>
              <a:rPr lang="en-US" sz="4800" dirty="0"/>
              <a:t>: </a:t>
            </a:r>
            <a:r>
              <a:rPr lang="en-US" sz="4800" noProof="0" dirty="0"/>
              <a:t>MISSOURI</a:t>
            </a:r>
            <a:endParaRPr lang="en-US" sz="4800" dirty="0"/>
          </a:p>
        </p:txBody>
      </p:sp>
      <p:sp>
        <p:nvSpPr>
          <p:cNvPr id="3" name="Content Placeholder 2">
            <a:extLst>
              <a:ext uri="{FF2B5EF4-FFF2-40B4-BE49-F238E27FC236}">
                <a16:creationId xmlns:a16="http://schemas.microsoft.com/office/drawing/2014/main" id="{53B0D815-4B19-4971-BB23-179A5A72419B}"/>
              </a:ext>
            </a:extLst>
          </p:cNvPr>
          <p:cNvSpPr>
            <a:spLocks noGrp="1"/>
          </p:cNvSpPr>
          <p:nvPr>
            <p:ph type="body" idx="1"/>
          </p:nvPr>
        </p:nvSpPr>
        <p:spPr>
          <a:xfrm>
            <a:off x="117941" y="1863204"/>
            <a:ext cx="11299371" cy="4994796"/>
          </a:xfrm>
        </p:spPr>
        <p:txBody>
          <a:bodyPr/>
          <a:lstStyle/>
          <a:p>
            <a:r>
              <a:rPr lang="en-US" sz="2400" dirty="0">
                <a:latin typeface="+mn-lt"/>
              </a:rPr>
              <a:t>Occupational diseases - identifiable disease arising with or without human fault out of and in the course of the employment.  Section 287.067</a:t>
            </a:r>
          </a:p>
          <a:p>
            <a:pPr lvl="1"/>
            <a:r>
              <a:rPr lang="en-US" sz="2000" dirty="0">
                <a:latin typeface="+mn-lt"/>
              </a:rPr>
              <a:t>Ordinary diseases of life to which the general public is exposed outside of the employment are not compensable (except where the disease follows as an incident of an occupational disease)</a:t>
            </a:r>
          </a:p>
          <a:p>
            <a:pPr lvl="1"/>
            <a:r>
              <a:rPr lang="en-US" sz="2000" dirty="0">
                <a:latin typeface="+mn-lt"/>
              </a:rPr>
              <a:t>Disease need not have been foreseen or expected but after its contraction it must appear to have had its origin in a risk connected with the employment and to have flowed from that source as a rational consequence</a:t>
            </a:r>
          </a:p>
          <a:p>
            <a:pPr lvl="1"/>
            <a:r>
              <a:rPr lang="en-US" sz="2000" dirty="0">
                <a:latin typeface="+mn-lt"/>
              </a:rPr>
              <a:t>Any employee who is exposed to and contracts any contagious or communicable disease arising out of and in the course of their employment is eligible for benefits as an occupational disease.</a:t>
            </a:r>
          </a:p>
        </p:txBody>
      </p:sp>
    </p:spTree>
    <p:extLst>
      <p:ext uri="{BB962C8B-B14F-4D97-AF65-F5344CB8AC3E}">
        <p14:creationId xmlns:p14="http://schemas.microsoft.com/office/powerpoint/2010/main" val="2445936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344E-0640-48E0-996E-50D6E5E857B7}"/>
              </a:ext>
            </a:extLst>
          </p:cNvPr>
          <p:cNvSpPr>
            <a:spLocks noGrp="1"/>
          </p:cNvSpPr>
          <p:nvPr>
            <p:ph type="title"/>
          </p:nvPr>
        </p:nvSpPr>
        <p:spPr/>
        <p:txBody>
          <a:bodyPr/>
          <a:lstStyle/>
          <a:p>
            <a:r>
              <a:rPr lang="en-US" sz="4800" noProof="0" dirty="0"/>
              <a:t>COMPENSABILITY OF OCCUPATIONAL </a:t>
            </a:r>
            <a:br>
              <a:rPr lang="en-US" sz="4800" noProof="0" dirty="0"/>
            </a:br>
            <a:r>
              <a:rPr lang="en-US" sz="4800" noProof="0" dirty="0"/>
              <a:t>DISEASES</a:t>
            </a:r>
            <a:r>
              <a:rPr lang="en-US" sz="4800" dirty="0"/>
              <a:t>: </a:t>
            </a:r>
            <a:r>
              <a:rPr lang="en-US" sz="4800" noProof="0" dirty="0"/>
              <a:t>MISSOURI</a:t>
            </a:r>
            <a:endParaRPr lang="en-US" sz="4800" dirty="0"/>
          </a:p>
        </p:txBody>
      </p:sp>
      <p:sp>
        <p:nvSpPr>
          <p:cNvPr id="3" name="Text Placeholder 2">
            <a:extLst>
              <a:ext uri="{FF2B5EF4-FFF2-40B4-BE49-F238E27FC236}">
                <a16:creationId xmlns:a16="http://schemas.microsoft.com/office/drawing/2014/main" id="{6438ECF3-D914-48C2-B6E5-411EEA850506}"/>
              </a:ext>
            </a:extLst>
          </p:cNvPr>
          <p:cNvSpPr>
            <a:spLocks noGrp="1"/>
          </p:cNvSpPr>
          <p:nvPr>
            <p:ph type="body" idx="1"/>
          </p:nvPr>
        </p:nvSpPr>
        <p:spPr>
          <a:xfrm>
            <a:off x="950800" y="2149819"/>
            <a:ext cx="10290400" cy="4555200"/>
          </a:xfrm>
        </p:spPr>
        <p:txBody>
          <a:bodyPr/>
          <a:lstStyle/>
          <a:p>
            <a:r>
              <a:rPr lang="en-US" sz="2400" dirty="0">
                <a:latin typeface="+mn-lt"/>
              </a:rPr>
              <a:t>Key question is “whether the job duties increased the employee’s risk of contracting the disease?” </a:t>
            </a:r>
          </a:p>
          <a:p>
            <a:pPr lvl="1"/>
            <a:r>
              <a:rPr lang="en-US" sz="2000" dirty="0">
                <a:latin typeface="+mn-lt"/>
              </a:rPr>
              <a:t>Healthcare workers</a:t>
            </a:r>
          </a:p>
          <a:p>
            <a:pPr lvl="1"/>
            <a:r>
              <a:rPr lang="en-US" sz="2000" dirty="0">
                <a:latin typeface="+mn-lt"/>
              </a:rPr>
              <a:t>Essential workers</a:t>
            </a:r>
          </a:p>
          <a:p>
            <a:pPr lvl="1"/>
            <a:r>
              <a:rPr lang="en-US" sz="2000" dirty="0">
                <a:latin typeface="+mn-lt"/>
              </a:rPr>
              <a:t>Employees working around large numbers of co-workers and not required to wear PPE</a:t>
            </a:r>
          </a:p>
          <a:p>
            <a:endParaRPr lang="en-US" dirty="0"/>
          </a:p>
        </p:txBody>
      </p:sp>
    </p:spTree>
    <p:extLst>
      <p:ext uri="{BB962C8B-B14F-4D97-AF65-F5344CB8AC3E}">
        <p14:creationId xmlns:p14="http://schemas.microsoft.com/office/powerpoint/2010/main" val="304526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421D-C09E-4421-9BFA-2C9C83FA0708}"/>
              </a:ext>
            </a:extLst>
          </p:cNvPr>
          <p:cNvSpPr>
            <a:spLocks noGrp="1"/>
          </p:cNvSpPr>
          <p:nvPr>
            <p:ph type="title"/>
          </p:nvPr>
        </p:nvSpPr>
        <p:spPr>
          <a:xfrm>
            <a:off x="505384" y="435955"/>
            <a:ext cx="11277855" cy="763600"/>
          </a:xfrm>
        </p:spPr>
        <p:txBody>
          <a:bodyPr/>
          <a:lstStyle/>
          <a:p>
            <a:r>
              <a:rPr lang="en-US" sz="5400" noProof="0" dirty="0"/>
              <a:t>COMPENSABILITY OF OCCUPATIONAL </a:t>
            </a:r>
            <a:br>
              <a:rPr lang="en-US" sz="5400" noProof="0" dirty="0"/>
            </a:br>
            <a:r>
              <a:rPr lang="en-US" sz="5400" noProof="0" dirty="0"/>
              <a:t>DISEASES</a:t>
            </a:r>
            <a:r>
              <a:rPr lang="en-US" sz="5400" dirty="0"/>
              <a:t>: </a:t>
            </a:r>
            <a:r>
              <a:rPr lang="en-US" sz="5400" noProof="0" dirty="0"/>
              <a:t>KANSAS</a:t>
            </a:r>
            <a:endParaRPr lang="en-US" sz="5400" dirty="0"/>
          </a:p>
        </p:txBody>
      </p:sp>
      <p:sp>
        <p:nvSpPr>
          <p:cNvPr id="3" name="Content Placeholder 2">
            <a:extLst>
              <a:ext uri="{FF2B5EF4-FFF2-40B4-BE49-F238E27FC236}">
                <a16:creationId xmlns:a16="http://schemas.microsoft.com/office/drawing/2014/main" id="{A9F8D2A0-A907-4F36-97C4-E305999A5CFB}"/>
              </a:ext>
            </a:extLst>
          </p:cNvPr>
          <p:cNvSpPr>
            <a:spLocks noGrp="1"/>
          </p:cNvSpPr>
          <p:nvPr>
            <p:ph type="body" idx="1"/>
          </p:nvPr>
        </p:nvSpPr>
        <p:spPr>
          <a:xfrm>
            <a:off x="457759" y="2110662"/>
            <a:ext cx="10348858" cy="4555200"/>
          </a:xfrm>
        </p:spPr>
        <p:txBody>
          <a:bodyPr/>
          <a:lstStyle/>
          <a:p>
            <a:r>
              <a:rPr lang="en-US" sz="2400" dirty="0"/>
              <a:t>Occupational disease - disease arising out of and in the course of employment resulting from the nature of employment in which the employee was engaged under employer, and which was actually contracted for while so engaged. K.S.A. 44-5a01(b).</a:t>
            </a:r>
          </a:p>
          <a:p>
            <a:pPr lvl="1"/>
            <a:r>
              <a:rPr lang="en-US" sz="1800" dirty="0"/>
              <a:t>Requires death or disablement </a:t>
            </a:r>
          </a:p>
          <a:p>
            <a:pPr lvl="1"/>
            <a:r>
              <a:rPr lang="en-US" sz="1800" dirty="0"/>
              <a:t>Disease must result from nature of employment (a particular hazard of the disease, which is greater than the general risk and the risk of other occupations or trades, which distinguishes the employment from other occupations)</a:t>
            </a:r>
          </a:p>
          <a:p>
            <a:pPr lvl="1"/>
            <a:r>
              <a:rPr lang="en-US" sz="1800" dirty="0"/>
              <a:t>Disease must have special risk that is connected with the particular type of employment and must have resulted from that source as a reasonable consequence of the risk</a:t>
            </a:r>
          </a:p>
          <a:p>
            <a:pPr lvl="1"/>
            <a:r>
              <a:rPr lang="en-US" sz="1800" dirty="0"/>
              <a:t>Excludes: ordinary diseases of life and conditions to which the general public is or may be exposed outside of the particular employment, and hazards of diseases and conditions attending employment in general.</a:t>
            </a:r>
          </a:p>
        </p:txBody>
      </p:sp>
    </p:spTree>
    <p:extLst>
      <p:ext uri="{BB962C8B-B14F-4D97-AF65-F5344CB8AC3E}">
        <p14:creationId xmlns:p14="http://schemas.microsoft.com/office/powerpoint/2010/main" val="3283220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DAD63-3D66-4E11-A877-9609C1D9A56E}"/>
              </a:ext>
            </a:extLst>
          </p:cNvPr>
          <p:cNvSpPr>
            <a:spLocks noGrp="1"/>
          </p:cNvSpPr>
          <p:nvPr>
            <p:ph type="title"/>
          </p:nvPr>
        </p:nvSpPr>
        <p:spPr>
          <a:xfrm>
            <a:off x="785308" y="432003"/>
            <a:ext cx="10779163" cy="763600"/>
          </a:xfrm>
        </p:spPr>
        <p:txBody>
          <a:bodyPr/>
          <a:lstStyle/>
          <a:p>
            <a:r>
              <a:rPr lang="en-US" sz="5400" dirty="0"/>
              <a:t>COMPENSABILITY OF OCCUPATIONAL DISEASES: KANSAS</a:t>
            </a:r>
          </a:p>
        </p:txBody>
      </p:sp>
      <p:sp>
        <p:nvSpPr>
          <p:cNvPr id="3" name="Text Placeholder 2">
            <a:extLst>
              <a:ext uri="{FF2B5EF4-FFF2-40B4-BE49-F238E27FC236}">
                <a16:creationId xmlns:a16="http://schemas.microsoft.com/office/drawing/2014/main" id="{7C0786B3-E8B8-4F60-84CB-F15E5FF6EF45}"/>
              </a:ext>
            </a:extLst>
          </p:cNvPr>
          <p:cNvSpPr>
            <a:spLocks noGrp="1"/>
          </p:cNvSpPr>
          <p:nvPr>
            <p:ph type="body" idx="1"/>
          </p:nvPr>
        </p:nvSpPr>
        <p:spPr>
          <a:xfrm>
            <a:off x="455500" y="2159925"/>
            <a:ext cx="10290400" cy="4555200"/>
          </a:xfrm>
        </p:spPr>
        <p:txBody>
          <a:bodyPr/>
          <a:lstStyle/>
          <a:p>
            <a:r>
              <a:rPr lang="en-US" sz="2400" dirty="0"/>
              <a:t>Key question is “whether the nature of employment created a particular hazard of the disease?”</a:t>
            </a:r>
          </a:p>
          <a:p>
            <a:pPr lvl="1"/>
            <a:r>
              <a:rPr lang="en-US" sz="1800" dirty="0"/>
              <a:t>Most at risk: healthcare workers &amp; first responders</a:t>
            </a:r>
          </a:p>
          <a:p>
            <a:pPr lvl="1"/>
            <a:r>
              <a:rPr lang="en-US" sz="1800" dirty="0"/>
              <a:t>Least at risk: general office employees or warehouse workers – difficult to be successful in an exposure claim as most of these occupations do not include a particular hazard of coronavirus to which the general public is not exposed</a:t>
            </a:r>
          </a:p>
          <a:p>
            <a:endParaRPr lang="en-US" dirty="0"/>
          </a:p>
        </p:txBody>
      </p:sp>
    </p:spTree>
    <p:extLst>
      <p:ext uri="{BB962C8B-B14F-4D97-AF65-F5344CB8AC3E}">
        <p14:creationId xmlns:p14="http://schemas.microsoft.com/office/powerpoint/2010/main" val="952475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A18E5-0A5D-4ADE-9377-62CA67774D67}"/>
              </a:ext>
            </a:extLst>
          </p:cNvPr>
          <p:cNvSpPr>
            <a:spLocks noGrp="1"/>
          </p:cNvSpPr>
          <p:nvPr>
            <p:ph type="title"/>
          </p:nvPr>
        </p:nvSpPr>
        <p:spPr>
          <a:xfrm>
            <a:off x="482071" y="250032"/>
            <a:ext cx="10153845" cy="1325563"/>
          </a:xfrm>
        </p:spPr>
        <p:txBody>
          <a:bodyPr vert="horz" lIns="91440" tIns="45720" rIns="91440" bIns="45720" rtlCol="0" anchor="ctr">
            <a:normAutofit/>
          </a:bodyPr>
          <a:lstStyle/>
          <a:p>
            <a:r>
              <a:rPr lang="en-US" sz="5000">
                <a:latin typeface="Calibri Light" panose="020F0302020204030204" pitchFamily="34" charset="0"/>
                <a:cs typeface="Calibri Light" panose="020F0302020204030204" pitchFamily="34" charset="0"/>
              </a:rPr>
              <a:t>IS COVID-19 A COMPENSABLE CLAIM?</a:t>
            </a:r>
            <a:endParaRPr lang="en-US" sz="5000" dirty="0">
              <a:latin typeface="Calibri Light" panose="020F0302020204030204" pitchFamily="34" charset="0"/>
              <a:cs typeface="Calibri Light" panose="020F0302020204030204" pitchFamily="34" charset="0"/>
            </a:endParaRPr>
          </a:p>
        </p:txBody>
      </p:sp>
      <p:sp>
        <p:nvSpPr>
          <p:cNvPr id="17" name="TextBox 16">
            <a:extLst>
              <a:ext uri="{FF2B5EF4-FFF2-40B4-BE49-F238E27FC236}">
                <a16:creationId xmlns:a16="http://schemas.microsoft.com/office/drawing/2014/main" id="{0DFCCF45-1F7A-4B27-BDF8-F7B33AD7CECC}"/>
              </a:ext>
            </a:extLst>
          </p:cNvPr>
          <p:cNvSpPr txBox="1"/>
          <p:nvPr/>
        </p:nvSpPr>
        <p:spPr>
          <a:xfrm>
            <a:off x="1120000" y="1825625"/>
            <a:ext cx="6147074" cy="4351338"/>
          </a:xfrm>
          <a:prstGeom prst="rect">
            <a:avLst/>
          </a:prstGeom>
        </p:spPr>
        <p:txBody>
          <a:bodyPr vert="horz" lIns="91440" tIns="45720" rIns="91440" bIns="45720" rtlCol="0">
            <a:normAutofit/>
          </a:bodyPr>
          <a:lstStyle/>
          <a:p>
            <a:pPr marR="0" lvl="0" indent="-228600" defTabSz="914400">
              <a:lnSpc>
                <a:spcPct val="90000"/>
              </a:lnSpc>
              <a:spcBef>
                <a:spcPts val="0"/>
              </a:spcBef>
              <a:spcAft>
                <a:spcPts val="600"/>
              </a:spcAft>
              <a:buFont typeface="Arial" panose="020B0604020202020204" pitchFamily="34" charset="0"/>
              <a:buChar char="•"/>
              <a:tabLst>
                <a:tab pos="457200" algn="l"/>
              </a:tabLst>
            </a:pPr>
            <a:r>
              <a:rPr lang="en-US" sz="2800" dirty="0">
                <a:effectLst/>
                <a:latin typeface="Calibri Light" panose="020F0302020204030204" pitchFamily="34" charset="0"/>
                <a:cs typeface="Calibri Light" panose="020F0302020204030204" pitchFamily="34" charset="0"/>
              </a:rPr>
              <a:t>Prosecution of the claim</a:t>
            </a:r>
          </a:p>
          <a:p>
            <a:pPr marL="742950" marR="0" lvl="1" indent="-228600" defTabSz="914400">
              <a:lnSpc>
                <a:spcPct val="90000"/>
              </a:lnSpc>
              <a:spcBef>
                <a:spcPts val="0"/>
              </a:spcBef>
              <a:spcAft>
                <a:spcPts val="600"/>
              </a:spcAft>
              <a:buClr>
                <a:schemeClr val="accent1"/>
              </a:buClr>
              <a:buFont typeface="Arial" panose="020B0604020202020204" pitchFamily="34" charset="0"/>
              <a:buChar char="•"/>
              <a:tabLst>
                <a:tab pos="914400" algn="l"/>
              </a:tabLst>
            </a:pPr>
            <a:r>
              <a:rPr lang="en-US" sz="2800" dirty="0">
                <a:effectLst/>
                <a:latin typeface="Calibri Light" panose="020F0302020204030204" pitchFamily="34" charset="0"/>
                <a:cs typeface="Calibri Light" panose="020F0302020204030204" pitchFamily="34" charset="0"/>
              </a:rPr>
              <a:t>Rebuttable presumption</a:t>
            </a:r>
          </a:p>
          <a:p>
            <a:pPr marL="742950" marR="0" lvl="1" indent="-228600" defTabSz="914400">
              <a:lnSpc>
                <a:spcPct val="90000"/>
              </a:lnSpc>
              <a:spcBef>
                <a:spcPts val="0"/>
              </a:spcBef>
              <a:spcAft>
                <a:spcPts val="600"/>
              </a:spcAft>
              <a:buClr>
                <a:schemeClr val="accent1"/>
              </a:buClr>
              <a:buFont typeface="Arial" panose="020B0604020202020204" pitchFamily="34" charset="0"/>
              <a:buChar char="•"/>
              <a:tabLst>
                <a:tab pos="914400" algn="l"/>
              </a:tabLst>
            </a:pPr>
            <a:r>
              <a:rPr lang="en-US" sz="2800" dirty="0">
                <a:effectLst/>
                <a:latin typeface="Calibri Light" panose="020F0302020204030204" pitchFamily="34" charset="0"/>
                <a:cs typeface="Calibri Light" panose="020F0302020204030204" pitchFamily="34" charset="0"/>
              </a:rPr>
              <a:t>Link of contracting the disease to job duties</a:t>
            </a:r>
          </a:p>
          <a:p>
            <a:pPr marL="742950" marR="0" lvl="1" indent="-228600" defTabSz="914400">
              <a:lnSpc>
                <a:spcPct val="90000"/>
              </a:lnSpc>
              <a:spcBef>
                <a:spcPts val="0"/>
              </a:spcBef>
              <a:spcAft>
                <a:spcPts val="600"/>
              </a:spcAft>
              <a:buClr>
                <a:schemeClr val="accent1"/>
              </a:buClr>
              <a:buFont typeface="Arial" panose="020B0604020202020204" pitchFamily="34" charset="0"/>
              <a:buChar char="•"/>
              <a:tabLst>
                <a:tab pos="914400" algn="l"/>
              </a:tabLst>
            </a:pPr>
            <a:r>
              <a:rPr lang="en-US" sz="2800" dirty="0">
                <a:effectLst/>
                <a:latin typeface="Calibri Light" panose="020F0302020204030204" pitchFamily="34" charset="0"/>
                <a:cs typeface="Calibri Light" panose="020F0302020204030204" pitchFamily="34" charset="0"/>
              </a:rPr>
              <a:t>More than a statistical possibility</a:t>
            </a:r>
          </a:p>
          <a:p>
            <a:pPr marL="742950" marR="0" lvl="1" indent="-228600" defTabSz="914400">
              <a:lnSpc>
                <a:spcPct val="90000"/>
              </a:lnSpc>
              <a:spcBef>
                <a:spcPts val="0"/>
              </a:spcBef>
              <a:spcAft>
                <a:spcPts val="600"/>
              </a:spcAft>
              <a:buClr>
                <a:schemeClr val="accent1"/>
              </a:buClr>
              <a:buFont typeface="Arial" panose="020B0604020202020204" pitchFamily="34" charset="0"/>
              <a:buChar char="•"/>
              <a:tabLst>
                <a:tab pos="914400" algn="l"/>
              </a:tabLst>
            </a:pPr>
            <a:r>
              <a:rPr lang="en-US" sz="2800" dirty="0">
                <a:effectLst/>
                <a:latin typeface="Calibri Light" panose="020F0302020204030204" pitchFamily="34" charset="0"/>
                <a:cs typeface="Calibri Light" panose="020F0302020204030204" pitchFamily="34" charset="0"/>
              </a:rPr>
              <a:t>Does disease flow from the job?</a:t>
            </a:r>
          </a:p>
          <a:p>
            <a:pPr marR="0" defTabSz="914400">
              <a:lnSpc>
                <a:spcPct val="90000"/>
              </a:lnSpc>
              <a:spcBef>
                <a:spcPts val="0"/>
              </a:spcBef>
              <a:spcAft>
                <a:spcPts val="600"/>
              </a:spcAft>
            </a:pPr>
            <a:endParaRPr lang="en-US"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effectLst/>
            </a:endParaRPr>
          </a:p>
          <a:p>
            <a:pPr indent="-228600" defTabSz="914400">
              <a:lnSpc>
                <a:spcPct val="90000"/>
              </a:lnSpc>
              <a:spcAft>
                <a:spcPts val="600"/>
              </a:spcAft>
              <a:buFont typeface="Arial" panose="020B0604020202020204" pitchFamily="34" charset="0"/>
              <a:buChar char="•"/>
            </a:pPr>
            <a:endParaRPr lang="en-US"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endParaRPr>
          </a:p>
        </p:txBody>
      </p:sp>
    </p:spTree>
    <p:extLst>
      <p:ext uri="{BB962C8B-B14F-4D97-AF65-F5344CB8AC3E}">
        <p14:creationId xmlns:p14="http://schemas.microsoft.com/office/powerpoint/2010/main" val="902038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BD99-98D0-41A5-94F3-46F4B634DEB2}"/>
              </a:ext>
            </a:extLst>
          </p:cNvPr>
          <p:cNvSpPr>
            <a:spLocks noGrp="1"/>
          </p:cNvSpPr>
          <p:nvPr>
            <p:ph type="title"/>
          </p:nvPr>
        </p:nvSpPr>
        <p:spPr>
          <a:xfrm>
            <a:off x="508108" y="329030"/>
            <a:ext cx="9165281" cy="1325563"/>
          </a:xfrm>
        </p:spPr>
        <p:txBody>
          <a:bodyPr vert="horz" lIns="91440" tIns="45720" rIns="91440" bIns="45720" rtlCol="0" anchor="ctr">
            <a:normAutofit fontScale="90000"/>
          </a:bodyPr>
          <a:lstStyle/>
          <a:p>
            <a:r>
              <a:rPr lang="en-US" sz="5000" dirty="0">
                <a:latin typeface="Calibri Light" panose="020F0302020204030204" pitchFamily="34" charset="0"/>
                <a:cs typeface="Calibri Light" panose="020F0302020204030204" pitchFamily="34" charset="0"/>
              </a:rPr>
              <a:t>IS COVID-19 A COMPENSABLE CLAIM?</a:t>
            </a:r>
          </a:p>
        </p:txBody>
      </p:sp>
      <p:sp>
        <p:nvSpPr>
          <p:cNvPr id="3" name="Content Placeholder 2">
            <a:extLst>
              <a:ext uri="{FF2B5EF4-FFF2-40B4-BE49-F238E27FC236}">
                <a16:creationId xmlns:a16="http://schemas.microsoft.com/office/drawing/2014/main" id="{B4CE03A6-F4DA-4EF1-9415-9080B586D5A1}"/>
              </a:ext>
            </a:extLst>
          </p:cNvPr>
          <p:cNvSpPr>
            <a:spLocks noGrp="1"/>
          </p:cNvSpPr>
          <p:nvPr>
            <p:ph sz="half" idx="1"/>
          </p:nvPr>
        </p:nvSpPr>
        <p:spPr>
          <a:xfrm>
            <a:off x="508108" y="1330612"/>
            <a:ext cx="10233800" cy="4351338"/>
          </a:xfrm>
        </p:spPr>
        <p:txBody>
          <a:bodyPr vert="horz" lIns="91440" tIns="45720" rIns="91440" bIns="45720" rtlCol="0">
            <a:normAutofit/>
          </a:bodyPr>
          <a:lstStyle/>
          <a:p>
            <a:pPr marR="0" lvl="1">
              <a:spcBef>
                <a:spcPts val="0"/>
              </a:spcBef>
              <a:spcAft>
                <a:spcPts val="600"/>
              </a:spcAft>
              <a:tabLst>
                <a:tab pos="914400" algn="l"/>
              </a:tabLst>
            </a:pPr>
            <a:endParaRPr lang="en-US" dirty="0"/>
          </a:p>
          <a:p>
            <a:pPr marR="0" lvl="0">
              <a:spcBef>
                <a:spcPts val="0"/>
              </a:spcBef>
              <a:spcAft>
                <a:spcPts val="600"/>
              </a:spcAft>
              <a:tabLst>
                <a:tab pos="457200" algn="l"/>
              </a:tabLst>
            </a:pPr>
            <a:r>
              <a:rPr lang="en-US" dirty="0">
                <a:effectLst/>
                <a:latin typeface="Calibri Light" panose="020F0302020204030204" pitchFamily="34" charset="0"/>
                <a:cs typeface="Calibri Light" panose="020F0302020204030204" pitchFamily="34" charset="0"/>
              </a:rPr>
              <a:t>Defense of the claim</a:t>
            </a:r>
          </a:p>
          <a:p>
            <a:pPr lvl="1">
              <a:spcBef>
                <a:spcPts val="0"/>
              </a:spcBef>
              <a:spcAft>
                <a:spcPts val="600"/>
              </a:spcAft>
              <a:buClr>
                <a:schemeClr val="accent1"/>
              </a:buClr>
              <a:tabLst>
                <a:tab pos="457200" algn="l"/>
              </a:tabLst>
            </a:pPr>
            <a:r>
              <a:rPr lang="en-US" dirty="0">
                <a:latin typeface="Calibri Light" panose="020F0302020204030204" pitchFamily="34" charset="0"/>
                <a:cs typeface="Calibri Light" panose="020F0302020204030204" pitchFamily="34" charset="0"/>
              </a:rPr>
              <a:t>Consider consequences of denial of claim.</a:t>
            </a:r>
          </a:p>
          <a:p>
            <a:pPr marL="742950" marR="0" lvl="1">
              <a:spcBef>
                <a:spcPts val="0"/>
              </a:spcBef>
              <a:spcAft>
                <a:spcPts val="600"/>
              </a:spcAft>
              <a:buClr>
                <a:schemeClr val="accent1"/>
              </a:buClr>
              <a:tabLst>
                <a:tab pos="914400" algn="l"/>
              </a:tabLst>
            </a:pPr>
            <a:r>
              <a:rPr lang="en-US" dirty="0">
                <a:effectLst/>
                <a:latin typeface="Calibri Light" panose="020F0302020204030204" pitchFamily="34" charset="0"/>
                <a:cs typeface="Calibri Light" panose="020F0302020204030204" pitchFamily="34" charset="0"/>
              </a:rPr>
              <a:t>Ordinary disease of life v. occupational disease</a:t>
            </a:r>
          </a:p>
          <a:p>
            <a:pPr marL="742950" marR="0" lvl="1">
              <a:spcBef>
                <a:spcPts val="0"/>
              </a:spcBef>
              <a:spcAft>
                <a:spcPts val="600"/>
              </a:spcAft>
              <a:buClr>
                <a:schemeClr val="accent1"/>
              </a:buClr>
              <a:tabLst>
                <a:tab pos="914400" algn="l"/>
              </a:tabLst>
            </a:pPr>
            <a:r>
              <a:rPr lang="en-US" dirty="0">
                <a:effectLst/>
                <a:latin typeface="Calibri Light" panose="020F0302020204030204" pitchFamily="34" charset="0"/>
                <a:cs typeface="Calibri Light" panose="020F0302020204030204" pitchFamily="34" charset="0"/>
              </a:rPr>
              <a:t>Probability v. possibility of contracting the disease.</a:t>
            </a:r>
          </a:p>
          <a:p>
            <a:pPr marL="742950" marR="0" lvl="1">
              <a:spcBef>
                <a:spcPts val="0"/>
              </a:spcBef>
              <a:spcAft>
                <a:spcPts val="600"/>
              </a:spcAft>
              <a:buClr>
                <a:schemeClr val="accent1"/>
              </a:buClr>
              <a:tabLst>
                <a:tab pos="914400" algn="l"/>
              </a:tabLst>
            </a:pPr>
            <a:r>
              <a:rPr lang="en-US" dirty="0">
                <a:effectLst/>
                <a:latin typeface="Calibri Light" panose="020F0302020204030204" pitchFamily="34" charset="0"/>
                <a:cs typeface="Calibri Light" panose="020F0302020204030204" pitchFamily="34" charset="0"/>
              </a:rPr>
              <a:t>Equal exposure outside of work</a:t>
            </a:r>
          </a:p>
          <a:p>
            <a:pPr marL="742950" marR="0" lvl="1">
              <a:spcBef>
                <a:spcPts val="0"/>
              </a:spcBef>
              <a:spcAft>
                <a:spcPts val="600"/>
              </a:spcAft>
              <a:buClr>
                <a:schemeClr val="accent1"/>
              </a:buClr>
              <a:tabLst>
                <a:tab pos="914400" algn="l"/>
              </a:tabLst>
            </a:pPr>
            <a:r>
              <a:rPr lang="en-US" dirty="0">
                <a:latin typeface="Calibri Light" panose="020F0302020204030204" pitchFamily="34" charset="0"/>
                <a:cs typeface="Calibri Light" panose="020F0302020204030204" pitchFamily="34" charset="0"/>
              </a:rPr>
              <a:t>Medical records</a:t>
            </a:r>
            <a:endParaRPr lang="en-US" dirty="0">
              <a:effectLst/>
              <a:latin typeface="Calibri Light" panose="020F0302020204030204" pitchFamily="34" charset="0"/>
              <a:cs typeface="Calibri Light" panose="020F0302020204030204" pitchFamily="34" charset="0"/>
            </a:endParaRPr>
          </a:p>
          <a:p>
            <a:pPr marL="742950" marR="0" lvl="1">
              <a:spcBef>
                <a:spcPts val="0"/>
              </a:spcBef>
              <a:spcAft>
                <a:spcPts val="600"/>
              </a:spcAft>
              <a:buClr>
                <a:schemeClr val="accent1"/>
              </a:buClr>
              <a:tabLst>
                <a:tab pos="914400" algn="l"/>
              </a:tabLst>
            </a:pPr>
            <a:r>
              <a:rPr lang="en-US" dirty="0">
                <a:effectLst/>
                <a:latin typeface="Calibri Light" panose="020F0302020204030204" pitchFamily="34" charset="0"/>
                <a:cs typeface="Calibri Light" panose="020F0302020204030204" pitchFamily="34" charset="0"/>
              </a:rPr>
              <a:t>Contact tracing</a:t>
            </a:r>
          </a:p>
          <a:p>
            <a:pPr marL="742950" marR="0" lvl="1">
              <a:spcBef>
                <a:spcPts val="0"/>
              </a:spcBef>
              <a:spcAft>
                <a:spcPts val="600"/>
              </a:spcAft>
              <a:buClr>
                <a:schemeClr val="accent1"/>
              </a:buClr>
              <a:tabLst>
                <a:tab pos="914400" algn="l"/>
              </a:tabLst>
            </a:pPr>
            <a:r>
              <a:rPr lang="en-US" dirty="0">
                <a:effectLst/>
                <a:latin typeface="Calibri Light" panose="020F0302020204030204" pitchFamily="34" charset="0"/>
                <a:cs typeface="Calibri Light" panose="020F0302020204030204" pitchFamily="34" charset="0"/>
              </a:rPr>
              <a:t>Experts</a:t>
            </a:r>
          </a:p>
          <a:p>
            <a:pPr marL="0"/>
            <a:endParaRPr lang="en-US" dirty="0"/>
          </a:p>
        </p:txBody>
      </p:sp>
    </p:spTree>
    <p:extLst>
      <p:ext uri="{BB962C8B-B14F-4D97-AF65-F5344CB8AC3E}">
        <p14:creationId xmlns:p14="http://schemas.microsoft.com/office/powerpoint/2010/main" val="2776356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03FAD-A72D-4992-A68F-25D1C51B17E3}"/>
              </a:ext>
            </a:extLst>
          </p:cNvPr>
          <p:cNvSpPr>
            <a:spLocks noGrp="1"/>
          </p:cNvSpPr>
          <p:nvPr>
            <p:ph type="title"/>
          </p:nvPr>
        </p:nvSpPr>
        <p:spPr>
          <a:xfrm>
            <a:off x="838199" y="365125"/>
            <a:ext cx="9761621" cy="1325563"/>
          </a:xfrm>
        </p:spPr>
        <p:txBody>
          <a:bodyPr>
            <a:normAutofit/>
          </a:bodyPr>
          <a:lstStyle/>
          <a:p>
            <a:r>
              <a:rPr lang="en-US" dirty="0">
                <a:latin typeface="Calibri Light" panose="020F0302020204030204" pitchFamily="34" charset="0"/>
                <a:cs typeface="Calibri Light" panose="020F0302020204030204" pitchFamily="34" charset="0"/>
              </a:rPr>
              <a:t>VACCINATIONS AND SIDE EFFECTS</a:t>
            </a:r>
          </a:p>
        </p:txBody>
      </p:sp>
      <p:sp>
        <p:nvSpPr>
          <p:cNvPr id="3" name="Content Placeholder 2">
            <a:extLst>
              <a:ext uri="{FF2B5EF4-FFF2-40B4-BE49-F238E27FC236}">
                <a16:creationId xmlns:a16="http://schemas.microsoft.com/office/drawing/2014/main" id="{C3B92537-DC4E-49F0-91CC-C6C0FC63372B}"/>
              </a:ext>
            </a:extLst>
          </p:cNvPr>
          <p:cNvSpPr>
            <a:spLocks noGrp="1"/>
          </p:cNvSpPr>
          <p:nvPr>
            <p:ph idx="1"/>
          </p:nvPr>
        </p:nvSpPr>
        <p:spPr>
          <a:xfrm>
            <a:off x="1120000" y="1825625"/>
            <a:ext cx="7457263" cy="4351338"/>
          </a:xfrm>
        </p:spPr>
        <p:txBody>
          <a:bodyPr>
            <a:normAutofit/>
          </a:bodyPr>
          <a:lstStyle/>
          <a:p>
            <a:pPr marL="342900" indent="-342900">
              <a:buFont typeface="Arial" panose="020B0604020202020204" pitchFamily="34" charset="0"/>
              <a:buChar char="•"/>
            </a:pPr>
            <a:r>
              <a:rPr lang="en-US" dirty="0">
                <a:latin typeface="Calibri Light" panose="020F0302020204030204" pitchFamily="34" charset="0"/>
                <a:cs typeface="Calibri Light" panose="020F0302020204030204" pitchFamily="34" charset="0"/>
              </a:rPr>
              <a:t>Consider consequence of work comp denial: civil liability.</a:t>
            </a:r>
          </a:p>
          <a:p>
            <a:pPr marL="342900" indent="-342900">
              <a:buFont typeface="Arial" panose="020B0604020202020204" pitchFamily="34" charset="0"/>
              <a:buChar char="•"/>
            </a:pPr>
            <a:r>
              <a:rPr lang="en-US" dirty="0">
                <a:latin typeface="Calibri Light" panose="020F0302020204030204" pitchFamily="34" charset="0"/>
                <a:cs typeface="Calibri Light" panose="020F0302020204030204" pitchFamily="34" charset="0"/>
              </a:rPr>
              <a:t>Other employer considerations</a:t>
            </a:r>
          </a:p>
        </p:txBody>
      </p:sp>
    </p:spTree>
    <p:extLst>
      <p:ext uri="{BB962C8B-B14F-4D97-AF65-F5344CB8AC3E}">
        <p14:creationId xmlns:p14="http://schemas.microsoft.com/office/powerpoint/2010/main" val="3460956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1596F-7DD9-40D7-A5D6-8F0E01FD2F38}"/>
              </a:ext>
            </a:extLst>
          </p:cNvPr>
          <p:cNvSpPr>
            <a:spLocks noGrp="1"/>
          </p:cNvSpPr>
          <p:nvPr>
            <p:ph type="title"/>
          </p:nvPr>
        </p:nvSpPr>
        <p:spPr>
          <a:xfrm>
            <a:off x="838200" y="365125"/>
            <a:ext cx="10050379" cy="1325563"/>
          </a:xfrm>
        </p:spPr>
        <p:txBody>
          <a:bodyPr>
            <a:normAutofit/>
          </a:bodyPr>
          <a:lstStyle/>
          <a:p>
            <a:r>
              <a:rPr lang="en-US" dirty="0">
                <a:latin typeface="Calibri Light" panose="020F0302020204030204" pitchFamily="34" charset="0"/>
                <a:cs typeface="Calibri Light" panose="020F0302020204030204" pitchFamily="34" charset="0"/>
              </a:rPr>
              <a:t>VACCINATIONS AND SIDE EFFECTS</a:t>
            </a:r>
          </a:p>
        </p:txBody>
      </p:sp>
      <p:sp>
        <p:nvSpPr>
          <p:cNvPr id="3" name="Content Placeholder 2">
            <a:extLst>
              <a:ext uri="{FF2B5EF4-FFF2-40B4-BE49-F238E27FC236}">
                <a16:creationId xmlns:a16="http://schemas.microsoft.com/office/drawing/2014/main" id="{EE1573A0-096C-4C5F-A72E-A74CEB6CCD3E}"/>
              </a:ext>
            </a:extLst>
          </p:cNvPr>
          <p:cNvSpPr>
            <a:spLocks noGrp="1"/>
          </p:cNvSpPr>
          <p:nvPr>
            <p:ph idx="1"/>
          </p:nvPr>
        </p:nvSpPr>
        <p:spPr>
          <a:xfrm>
            <a:off x="1120000" y="1584993"/>
            <a:ext cx="10233800" cy="4351338"/>
          </a:xfrm>
        </p:spPr>
        <p:txBody>
          <a:bodyPr>
            <a:normAutofit/>
          </a:bodyPr>
          <a:lstStyle/>
          <a:p>
            <a:r>
              <a:rPr lang="en-US" sz="3200" dirty="0">
                <a:latin typeface="Calibri Light" panose="020F0302020204030204" pitchFamily="34" charset="0"/>
                <a:cs typeface="Calibri Light" panose="020F0302020204030204" pitchFamily="34" charset="0"/>
              </a:rPr>
              <a:t>Is it compensable?</a:t>
            </a:r>
          </a:p>
          <a:p>
            <a:pPr lvl="1">
              <a:buClr>
                <a:schemeClr val="accent1"/>
              </a:buClr>
            </a:pPr>
            <a:r>
              <a:rPr lang="en-US" sz="2800" dirty="0">
                <a:latin typeface="Calibri Light" panose="020F0302020204030204" pitchFamily="34" charset="0"/>
                <a:cs typeface="Calibri Light" panose="020F0302020204030204" pitchFamily="34" charset="0"/>
              </a:rPr>
              <a:t>Medical causation</a:t>
            </a:r>
          </a:p>
          <a:p>
            <a:pPr lvl="1">
              <a:buClr>
                <a:schemeClr val="accent1"/>
              </a:buClr>
            </a:pPr>
            <a:r>
              <a:rPr lang="en-US" sz="2800" dirty="0">
                <a:latin typeface="Calibri Light" panose="020F0302020204030204" pitchFamily="34" charset="0"/>
                <a:cs typeface="Calibri Light" panose="020F0302020204030204" pitchFamily="34" charset="0"/>
              </a:rPr>
              <a:t>Mandatory v. Voluntary</a:t>
            </a:r>
          </a:p>
          <a:p>
            <a:pPr lvl="1">
              <a:buClr>
                <a:schemeClr val="accent1"/>
              </a:buClr>
            </a:pPr>
            <a:r>
              <a:rPr lang="en-US" sz="2800" dirty="0">
                <a:latin typeface="Calibri Light" panose="020F0302020204030204" pitchFamily="34" charset="0"/>
                <a:cs typeface="Calibri Light" panose="020F0302020204030204" pitchFamily="34" charset="0"/>
              </a:rPr>
              <a:t>Provided by employer on site?</a:t>
            </a:r>
          </a:p>
          <a:p>
            <a:pPr lvl="1">
              <a:buClr>
                <a:schemeClr val="accent1"/>
              </a:buClr>
            </a:pPr>
            <a:r>
              <a:rPr lang="en-US" sz="2800" dirty="0">
                <a:latin typeface="Calibri Light" panose="020F0302020204030204" pitchFamily="34" charset="0"/>
                <a:cs typeface="Calibri Light" panose="020F0302020204030204" pitchFamily="34" charset="0"/>
              </a:rPr>
              <a:t>Benefit to employer to have worker vaccinated?</a:t>
            </a:r>
          </a:p>
          <a:p>
            <a:pPr lvl="1">
              <a:buClr>
                <a:schemeClr val="accent1"/>
              </a:buClr>
            </a:pPr>
            <a:r>
              <a:rPr lang="en-US" sz="2800" dirty="0">
                <a:latin typeface="Calibri Light" panose="020F0302020204030204" pitchFamily="34" charset="0"/>
                <a:cs typeface="Calibri Light" panose="020F0302020204030204" pitchFamily="34" charset="0"/>
              </a:rPr>
              <a:t>Required by CDC or other health guidelines?</a:t>
            </a:r>
          </a:p>
          <a:p>
            <a:pPr lvl="1">
              <a:buClr>
                <a:schemeClr val="accent1"/>
              </a:buClr>
            </a:pPr>
            <a:r>
              <a:rPr lang="en-US" sz="2800" dirty="0">
                <a:latin typeface="Calibri Light" panose="020F0302020204030204" pitchFamily="34" charset="0"/>
                <a:cs typeface="Calibri Light" panose="020F0302020204030204" pitchFamily="34" charset="0"/>
              </a:rPr>
              <a:t>Equal exposure in non-employment life.</a:t>
            </a:r>
          </a:p>
          <a:p>
            <a:pPr marL="0" indent="0">
              <a:buNone/>
            </a:pPr>
            <a:endParaRPr lang="en-US" dirty="0"/>
          </a:p>
        </p:txBody>
      </p:sp>
    </p:spTree>
    <p:extLst>
      <p:ext uri="{BB962C8B-B14F-4D97-AF65-F5344CB8AC3E}">
        <p14:creationId xmlns:p14="http://schemas.microsoft.com/office/powerpoint/2010/main" val="2529271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43DCE-F273-4E7D-A6AD-518479DF2D7D}"/>
              </a:ext>
            </a:extLst>
          </p:cNvPr>
          <p:cNvSpPr>
            <a:spLocks noGrp="1"/>
          </p:cNvSpPr>
          <p:nvPr>
            <p:ph type="title"/>
          </p:nvPr>
        </p:nvSpPr>
        <p:spPr>
          <a:xfrm>
            <a:off x="950800" y="384367"/>
            <a:ext cx="10290400" cy="763600"/>
          </a:xfrm>
        </p:spPr>
        <p:txBody>
          <a:bodyPr>
            <a:noAutofit/>
          </a:bodyPr>
          <a:lstStyle/>
          <a:p>
            <a:r>
              <a:rPr lang="en-US" sz="5400" dirty="0">
                <a:effectLst/>
                <a:ea typeface="Times New Roman" panose="02020603050405020304" pitchFamily="18" charset="0"/>
                <a:cs typeface="Times New Roman" panose="02020603050405020304" pitchFamily="18" charset="0"/>
              </a:rPr>
              <a:t>METHODS OF INVESTIGATING </a:t>
            </a:r>
            <a:r>
              <a:rPr lang="en-US" sz="5400" dirty="0">
                <a:ea typeface="Times New Roman" panose="02020603050405020304" pitchFamily="18" charset="0"/>
                <a:cs typeface="Times New Roman" panose="02020603050405020304" pitchFamily="18" charset="0"/>
              </a:rPr>
              <a:t>A</a:t>
            </a:r>
            <a:r>
              <a:rPr lang="en-US" sz="5400" dirty="0">
                <a:effectLst/>
                <a:ea typeface="Times New Roman" panose="02020603050405020304" pitchFamily="18" charset="0"/>
                <a:cs typeface="Times New Roman" panose="02020603050405020304" pitchFamily="18" charset="0"/>
              </a:rPr>
              <a:t>ND </a:t>
            </a:r>
            <a:r>
              <a:rPr lang="en-US" sz="5400" dirty="0">
                <a:ea typeface="Times New Roman" panose="02020603050405020304" pitchFamily="18" charset="0"/>
                <a:cs typeface="Times New Roman" panose="02020603050405020304" pitchFamily="18" charset="0"/>
              </a:rPr>
              <a:t>D</a:t>
            </a:r>
            <a:r>
              <a:rPr lang="en-US" sz="5400" dirty="0">
                <a:effectLst/>
                <a:ea typeface="Times New Roman" panose="02020603050405020304" pitchFamily="18" charset="0"/>
                <a:cs typeface="Times New Roman" panose="02020603050405020304" pitchFamily="18" charset="0"/>
              </a:rPr>
              <a:t>EFENDING COVID-19 CLAIMS</a:t>
            </a:r>
            <a:br>
              <a:rPr lang="en-US" sz="5400" dirty="0">
                <a:effectLst/>
                <a:ea typeface="Calibri" panose="020F0502020204030204" pitchFamily="34" charset="0"/>
                <a:cs typeface="Times New Roman" panose="02020603050405020304" pitchFamily="18" charset="0"/>
              </a:rPr>
            </a:br>
            <a:endParaRPr lang="en-US" sz="5400"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85A06961-F250-4B9F-A89F-58101611C9E5}"/>
              </a:ext>
            </a:extLst>
          </p:cNvPr>
          <p:cNvSpPr>
            <a:spLocks noGrp="1"/>
          </p:cNvSpPr>
          <p:nvPr>
            <p:ph type="body" idx="1"/>
          </p:nvPr>
        </p:nvSpPr>
        <p:spPr>
          <a:xfrm>
            <a:off x="950800" y="2302800"/>
            <a:ext cx="10290400" cy="4555200"/>
          </a:xfrm>
        </p:spPr>
        <p:txBody>
          <a:bodyPr>
            <a:normAutofit/>
          </a:bodyPr>
          <a:lstStyle/>
          <a:p>
            <a:r>
              <a:rPr lang="en-US" b="0" i="0" dirty="0">
                <a:effectLst/>
                <a:latin typeface="+mn-lt"/>
                <a:cs typeface="Times New Roman" panose="02020603050405020304" pitchFamily="18" charset="0"/>
              </a:rPr>
              <a:t>Contact Tracing</a:t>
            </a:r>
          </a:p>
          <a:p>
            <a:r>
              <a:rPr lang="en-US" dirty="0">
                <a:latin typeface="+mn-lt"/>
                <a:cs typeface="Times New Roman" panose="02020603050405020304" pitchFamily="18" charset="0"/>
              </a:rPr>
              <a:t>Cross-Referencing Workers</a:t>
            </a:r>
          </a:p>
          <a:p>
            <a:r>
              <a:rPr lang="en-US" b="0" i="0" dirty="0">
                <a:effectLst/>
                <a:latin typeface="+mn-lt"/>
                <a:cs typeface="Times New Roman" panose="02020603050405020304" pitchFamily="18" charset="0"/>
              </a:rPr>
              <a:t>Family and Friends with COVID</a:t>
            </a:r>
          </a:p>
          <a:p>
            <a:r>
              <a:rPr lang="en-US" b="0" i="0" dirty="0">
                <a:effectLst/>
                <a:latin typeface="+mn-lt"/>
                <a:cs typeface="Times New Roman" panose="02020603050405020304" pitchFamily="18" charset="0"/>
              </a:rPr>
              <a:t>PPE used by workers</a:t>
            </a:r>
          </a:p>
          <a:p>
            <a:r>
              <a:rPr lang="en-US" dirty="0">
                <a:latin typeface="+mn-lt"/>
                <a:cs typeface="Times New Roman" panose="02020603050405020304" pitchFamily="18" charset="0"/>
              </a:rPr>
              <a:t>Experts</a:t>
            </a:r>
          </a:p>
          <a:p>
            <a:pPr lvl="1"/>
            <a:r>
              <a:rPr lang="en-US" b="0" i="0" dirty="0">
                <a:effectLst/>
                <a:latin typeface="+mn-lt"/>
                <a:cs typeface="Times New Roman" panose="02020603050405020304" pitchFamily="18" charset="0"/>
              </a:rPr>
              <a:t>Medical (Pulmonologists, </a:t>
            </a:r>
            <a:r>
              <a:rPr lang="en-US" dirty="0">
                <a:latin typeface="+mn-lt"/>
                <a:cs typeface="Times New Roman" panose="02020603050405020304" pitchFamily="18" charset="0"/>
              </a:rPr>
              <a:t>Infectious Disease, </a:t>
            </a:r>
            <a:r>
              <a:rPr lang="en-US" b="0" i="0" dirty="0">
                <a:effectLst/>
                <a:latin typeface="+mn-lt"/>
                <a:cs typeface="Times New Roman" panose="02020603050405020304" pitchFamily="18" charset="0"/>
              </a:rPr>
              <a:t>Internists)</a:t>
            </a:r>
          </a:p>
          <a:p>
            <a:pPr lvl="1"/>
            <a:r>
              <a:rPr lang="en-US" dirty="0">
                <a:latin typeface="+mn-lt"/>
                <a:cs typeface="Times New Roman" panose="02020603050405020304" pitchFamily="18" charset="0"/>
              </a:rPr>
              <a:t>Epidemiologists</a:t>
            </a:r>
          </a:p>
          <a:p>
            <a:pPr lvl="1"/>
            <a:r>
              <a:rPr lang="en-US" b="0" i="0" dirty="0">
                <a:effectLst/>
                <a:latin typeface="+mn-lt"/>
                <a:cs typeface="Times New Roman" panose="02020603050405020304" pitchFamily="18" charset="0"/>
              </a:rPr>
              <a:t>Statistics (likelihood of individual contracting disease from work v. outside of work)</a:t>
            </a:r>
            <a:endParaRPr lang="en-US" dirty="0">
              <a:latin typeface="+mn-lt"/>
              <a:cs typeface="Times New Roman" panose="02020603050405020304" pitchFamily="18" charset="0"/>
            </a:endParaRPr>
          </a:p>
        </p:txBody>
      </p:sp>
    </p:spTree>
    <p:extLst>
      <p:ext uri="{BB962C8B-B14F-4D97-AF65-F5344CB8AC3E}">
        <p14:creationId xmlns:p14="http://schemas.microsoft.com/office/powerpoint/2010/main" val="1299783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C54F-CE10-4E78-87CD-3B60F0630059}"/>
              </a:ext>
            </a:extLst>
          </p:cNvPr>
          <p:cNvSpPr>
            <a:spLocks noGrp="1"/>
          </p:cNvSpPr>
          <p:nvPr>
            <p:ph type="title"/>
          </p:nvPr>
        </p:nvSpPr>
        <p:spPr>
          <a:xfrm>
            <a:off x="603137" y="593367"/>
            <a:ext cx="10290400" cy="763600"/>
          </a:xfrm>
        </p:spPr>
        <p:txBody>
          <a:bodyPr>
            <a:noAutofit/>
          </a:bodyPr>
          <a:lstStyle/>
          <a:p>
            <a:r>
              <a:rPr lang="en-US" sz="5400" dirty="0">
                <a:effectLst/>
                <a:ea typeface="Times New Roman" panose="02020603050405020304" pitchFamily="18" charset="0"/>
                <a:cs typeface="Times New Roman" panose="02020603050405020304" pitchFamily="18" charset="0"/>
              </a:rPr>
              <a:t>DAMAGES</a:t>
            </a:r>
            <a:endParaRPr lang="en-US" sz="5400"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8187888B-2BFE-494C-B65F-DD97C3D06C9F}"/>
              </a:ext>
            </a:extLst>
          </p:cNvPr>
          <p:cNvSpPr>
            <a:spLocks noGrp="1"/>
          </p:cNvSpPr>
          <p:nvPr>
            <p:ph type="body" idx="1"/>
          </p:nvPr>
        </p:nvSpPr>
        <p:spPr>
          <a:xfrm>
            <a:off x="603137" y="1536633"/>
            <a:ext cx="10290400" cy="4555200"/>
          </a:xfrm>
        </p:spPr>
        <p:txBody>
          <a:bodyPr>
            <a:normAutofit/>
          </a:bodyPr>
          <a:lstStyle/>
          <a:p>
            <a:r>
              <a:rPr lang="en-US" dirty="0">
                <a:latin typeface="+mn-lt"/>
                <a:cs typeface="Times New Roman" panose="02020603050405020304" pitchFamily="18" charset="0"/>
              </a:rPr>
              <a:t>TTD:</a:t>
            </a:r>
          </a:p>
          <a:p>
            <a:pPr lvl="1"/>
            <a:r>
              <a:rPr lang="en-US" b="0" i="0" dirty="0">
                <a:effectLst/>
                <a:latin typeface="+mn-lt"/>
                <a:cs typeface="Times New Roman" panose="02020603050405020304" pitchFamily="18" charset="0"/>
              </a:rPr>
              <a:t>Missed time from work due to coronavirus</a:t>
            </a:r>
          </a:p>
          <a:p>
            <a:r>
              <a:rPr lang="en-US" dirty="0">
                <a:latin typeface="+mn-lt"/>
                <a:cs typeface="Times New Roman" panose="02020603050405020304" pitchFamily="18" charset="0"/>
              </a:rPr>
              <a:t>PPD:</a:t>
            </a:r>
          </a:p>
          <a:p>
            <a:pPr lvl="1"/>
            <a:r>
              <a:rPr lang="en-US" b="0" i="0" dirty="0">
                <a:effectLst/>
                <a:latin typeface="+mn-lt"/>
                <a:cs typeface="Times New Roman" panose="02020603050405020304" pitchFamily="18" charset="0"/>
              </a:rPr>
              <a:t>Concerns that some individuals may experience more serious and longer lasting health issues as a result of </a:t>
            </a:r>
            <a:r>
              <a:rPr lang="en-US" dirty="0">
                <a:latin typeface="+mn-lt"/>
                <a:cs typeface="Times New Roman" panose="02020603050405020304" pitchFamily="18" charset="0"/>
              </a:rPr>
              <a:t>disease </a:t>
            </a:r>
            <a:r>
              <a:rPr lang="en-US" b="0" i="0" dirty="0">
                <a:effectLst/>
                <a:latin typeface="+mn-lt"/>
                <a:cs typeface="Times New Roman" panose="02020603050405020304" pitchFamily="18" charset="0"/>
              </a:rPr>
              <a:t>which suggests possibility of permanent disability benefits</a:t>
            </a:r>
          </a:p>
          <a:p>
            <a:pPr lvl="2"/>
            <a:r>
              <a:rPr lang="en-US" dirty="0">
                <a:latin typeface="+mn-lt"/>
                <a:cs typeface="Times New Roman" panose="02020603050405020304" pitchFamily="18" charset="0"/>
              </a:rPr>
              <a:t>Specifically - </a:t>
            </a:r>
            <a:r>
              <a:rPr lang="en-US" b="0" i="0" dirty="0">
                <a:effectLst/>
                <a:latin typeface="+mn-lt"/>
                <a:cs typeface="Times New Roman" panose="02020603050405020304" pitchFamily="18" charset="0"/>
              </a:rPr>
              <a:t>long term respiratory and vascular conditions could raise PPD values</a:t>
            </a:r>
            <a:endParaRPr lang="en-US" dirty="0">
              <a:latin typeface="+mn-lt"/>
              <a:cs typeface="Times New Roman" panose="02020603050405020304" pitchFamily="18" charset="0"/>
            </a:endParaRPr>
          </a:p>
          <a:p>
            <a:r>
              <a:rPr lang="en-US" dirty="0">
                <a:latin typeface="+mn-lt"/>
                <a:cs typeface="Times New Roman" panose="02020603050405020304" pitchFamily="18" charset="0"/>
              </a:rPr>
              <a:t>Death:</a:t>
            </a:r>
          </a:p>
          <a:p>
            <a:pPr lvl="1"/>
            <a:r>
              <a:rPr lang="en-US" b="0" i="0" dirty="0">
                <a:effectLst/>
                <a:latin typeface="+mn-lt"/>
                <a:cs typeface="Times New Roman" panose="02020603050405020304" pitchFamily="18" charset="0"/>
              </a:rPr>
              <a:t>Exposure for death benefits in cases where worker dies as result of the disease</a:t>
            </a:r>
          </a:p>
          <a:p>
            <a:r>
              <a:rPr lang="en-US" dirty="0">
                <a:latin typeface="+mn-lt"/>
                <a:cs typeface="Times New Roman" panose="02020603050405020304" pitchFamily="18" charset="0"/>
              </a:rPr>
              <a:t>Medical:</a:t>
            </a:r>
          </a:p>
          <a:p>
            <a:pPr lvl="1"/>
            <a:r>
              <a:rPr lang="en-US" dirty="0">
                <a:latin typeface="+mn-lt"/>
                <a:cs typeface="Times New Roman" panose="02020603050405020304" pitchFamily="18" charset="0"/>
              </a:rPr>
              <a:t>T</a:t>
            </a:r>
            <a:r>
              <a:rPr lang="en-US" b="0" i="0" dirty="0">
                <a:effectLst/>
                <a:latin typeface="+mn-lt"/>
                <a:cs typeface="Times New Roman" panose="02020603050405020304" pitchFamily="18" charset="0"/>
              </a:rPr>
              <a:t>reatment of coronavirus symptoms</a:t>
            </a:r>
          </a:p>
        </p:txBody>
      </p:sp>
    </p:spTree>
    <p:extLst>
      <p:ext uri="{BB962C8B-B14F-4D97-AF65-F5344CB8AC3E}">
        <p14:creationId xmlns:p14="http://schemas.microsoft.com/office/powerpoint/2010/main" val="2352462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95BC5-2553-4621-A959-AA8C6EA52B22}"/>
              </a:ext>
            </a:extLst>
          </p:cNvPr>
          <p:cNvSpPr>
            <a:spLocks noGrp="1"/>
          </p:cNvSpPr>
          <p:nvPr>
            <p:ph type="title"/>
          </p:nvPr>
        </p:nvSpPr>
        <p:spPr>
          <a:xfrm>
            <a:off x="950800" y="593367"/>
            <a:ext cx="10290400" cy="763600"/>
          </a:xfrm>
        </p:spPr>
        <p:txBody>
          <a:bodyPr>
            <a:noAutofit/>
          </a:bodyPr>
          <a:lstStyle/>
          <a:p>
            <a:r>
              <a:rPr lang="en-US" sz="5400" dirty="0"/>
              <a:t>BUSINESS DECISIONS IN ACCEPTING OR DENYING CLAIM</a:t>
            </a:r>
          </a:p>
        </p:txBody>
      </p:sp>
      <p:sp>
        <p:nvSpPr>
          <p:cNvPr id="3" name="Content Placeholder 2">
            <a:extLst>
              <a:ext uri="{FF2B5EF4-FFF2-40B4-BE49-F238E27FC236}">
                <a16:creationId xmlns:a16="http://schemas.microsoft.com/office/drawing/2014/main" id="{F8C21CD4-4F7A-4E89-A77F-601D23578D8D}"/>
              </a:ext>
            </a:extLst>
          </p:cNvPr>
          <p:cNvSpPr>
            <a:spLocks noGrp="1"/>
          </p:cNvSpPr>
          <p:nvPr>
            <p:ph type="body" idx="1"/>
          </p:nvPr>
        </p:nvSpPr>
        <p:spPr>
          <a:xfrm>
            <a:off x="950912" y="2170112"/>
            <a:ext cx="10290175" cy="4554538"/>
          </a:xfrm>
        </p:spPr>
        <p:txBody>
          <a:bodyPr>
            <a:normAutofit/>
          </a:bodyPr>
          <a:lstStyle/>
          <a:p>
            <a:r>
              <a:rPr lang="en-US" dirty="0"/>
              <a:t>Costs</a:t>
            </a:r>
          </a:p>
          <a:p>
            <a:r>
              <a:rPr lang="en-US" dirty="0"/>
              <a:t>Public Relations issues</a:t>
            </a:r>
          </a:p>
        </p:txBody>
      </p:sp>
    </p:spTree>
    <p:extLst>
      <p:ext uri="{BB962C8B-B14F-4D97-AF65-F5344CB8AC3E}">
        <p14:creationId xmlns:p14="http://schemas.microsoft.com/office/powerpoint/2010/main" val="862372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F83CB-A6C6-4B4F-BAE4-346CDBC7BAED}"/>
              </a:ext>
            </a:extLst>
          </p:cNvPr>
          <p:cNvSpPr>
            <a:spLocks noGrp="1"/>
          </p:cNvSpPr>
          <p:nvPr>
            <p:ph type="title"/>
          </p:nvPr>
        </p:nvSpPr>
        <p:spPr/>
        <p:txBody>
          <a:bodyPr/>
          <a:lstStyle/>
          <a:p>
            <a:r>
              <a:rPr lang="en-US" dirty="0"/>
              <a:t>Employment Law</a:t>
            </a:r>
          </a:p>
        </p:txBody>
      </p:sp>
      <p:sp>
        <p:nvSpPr>
          <p:cNvPr id="3" name="Text Placeholder 2">
            <a:extLst>
              <a:ext uri="{FF2B5EF4-FFF2-40B4-BE49-F238E27FC236}">
                <a16:creationId xmlns:a16="http://schemas.microsoft.com/office/drawing/2014/main" id="{7241D79D-32A4-418C-8D6A-3A44108FF99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9022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D96F4-2FA6-4965-A9EC-6C36C6EA5098}"/>
              </a:ext>
            </a:extLst>
          </p:cNvPr>
          <p:cNvSpPr>
            <a:spLocks noGrp="1"/>
          </p:cNvSpPr>
          <p:nvPr>
            <p:ph type="title"/>
          </p:nvPr>
        </p:nvSpPr>
        <p:spPr>
          <a:xfrm>
            <a:off x="657224" y="499533"/>
            <a:ext cx="10772775" cy="1125090"/>
          </a:xfrm>
        </p:spPr>
        <p:txBody>
          <a:bodyPr/>
          <a:lstStyle/>
          <a:p>
            <a:r>
              <a:rPr lang="en-US" dirty="0"/>
              <a:t>NEW OSHA GUIDANCE</a:t>
            </a:r>
          </a:p>
        </p:txBody>
      </p:sp>
      <p:sp>
        <p:nvSpPr>
          <p:cNvPr id="3" name="Content Placeholder 2">
            <a:extLst>
              <a:ext uri="{FF2B5EF4-FFF2-40B4-BE49-F238E27FC236}">
                <a16:creationId xmlns:a16="http://schemas.microsoft.com/office/drawing/2014/main" id="{05C18711-F77E-4BA4-AE4C-4ABB632A24C0}"/>
              </a:ext>
            </a:extLst>
          </p:cNvPr>
          <p:cNvSpPr>
            <a:spLocks noGrp="1"/>
          </p:cNvSpPr>
          <p:nvPr>
            <p:ph idx="1"/>
          </p:nvPr>
        </p:nvSpPr>
        <p:spPr>
          <a:xfrm>
            <a:off x="676656" y="1874982"/>
            <a:ext cx="8892217" cy="3902883"/>
          </a:xfrm>
        </p:spPr>
        <p:txBody>
          <a:bodyPr>
            <a:normAutofit lnSpcReduction="10000"/>
          </a:bodyPr>
          <a:lstStyle/>
          <a:p>
            <a:pPr marL="342900" indent="-342900">
              <a:buFont typeface="Arial" panose="020B0604020202020204" pitchFamily="34" charset="0"/>
              <a:buChar char="•"/>
            </a:pPr>
            <a:r>
              <a:rPr lang="en-US" dirty="0"/>
              <a:t>January 29th, OSHA released new guidance addressing mitigating and preventing the spread of COVID-19 in the workplace</a:t>
            </a:r>
          </a:p>
          <a:p>
            <a:pPr marL="342900" indent="-342900">
              <a:buFont typeface="Arial" panose="020B0604020202020204" pitchFamily="34" charset="0"/>
              <a:buChar char="•"/>
            </a:pPr>
            <a:r>
              <a:rPr lang="en-US" dirty="0"/>
              <a:t>This guidance is intended to inform employers in most workplace settings outside of healthcare </a:t>
            </a:r>
          </a:p>
          <a:p>
            <a:pPr marL="342900" indent="-342900">
              <a:buFont typeface="Arial" panose="020B0604020202020204" pitchFamily="34" charset="0"/>
              <a:buChar char="•"/>
            </a:pPr>
            <a:r>
              <a:rPr lang="en-US" dirty="0"/>
              <a:t>There are 8 key measures that are outlined in this new guidance</a:t>
            </a:r>
          </a:p>
          <a:p>
            <a:pPr marL="342900" indent="-342900">
              <a:buFont typeface="Arial" panose="020B0604020202020204" pitchFamily="34" charset="0"/>
              <a:buChar char="•"/>
            </a:pPr>
            <a:r>
              <a:rPr lang="en-US" dirty="0"/>
              <a:t>OSHA applies both federally and through state-run plans that are at least as effective as OSHA, meaning that it applies to most private sector employers and employees nationwide. OSHA defines an “employer” as “a person engaged in a business affecting commerce who has employees,” which is quite broad. </a:t>
            </a:r>
          </a:p>
          <a:p>
            <a:r>
              <a:rPr lang="en-US" dirty="0"/>
              <a:t> </a:t>
            </a:r>
          </a:p>
        </p:txBody>
      </p:sp>
      <p:sp>
        <p:nvSpPr>
          <p:cNvPr id="4" name="Footer Placeholder 3">
            <a:extLst>
              <a:ext uri="{FF2B5EF4-FFF2-40B4-BE49-F238E27FC236}">
                <a16:creationId xmlns:a16="http://schemas.microsoft.com/office/drawing/2014/main" id="{6848EFE7-58D9-4B61-972B-B5C22432A19B}"/>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2712268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F0E6D1-5954-4160-BCCF-801D6745B0BF}"/>
              </a:ext>
            </a:extLst>
          </p:cNvPr>
          <p:cNvSpPr>
            <a:spLocks noGrp="1"/>
          </p:cNvSpPr>
          <p:nvPr>
            <p:ph type="title"/>
          </p:nvPr>
        </p:nvSpPr>
        <p:spPr>
          <a:xfrm>
            <a:off x="633412" y="266581"/>
            <a:ext cx="10772775" cy="913631"/>
          </a:xfrm>
        </p:spPr>
        <p:txBody>
          <a:bodyPr>
            <a:normAutofit fontScale="90000"/>
          </a:bodyPr>
          <a:lstStyle/>
          <a:p>
            <a:r>
              <a:rPr lang="en-US" sz="5400" dirty="0">
                <a:latin typeface="+mj-lt"/>
              </a:rPr>
              <a:t>AM I AN EMPLOYER COVERED BY OSHA?</a:t>
            </a:r>
            <a:br>
              <a:rPr lang="en-US" sz="5400" dirty="0">
                <a:latin typeface="+mj-lt"/>
              </a:rPr>
            </a:br>
            <a:endParaRPr lang="en-US" dirty="0"/>
          </a:p>
        </p:txBody>
      </p:sp>
      <p:sp>
        <p:nvSpPr>
          <p:cNvPr id="2" name="Footer Placeholder 1">
            <a:extLst>
              <a:ext uri="{FF2B5EF4-FFF2-40B4-BE49-F238E27FC236}">
                <a16:creationId xmlns:a16="http://schemas.microsoft.com/office/drawing/2014/main" id="{E386D20C-5C25-41F5-A02A-5BE1231E697E}"/>
              </a:ext>
            </a:extLst>
          </p:cNvPr>
          <p:cNvSpPr>
            <a:spLocks noGrp="1"/>
          </p:cNvSpPr>
          <p:nvPr>
            <p:ph type="ftr" sz="quarter" idx="11"/>
          </p:nvPr>
        </p:nvSpPr>
        <p:spPr/>
        <p:txBody>
          <a:bodyPr/>
          <a:lstStyle/>
          <a:p>
            <a:r>
              <a:rPr lang="en-US"/>
              <a:t>© McAnany, Van Cleave &amp; Phillips 2021</a:t>
            </a:r>
          </a:p>
        </p:txBody>
      </p:sp>
      <p:sp>
        <p:nvSpPr>
          <p:cNvPr id="5" name="Rectangle: Rounded Corners 4">
            <a:extLst>
              <a:ext uri="{FF2B5EF4-FFF2-40B4-BE49-F238E27FC236}">
                <a16:creationId xmlns:a16="http://schemas.microsoft.com/office/drawing/2014/main" id="{AE21B72C-8672-4352-999B-93E9E3AC8AA9}"/>
              </a:ext>
            </a:extLst>
          </p:cNvPr>
          <p:cNvSpPr/>
          <p:nvPr/>
        </p:nvSpPr>
        <p:spPr>
          <a:xfrm>
            <a:off x="5092700" y="870571"/>
            <a:ext cx="1854200"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Am I private sector or public sector?</a:t>
            </a:r>
          </a:p>
        </p:txBody>
      </p:sp>
      <p:sp>
        <p:nvSpPr>
          <p:cNvPr id="6" name="Arrow: Right 5">
            <a:extLst>
              <a:ext uri="{FF2B5EF4-FFF2-40B4-BE49-F238E27FC236}">
                <a16:creationId xmlns:a16="http://schemas.microsoft.com/office/drawing/2014/main" id="{0CDEDFD8-2788-4A28-8122-EBF72F1DC30B}"/>
              </a:ext>
            </a:extLst>
          </p:cNvPr>
          <p:cNvSpPr/>
          <p:nvPr/>
        </p:nvSpPr>
        <p:spPr>
          <a:xfrm rot="1682933">
            <a:off x="6981614" y="1598309"/>
            <a:ext cx="1485900" cy="5969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Public</a:t>
            </a:r>
          </a:p>
        </p:txBody>
      </p:sp>
      <p:sp>
        <p:nvSpPr>
          <p:cNvPr id="8" name="Arrow: Right 7">
            <a:extLst>
              <a:ext uri="{FF2B5EF4-FFF2-40B4-BE49-F238E27FC236}">
                <a16:creationId xmlns:a16="http://schemas.microsoft.com/office/drawing/2014/main" id="{9873B1DE-9ADD-47CE-A959-AE71E25EA6E0}"/>
              </a:ext>
            </a:extLst>
          </p:cNvPr>
          <p:cNvSpPr/>
          <p:nvPr/>
        </p:nvSpPr>
        <p:spPr>
          <a:xfrm rot="20042289" flipH="1">
            <a:off x="3596678" y="1598309"/>
            <a:ext cx="1461308" cy="596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Private</a:t>
            </a:r>
          </a:p>
        </p:txBody>
      </p:sp>
      <p:sp>
        <p:nvSpPr>
          <p:cNvPr id="9" name="Rectangle: Rounded Corners 8">
            <a:extLst>
              <a:ext uri="{FF2B5EF4-FFF2-40B4-BE49-F238E27FC236}">
                <a16:creationId xmlns:a16="http://schemas.microsoft.com/office/drawing/2014/main" id="{1BF14013-3881-4D65-BE37-ED283C27FCE9}"/>
              </a:ext>
            </a:extLst>
          </p:cNvPr>
          <p:cNvSpPr/>
          <p:nvPr/>
        </p:nvSpPr>
        <p:spPr>
          <a:xfrm>
            <a:off x="1435100" y="2116566"/>
            <a:ext cx="213921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Yes, unless one of these exceptions applies</a:t>
            </a:r>
          </a:p>
        </p:txBody>
      </p:sp>
      <p:sp>
        <p:nvSpPr>
          <p:cNvPr id="11" name="Rectangle: Rounded Corners 10">
            <a:extLst>
              <a:ext uri="{FF2B5EF4-FFF2-40B4-BE49-F238E27FC236}">
                <a16:creationId xmlns:a16="http://schemas.microsoft.com/office/drawing/2014/main" id="{9A89D078-489E-47B6-AD68-24B1AA2CF899}"/>
              </a:ext>
            </a:extLst>
          </p:cNvPr>
          <p:cNvSpPr/>
          <p:nvPr/>
        </p:nvSpPr>
        <p:spPr>
          <a:xfrm>
            <a:off x="8436643" y="2154666"/>
            <a:ext cx="2139216" cy="914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 But are you Federal or State/Local?</a:t>
            </a:r>
          </a:p>
        </p:txBody>
      </p:sp>
      <p:sp>
        <p:nvSpPr>
          <p:cNvPr id="12" name="Arrow: Right 11">
            <a:extLst>
              <a:ext uri="{FF2B5EF4-FFF2-40B4-BE49-F238E27FC236}">
                <a16:creationId xmlns:a16="http://schemas.microsoft.com/office/drawing/2014/main" id="{C9D7C0BB-F12C-4C29-8AA1-38C6FA7711A3}"/>
              </a:ext>
            </a:extLst>
          </p:cNvPr>
          <p:cNvSpPr/>
          <p:nvPr/>
        </p:nvSpPr>
        <p:spPr>
          <a:xfrm rot="17818138" flipH="1">
            <a:off x="7413870" y="2878478"/>
            <a:ext cx="1193983" cy="5969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State</a:t>
            </a:r>
          </a:p>
        </p:txBody>
      </p:sp>
      <p:sp>
        <p:nvSpPr>
          <p:cNvPr id="13" name="Arrow: Right 12">
            <a:extLst>
              <a:ext uri="{FF2B5EF4-FFF2-40B4-BE49-F238E27FC236}">
                <a16:creationId xmlns:a16="http://schemas.microsoft.com/office/drawing/2014/main" id="{B8D55ADE-AF80-429E-8B69-227227FB95E3}"/>
              </a:ext>
            </a:extLst>
          </p:cNvPr>
          <p:cNvSpPr/>
          <p:nvPr/>
        </p:nvSpPr>
        <p:spPr>
          <a:xfrm rot="3858509">
            <a:off x="10227489" y="3411161"/>
            <a:ext cx="1485900" cy="5969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Federal</a:t>
            </a:r>
          </a:p>
        </p:txBody>
      </p:sp>
      <p:sp>
        <p:nvSpPr>
          <p:cNvPr id="14" name="Rectangle: Rounded Corners 13">
            <a:extLst>
              <a:ext uri="{FF2B5EF4-FFF2-40B4-BE49-F238E27FC236}">
                <a16:creationId xmlns:a16="http://schemas.microsoft.com/office/drawing/2014/main" id="{A9688041-8F45-4F22-9813-9EB41DBE4192}"/>
              </a:ext>
            </a:extLst>
          </p:cNvPr>
          <p:cNvSpPr/>
          <p:nvPr/>
        </p:nvSpPr>
        <p:spPr>
          <a:xfrm>
            <a:off x="10027384" y="4404436"/>
            <a:ext cx="2139216" cy="22352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 but federal agencies must have health and safety plans that meet the same standards as private employers under OSHA</a:t>
            </a:r>
          </a:p>
        </p:txBody>
      </p:sp>
      <p:sp>
        <p:nvSpPr>
          <p:cNvPr id="15" name="Rectangle: Rounded Corners 14">
            <a:extLst>
              <a:ext uri="{FF2B5EF4-FFF2-40B4-BE49-F238E27FC236}">
                <a16:creationId xmlns:a16="http://schemas.microsoft.com/office/drawing/2014/main" id="{D627A6B8-72D3-46F7-98BC-3CDE8BAEEE70}"/>
              </a:ext>
            </a:extLst>
          </p:cNvPr>
          <p:cNvSpPr/>
          <p:nvPr/>
        </p:nvSpPr>
        <p:spPr>
          <a:xfrm>
            <a:off x="6642550" y="3788935"/>
            <a:ext cx="2139216" cy="2942065"/>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No, but 22 states (Iowa) have adopted OSHA-approved plans that are at least as protective as OSHA. Five states (Illinois) have plans that cover public employees while private sector employees are still covered federally by OSHA</a:t>
            </a:r>
          </a:p>
        </p:txBody>
      </p:sp>
      <p:sp>
        <p:nvSpPr>
          <p:cNvPr id="16" name="Rectangle: Rounded Corners 15">
            <a:extLst>
              <a:ext uri="{FF2B5EF4-FFF2-40B4-BE49-F238E27FC236}">
                <a16:creationId xmlns:a16="http://schemas.microsoft.com/office/drawing/2014/main" id="{F6F140A5-7D96-4597-9FBD-6207ECAE5124}"/>
              </a:ext>
            </a:extLst>
          </p:cNvPr>
          <p:cNvSpPr/>
          <p:nvPr/>
        </p:nvSpPr>
        <p:spPr>
          <a:xfrm>
            <a:off x="58747" y="3014514"/>
            <a:ext cx="1244600" cy="63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Self-employed</a:t>
            </a:r>
          </a:p>
        </p:txBody>
      </p:sp>
      <p:sp>
        <p:nvSpPr>
          <p:cNvPr id="17" name="Rectangle: Rounded Corners 16">
            <a:extLst>
              <a:ext uri="{FF2B5EF4-FFF2-40B4-BE49-F238E27FC236}">
                <a16:creationId xmlns:a16="http://schemas.microsoft.com/office/drawing/2014/main" id="{2C769F6A-40D5-4207-8178-D783AEAC772E}"/>
              </a:ext>
            </a:extLst>
          </p:cNvPr>
          <p:cNvSpPr/>
          <p:nvPr/>
        </p:nvSpPr>
        <p:spPr>
          <a:xfrm>
            <a:off x="279400" y="3769436"/>
            <a:ext cx="1244600" cy="63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Churches</a:t>
            </a:r>
          </a:p>
        </p:txBody>
      </p:sp>
      <p:sp>
        <p:nvSpPr>
          <p:cNvPr id="18" name="Rectangle: Rounded Corners 17">
            <a:extLst>
              <a:ext uri="{FF2B5EF4-FFF2-40B4-BE49-F238E27FC236}">
                <a16:creationId xmlns:a16="http://schemas.microsoft.com/office/drawing/2014/main" id="{0F9D00C4-4716-44CD-8F14-D7C71C89CAC5}"/>
              </a:ext>
            </a:extLst>
          </p:cNvPr>
          <p:cNvSpPr/>
          <p:nvPr/>
        </p:nvSpPr>
        <p:spPr>
          <a:xfrm>
            <a:off x="3564307" y="3332014"/>
            <a:ext cx="1531404" cy="10807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Farms only employing immediate family</a:t>
            </a:r>
          </a:p>
        </p:txBody>
      </p:sp>
      <p:sp>
        <p:nvSpPr>
          <p:cNvPr id="19" name="Rectangle: Rounded Corners 18">
            <a:extLst>
              <a:ext uri="{FF2B5EF4-FFF2-40B4-BE49-F238E27FC236}">
                <a16:creationId xmlns:a16="http://schemas.microsoft.com/office/drawing/2014/main" id="{6C0F5823-D6BC-480E-BB8F-F481CCA4F3FC}"/>
              </a:ext>
            </a:extLst>
          </p:cNvPr>
          <p:cNvSpPr/>
          <p:nvPr/>
        </p:nvSpPr>
        <p:spPr>
          <a:xfrm>
            <a:off x="1617662" y="3573314"/>
            <a:ext cx="1737600" cy="1295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Industries where another federal agency regulates safety</a:t>
            </a:r>
          </a:p>
        </p:txBody>
      </p:sp>
      <p:cxnSp>
        <p:nvCxnSpPr>
          <p:cNvPr id="21" name="Straight Arrow Connector 20">
            <a:extLst>
              <a:ext uri="{FF2B5EF4-FFF2-40B4-BE49-F238E27FC236}">
                <a16:creationId xmlns:a16="http://schemas.microsoft.com/office/drawing/2014/main" id="{6543074E-1065-4E5A-B558-48DAA975F8DC}"/>
              </a:ext>
            </a:extLst>
          </p:cNvPr>
          <p:cNvCxnSpPr/>
          <p:nvPr/>
        </p:nvCxnSpPr>
        <p:spPr>
          <a:xfrm flipH="1">
            <a:off x="876300" y="2509508"/>
            <a:ext cx="427047" cy="40121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2" name="Straight Arrow Connector 21">
            <a:extLst>
              <a:ext uri="{FF2B5EF4-FFF2-40B4-BE49-F238E27FC236}">
                <a16:creationId xmlns:a16="http://schemas.microsoft.com/office/drawing/2014/main" id="{E645D08F-9420-47C4-AF88-E1E7BEFE248B}"/>
              </a:ext>
            </a:extLst>
          </p:cNvPr>
          <p:cNvCxnSpPr>
            <a:cxnSpLocks/>
          </p:cNvCxnSpPr>
          <p:nvPr/>
        </p:nvCxnSpPr>
        <p:spPr>
          <a:xfrm flipH="1">
            <a:off x="1303348" y="3150888"/>
            <a:ext cx="301613" cy="58234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4" name="Straight Arrow Connector 23">
            <a:extLst>
              <a:ext uri="{FF2B5EF4-FFF2-40B4-BE49-F238E27FC236}">
                <a16:creationId xmlns:a16="http://schemas.microsoft.com/office/drawing/2014/main" id="{A3E30909-68C6-4390-8219-436332B5F46E}"/>
              </a:ext>
            </a:extLst>
          </p:cNvPr>
          <p:cNvCxnSpPr>
            <a:cxnSpLocks/>
          </p:cNvCxnSpPr>
          <p:nvPr/>
        </p:nvCxnSpPr>
        <p:spPr>
          <a:xfrm>
            <a:off x="2434422" y="3150888"/>
            <a:ext cx="0" cy="29117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7" name="Straight Arrow Connector 26">
            <a:extLst>
              <a:ext uri="{FF2B5EF4-FFF2-40B4-BE49-F238E27FC236}">
                <a16:creationId xmlns:a16="http://schemas.microsoft.com/office/drawing/2014/main" id="{6214D7AB-7FE1-45A8-90CF-FB2B417C41C9}"/>
              </a:ext>
            </a:extLst>
          </p:cNvPr>
          <p:cNvCxnSpPr>
            <a:cxnSpLocks/>
          </p:cNvCxnSpPr>
          <p:nvPr/>
        </p:nvCxnSpPr>
        <p:spPr>
          <a:xfrm>
            <a:off x="3574316" y="3025816"/>
            <a:ext cx="629384" cy="27065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9" name="Rectangle: Rounded Corners 28">
            <a:extLst>
              <a:ext uri="{FF2B5EF4-FFF2-40B4-BE49-F238E27FC236}">
                <a16:creationId xmlns:a16="http://schemas.microsoft.com/office/drawing/2014/main" id="{E15708AD-1F75-42A6-ADA2-6DF4C0B40617}"/>
              </a:ext>
            </a:extLst>
          </p:cNvPr>
          <p:cNvSpPr/>
          <p:nvPr/>
        </p:nvSpPr>
        <p:spPr>
          <a:xfrm>
            <a:off x="137322" y="5448003"/>
            <a:ext cx="1905001" cy="582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Transportation (covered by DOT)</a:t>
            </a:r>
          </a:p>
        </p:txBody>
      </p:sp>
      <p:sp>
        <p:nvSpPr>
          <p:cNvPr id="30" name="Rectangle: Rounded Corners 29">
            <a:extLst>
              <a:ext uri="{FF2B5EF4-FFF2-40B4-BE49-F238E27FC236}">
                <a16:creationId xmlns:a16="http://schemas.microsoft.com/office/drawing/2014/main" id="{9887EA58-EFBB-43C2-9D2C-E10B8F1E37A3}"/>
              </a:ext>
            </a:extLst>
          </p:cNvPr>
          <p:cNvSpPr/>
          <p:nvPr/>
        </p:nvSpPr>
        <p:spPr>
          <a:xfrm>
            <a:off x="2765733" y="5448003"/>
            <a:ext cx="2139216" cy="582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Mining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(covered by MSHA)</a:t>
            </a:r>
          </a:p>
        </p:txBody>
      </p:sp>
      <p:cxnSp>
        <p:nvCxnSpPr>
          <p:cNvPr id="33" name="Straight Arrow Connector 32">
            <a:extLst>
              <a:ext uri="{FF2B5EF4-FFF2-40B4-BE49-F238E27FC236}">
                <a16:creationId xmlns:a16="http://schemas.microsoft.com/office/drawing/2014/main" id="{15C59B4B-17DD-440B-B310-17A6472C317F}"/>
              </a:ext>
            </a:extLst>
          </p:cNvPr>
          <p:cNvCxnSpPr>
            <a:cxnSpLocks/>
          </p:cNvCxnSpPr>
          <p:nvPr/>
        </p:nvCxnSpPr>
        <p:spPr>
          <a:xfrm flipH="1">
            <a:off x="1100603" y="4829455"/>
            <a:ext cx="423398" cy="50774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6" name="Straight Arrow Connector 35">
            <a:extLst>
              <a:ext uri="{FF2B5EF4-FFF2-40B4-BE49-F238E27FC236}">
                <a16:creationId xmlns:a16="http://schemas.microsoft.com/office/drawing/2014/main" id="{1F8FB94D-BF92-413C-A99F-44EC1DF4A61E}"/>
              </a:ext>
            </a:extLst>
          </p:cNvPr>
          <p:cNvCxnSpPr>
            <a:cxnSpLocks/>
          </p:cNvCxnSpPr>
          <p:nvPr/>
        </p:nvCxnSpPr>
        <p:spPr>
          <a:xfrm>
            <a:off x="3355262" y="4843516"/>
            <a:ext cx="423397" cy="49368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0349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8C521-EC0E-49D4-94EB-08482CACA7D1}"/>
              </a:ext>
            </a:extLst>
          </p:cNvPr>
          <p:cNvSpPr>
            <a:spLocks noGrp="1"/>
          </p:cNvSpPr>
          <p:nvPr>
            <p:ph type="title"/>
          </p:nvPr>
        </p:nvSpPr>
        <p:spPr/>
        <p:txBody>
          <a:bodyPr/>
          <a:lstStyle/>
          <a:p>
            <a:r>
              <a:rPr lang="en-US" dirty="0"/>
              <a:t>EMPHASIS ON PHYSICAL DISTANCING</a:t>
            </a:r>
          </a:p>
        </p:txBody>
      </p:sp>
      <p:sp>
        <p:nvSpPr>
          <p:cNvPr id="3" name="Content Placeholder 2">
            <a:extLst>
              <a:ext uri="{FF2B5EF4-FFF2-40B4-BE49-F238E27FC236}">
                <a16:creationId xmlns:a16="http://schemas.microsoft.com/office/drawing/2014/main" id="{97B53F85-3DB7-4627-B54D-35EFB1F74771}"/>
              </a:ext>
            </a:extLst>
          </p:cNvPr>
          <p:cNvSpPr>
            <a:spLocks noGrp="1"/>
          </p:cNvSpPr>
          <p:nvPr>
            <p:ph idx="1"/>
          </p:nvPr>
        </p:nvSpPr>
        <p:spPr>
          <a:xfrm>
            <a:off x="676657" y="1874982"/>
            <a:ext cx="5140484" cy="3902883"/>
          </a:xfrm>
        </p:spPr>
        <p:txBody>
          <a:bodyPr/>
          <a:lstStyle/>
          <a:p>
            <a:pPr marL="342900" indent="-342900">
              <a:buFont typeface="Arial" panose="020B0604020202020204" pitchFamily="34" charset="0"/>
              <a:buChar char="•"/>
            </a:pPr>
            <a:r>
              <a:rPr lang="en-US" dirty="0"/>
              <a:t>Masks are NOT a replacement for physical distancing, but complementary</a:t>
            </a:r>
          </a:p>
          <a:p>
            <a:pPr marL="342900" indent="-342900">
              <a:buFont typeface="Arial" panose="020B0604020202020204" pitchFamily="34" charset="0"/>
              <a:buChar char="•"/>
            </a:pPr>
            <a:r>
              <a:rPr lang="en-US" dirty="0"/>
              <a:t>Physical distancing is a key protection in reducing and eliminating workplace exposures</a:t>
            </a:r>
          </a:p>
        </p:txBody>
      </p:sp>
      <p:pic>
        <p:nvPicPr>
          <p:cNvPr id="6146" name="Picture 2" descr="COVID-19 Signage - Owensboro Health">
            <a:extLst>
              <a:ext uri="{FF2B5EF4-FFF2-40B4-BE49-F238E27FC236}">
                <a16:creationId xmlns:a16="http://schemas.microsoft.com/office/drawing/2014/main" id="{6F652C2A-EA51-4E23-9DDC-319610231E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443"/>
          <a:stretch/>
        </p:blipFill>
        <p:spPr bwMode="auto">
          <a:xfrm>
            <a:off x="5699598" y="1624623"/>
            <a:ext cx="2977474" cy="360915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EFFE7E05-1658-405F-8F06-8B7306FFBE9F}"/>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1591904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C836B-2FAD-41FF-AA64-85918A5B572B}"/>
              </a:ext>
            </a:extLst>
          </p:cNvPr>
          <p:cNvSpPr>
            <a:spLocks noGrp="1"/>
          </p:cNvSpPr>
          <p:nvPr>
            <p:ph type="title"/>
          </p:nvPr>
        </p:nvSpPr>
        <p:spPr/>
        <p:txBody>
          <a:bodyPr/>
          <a:lstStyle/>
          <a:p>
            <a:r>
              <a:rPr lang="en-US" dirty="0"/>
              <a:t>COVID-19 PREVENTION PROGRAM</a:t>
            </a:r>
          </a:p>
        </p:txBody>
      </p:sp>
      <p:sp>
        <p:nvSpPr>
          <p:cNvPr id="3" name="Content Placeholder 2">
            <a:extLst>
              <a:ext uri="{FF2B5EF4-FFF2-40B4-BE49-F238E27FC236}">
                <a16:creationId xmlns:a16="http://schemas.microsoft.com/office/drawing/2014/main" id="{9E436441-CEFE-48E5-8C42-B592E7D46786}"/>
              </a:ext>
            </a:extLst>
          </p:cNvPr>
          <p:cNvSpPr>
            <a:spLocks noGrp="1"/>
          </p:cNvSpPr>
          <p:nvPr>
            <p:ph idx="1"/>
          </p:nvPr>
        </p:nvSpPr>
        <p:spPr>
          <a:xfrm>
            <a:off x="185587" y="1624623"/>
            <a:ext cx="8892217" cy="512083"/>
          </a:xfrm>
        </p:spPr>
        <p:txBody>
          <a:bodyPr/>
          <a:lstStyle/>
          <a:p>
            <a:pPr marL="342900" indent="-342900">
              <a:buFont typeface="Arial" panose="020B0604020202020204" pitchFamily="34" charset="0"/>
              <a:buChar char="•"/>
            </a:pPr>
            <a:r>
              <a:rPr lang="en-US" dirty="0"/>
              <a:t>There are 16 elements to an effective COVID-19 Prevention Program</a:t>
            </a:r>
          </a:p>
          <a:p>
            <a:endParaRPr lang="en-US" dirty="0"/>
          </a:p>
        </p:txBody>
      </p:sp>
      <p:sp>
        <p:nvSpPr>
          <p:cNvPr id="4" name="TextBox 3">
            <a:extLst>
              <a:ext uri="{FF2B5EF4-FFF2-40B4-BE49-F238E27FC236}">
                <a16:creationId xmlns:a16="http://schemas.microsoft.com/office/drawing/2014/main" id="{D79DDECB-73A3-4BA7-B869-B1A2C6841227}"/>
              </a:ext>
            </a:extLst>
          </p:cNvPr>
          <p:cNvSpPr txBox="1"/>
          <p:nvPr/>
        </p:nvSpPr>
        <p:spPr>
          <a:xfrm>
            <a:off x="657224" y="2149549"/>
            <a:ext cx="3724977" cy="4247317"/>
          </a:xfrm>
          <a:prstGeom prst="rect">
            <a:avLst/>
          </a:prstGeom>
          <a:noFill/>
        </p:spPr>
        <p:txBody>
          <a:bodyPr wrap="square" rtlCol="0">
            <a:spAutoFit/>
          </a:bodyPr>
          <a:lstStyle/>
          <a:p>
            <a:pPr marL="342900" indent="-342900">
              <a:buFont typeface="+mj-lt"/>
              <a:buAutoNum type="arabicPeriod"/>
            </a:pPr>
            <a:r>
              <a:rPr lang="en-US" dirty="0"/>
              <a:t>Assign a workplace coordinator</a:t>
            </a:r>
          </a:p>
          <a:p>
            <a:pPr marL="342900" indent="-342900">
              <a:buFont typeface="+mj-lt"/>
              <a:buAutoNum type="arabicPeriod"/>
            </a:pPr>
            <a:r>
              <a:rPr lang="en-US" dirty="0"/>
              <a:t>Complete a hazard assessment</a:t>
            </a:r>
          </a:p>
          <a:p>
            <a:pPr marL="342900" indent="-342900">
              <a:buFont typeface="+mj-lt"/>
              <a:buAutoNum type="arabicPeriod"/>
            </a:pPr>
            <a:r>
              <a:rPr lang="en-US" dirty="0"/>
              <a:t>Identify measures that will limit the spread</a:t>
            </a:r>
          </a:p>
          <a:p>
            <a:pPr marL="342900" indent="-342900">
              <a:buFont typeface="+mj-lt"/>
              <a:buAutoNum type="arabicPeriod"/>
            </a:pPr>
            <a:r>
              <a:rPr lang="en-US" dirty="0"/>
              <a:t>Consider protections for workers at a higher risk for severe illness</a:t>
            </a:r>
          </a:p>
          <a:p>
            <a:pPr marL="342900" indent="-342900">
              <a:buFont typeface="+mj-lt"/>
              <a:buAutoNum type="arabicPeriod"/>
            </a:pPr>
            <a:r>
              <a:rPr lang="en-US" dirty="0"/>
              <a:t>Establish an effective communication system</a:t>
            </a:r>
          </a:p>
          <a:p>
            <a:pPr marL="342900" indent="-342900">
              <a:buFont typeface="+mj-lt"/>
              <a:buAutoNum type="arabicPeriod"/>
            </a:pPr>
            <a:r>
              <a:rPr lang="en-US" dirty="0"/>
              <a:t>Educate and train workers on policies and procedures</a:t>
            </a:r>
          </a:p>
          <a:p>
            <a:pPr marL="342900" indent="-342900">
              <a:buFont typeface="+mj-lt"/>
              <a:buAutoNum type="arabicPeriod"/>
            </a:pPr>
            <a:r>
              <a:rPr lang="en-US" dirty="0"/>
              <a:t>Instruct workers who are infected or potentially infected to stay home and isolate</a:t>
            </a:r>
          </a:p>
          <a:p>
            <a:pPr marL="342900" indent="-342900">
              <a:buFont typeface="+mj-lt"/>
              <a:buAutoNum type="arabicPeriod"/>
            </a:pPr>
            <a:r>
              <a:rPr lang="en-US" dirty="0"/>
              <a:t>Minimize negative impact of quarantine on workers</a:t>
            </a:r>
          </a:p>
        </p:txBody>
      </p:sp>
      <p:sp>
        <p:nvSpPr>
          <p:cNvPr id="5" name="TextBox 4">
            <a:extLst>
              <a:ext uri="{FF2B5EF4-FFF2-40B4-BE49-F238E27FC236}">
                <a16:creationId xmlns:a16="http://schemas.microsoft.com/office/drawing/2014/main" id="{BFE61218-C7AC-46F4-9DB3-1258870C2855}"/>
              </a:ext>
            </a:extLst>
          </p:cNvPr>
          <p:cNvSpPr txBox="1"/>
          <p:nvPr/>
        </p:nvSpPr>
        <p:spPr>
          <a:xfrm>
            <a:off x="4530794" y="2149549"/>
            <a:ext cx="4196615" cy="4801314"/>
          </a:xfrm>
          <a:prstGeom prst="rect">
            <a:avLst/>
          </a:prstGeom>
          <a:noFill/>
        </p:spPr>
        <p:txBody>
          <a:bodyPr wrap="square" rtlCol="0">
            <a:spAutoFit/>
          </a:bodyPr>
          <a:lstStyle/>
          <a:p>
            <a:pPr marL="342900" indent="-342900">
              <a:buFont typeface="+mj-lt"/>
              <a:buAutoNum type="arabicPeriod" startAt="9"/>
            </a:pPr>
            <a:r>
              <a:rPr lang="en-US" dirty="0"/>
              <a:t>Isolate workers who show symptoms at work</a:t>
            </a:r>
          </a:p>
          <a:p>
            <a:pPr marL="342900" indent="-342900">
              <a:buFont typeface="+mj-lt"/>
              <a:buAutoNum type="arabicPeriod" startAt="9"/>
            </a:pPr>
            <a:r>
              <a:rPr lang="en-US" dirty="0"/>
              <a:t>Perform enhanced cleaning/disinfecting after confirmed or suspected cases in facility</a:t>
            </a:r>
          </a:p>
          <a:p>
            <a:pPr marL="342900" indent="-342900">
              <a:buFont typeface="+mj-lt"/>
              <a:buAutoNum type="arabicPeriod" startAt="9"/>
            </a:pPr>
            <a:r>
              <a:rPr lang="en-US" dirty="0"/>
              <a:t>Provide guidance on screening/testing</a:t>
            </a:r>
          </a:p>
          <a:p>
            <a:pPr marL="342900" indent="-342900">
              <a:buFont typeface="+mj-lt"/>
              <a:buAutoNum type="arabicPeriod" startAt="9"/>
            </a:pPr>
            <a:r>
              <a:rPr lang="en-US" dirty="0"/>
              <a:t>Record &amp; report COVID-19 infections and deaths</a:t>
            </a:r>
          </a:p>
          <a:p>
            <a:pPr marL="342900" indent="-342900">
              <a:buFont typeface="+mj-lt"/>
              <a:buAutoNum type="arabicPeriod" startAt="9"/>
            </a:pPr>
            <a:r>
              <a:rPr lang="en-US" dirty="0"/>
              <a:t>Implement protections from retaliation &amp; set up anonymous system for workers to voice concerns</a:t>
            </a:r>
          </a:p>
          <a:p>
            <a:pPr marL="342900" indent="-342900">
              <a:buFont typeface="+mj-lt"/>
              <a:buAutoNum type="arabicPeriod" startAt="9"/>
            </a:pPr>
            <a:r>
              <a:rPr lang="en-US" dirty="0"/>
              <a:t>Make COVID-19 vaccine available at no cost</a:t>
            </a:r>
          </a:p>
          <a:p>
            <a:pPr marL="342900" indent="-342900">
              <a:buFont typeface="+mj-lt"/>
              <a:buAutoNum type="arabicPeriod" startAt="9"/>
            </a:pPr>
            <a:r>
              <a:rPr lang="en-US" dirty="0"/>
              <a:t>Don’t distinguish between vaccinated and unvaccinated workers</a:t>
            </a:r>
          </a:p>
          <a:p>
            <a:pPr marL="342900" indent="-342900">
              <a:buFont typeface="+mj-lt"/>
              <a:buAutoNum type="arabicPeriod" startAt="9"/>
            </a:pPr>
            <a:r>
              <a:rPr lang="en-US" dirty="0"/>
              <a:t>All other applicable OSHA Standards</a:t>
            </a:r>
          </a:p>
          <a:p>
            <a:endParaRPr lang="en-US" dirty="0"/>
          </a:p>
        </p:txBody>
      </p:sp>
      <p:sp>
        <p:nvSpPr>
          <p:cNvPr id="6" name="Footer Placeholder 5">
            <a:extLst>
              <a:ext uri="{FF2B5EF4-FFF2-40B4-BE49-F238E27FC236}">
                <a16:creationId xmlns:a16="http://schemas.microsoft.com/office/drawing/2014/main" id="{3F65BE71-A981-4BF7-89A5-618C666CDD2A}"/>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127565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6C95C-9454-469E-8FD2-E5FE5771959A}"/>
              </a:ext>
            </a:extLst>
          </p:cNvPr>
          <p:cNvSpPr>
            <a:spLocks noGrp="1"/>
          </p:cNvSpPr>
          <p:nvPr>
            <p:ph type="title"/>
          </p:nvPr>
        </p:nvSpPr>
        <p:spPr>
          <a:xfrm>
            <a:off x="657224" y="499533"/>
            <a:ext cx="10772775" cy="1125090"/>
          </a:xfrm>
        </p:spPr>
        <p:txBody>
          <a:bodyPr/>
          <a:lstStyle/>
          <a:p>
            <a:r>
              <a:rPr lang="en-US" dirty="0"/>
              <a:t>ISOLATION</a:t>
            </a:r>
          </a:p>
        </p:txBody>
      </p:sp>
      <p:sp>
        <p:nvSpPr>
          <p:cNvPr id="3" name="Content Placeholder 2">
            <a:extLst>
              <a:ext uri="{FF2B5EF4-FFF2-40B4-BE49-F238E27FC236}">
                <a16:creationId xmlns:a16="http://schemas.microsoft.com/office/drawing/2014/main" id="{D256D608-CCA1-448B-BB5F-E60F30E46FFB}"/>
              </a:ext>
            </a:extLst>
          </p:cNvPr>
          <p:cNvSpPr>
            <a:spLocks noGrp="1"/>
          </p:cNvSpPr>
          <p:nvPr>
            <p:ph idx="1"/>
          </p:nvPr>
        </p:nvSpPr>
        <p:spPr>
          <a:xfrm>
            <a:off x="676656" y="1874982"/>
            <a:ext cx="8892217" cy="3902883"/>
          </a:xfrm>
        </p:spPr>
        <p:txBody>
          <a:bodyPr/>
          <a:lstStyle/>
          <a:p>
            <a:r>
              <a:rPr lang="en-US" dirty="0"/>
              <a:t>Isolating workers who have or likely have COVID-19</a:t>
            </a:r>
          </a:p>
          <a:p>
            <a:pPr marL="342900" lvl="0" indent="-342900">
              <a:buFont typeface="Arial" panose="020B0604020202020204" pitchFamily="34" charset="0"/>
              <a:buChar char="•"/>
            </a:pPr>
            <a:r>
              <a:rPr lang="en-US" dirty="0"/>
              <a:t>If workers have symptoms, they can return after:</a:t>
            </a:r>
          </a:p>
          <a:p>
            <a:pPr lvl="2"/>
            <a:r>
              <a:rPr lang="en-US" dirty="0"/>
              <a:t>10 days since symptoms first appeared; and</a:t>
            </a:r>
          </a:p>
          <a:p>
            <a:pPr lvl="2"/>
            <a:r>
              <a:rPr lang="en-US" dirty="0"/>
              <a:t>At least 24 hours with no fever without fever-reducing medicine; and</a:t>
            </a:r>
          </a:p>
          <a:p>
            <a:pPr lvl="2"/>
            <a:r>
              <a:rPr lang="en-US" dirty="0"/>
              <a:t>Other symptoms of COVID-19 are improving </a:t>
            </a:r>
          </a:p>
          <a:p>
            <a:pPr marL="342900" lvl="0" indent="-342900">
              <a:buFont typeface="Arial" panose="020B0604020202020204" pitchFamily="34" charset="0"/>
              <a:buChar char="•"/>
            </a:pPr>
            <a:r>
              <a:rPr lang="en-US" dirty="0"/>
              <a:t>The ADA permits employers to require a doctor’s note from workers to verify that they are healthy and able to return to work </a:t>
            </a:r>
          </a:p>
          <a:p>
            <a:pPr marL="342900" lvl="0" indent="-342900">
              <a:buFont typeface="Arial" panose="020B0604020202020204" pitchFamily="34" charset="0"/>
              <a:buChar char="•"/>
            </a:pPr>
            <a:r>
              <a:rPr lang="en-US" dirty="0"/>
              <a:t>The CDC does not recommend use of antibody tests to determine which workers can work, as they are not very reliable </a:t>
            </a:r>
          </a:p>
          <a:p>
            <a:pPr lvl="1"/>
            <a:endParaRPr lang="en-US" dirty="0"/>
          </a:p>
          <a:p>
            <a:endParaRPr lang="en-US" dirty="0"/>
          </a:p>
        </p:txBody>
      </p:sp>
      <p:sp>
        <p:nvSpPr>
          <p:cNvPr id="4" name="Footer Placeholder 3">
            <a:extLst>
              <a:ext uri="{FF2B5EF4-FFF2-40B4-BE49-F238E27FC236}">
                <a16:creationId xmlns:a16="http://schemas.microsoft.com/office/drawing/2014/main" id="{E3D76F56-C92A-4786-943A-066D6B0352AF}"/>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3692005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16D66-9446-49DE-AC7D-A76414FF1756}"/>
              </a:ext>
            </a:extLst>
          </p:cNvPr>
          <p:cNvSpPr>
            <a:spLocks noGrp="1"/>
          </p:cNvSpPr>
          <p:nvPr>
            <p:ph type="title"/>
          </p:nvPr>
        </p:nvSpPr>
        <p:spPr>
          <a:xfrm>
            <a:off x="657224" y="499533"/>
            <a:ext cx="10772775" cy="1125090"/>
          </a:xfrm>
        </p:spPr>
        <p:txBody>
          <a:bodyPr/>
          <a:lstStyle/>
          <a:p>
            <a:r>
              <a:rPr lang="en-US" dirty="0"/>
              <a:t>QUARANTINE</a:t>
            </a:r>
          </a:p>
        </p:txBody>
      </p:sp>
      <p:sp>
        <p:nvSpPr>
          <p:cNvPr id="3" name="Content Placeholder 2">
            <a:extLst>
              <a:ext uri="{FF2B5EF4-FFF2-40B4-BE49-F238E27FC236}">
                <a16:creationId xmlns:a16="http://schemas.microsoft.com/office/drawing/2014/main" id="{4150E8C7-D525-496D-B9F3-621B1824A975}"/>
              </a:ext>
            </a:extLst>
          </p:cNvPr>
          <p:cNvSpPr>
            <a:spLocks noGrp="1"/>
          </p:cNvSpPr>
          <p:nvPr>
            <p:ph idx="1"/>
          </p:nvPr>
        </p:nvSpPr>
        <p:spPr>
          <a:xfrm>
            <a:off x="676656" y="1874982"/>
            <a:ext cx="8892217" cy="3902883"/>
          </a:xfrm>
        </p:spPr>
        <p:txBody>
          <a:bodyPr>
            <a:normAutofit/>
          </a:bodyPr>
          <a:lstStyle/>
          <a:p>
            <a:r>
              <a:rPr lang="en-US" dirty="0"/>
              <a:t>Quarantine workers who have been exposed to COVID-19</a:t>
            </a:r>
          </a:p>
          <a:p>
            <a:pPr lvl="0"/>
            <a:r>
              <a:rPr lang="en-US" dirty="0"/>
              <a:t>An exposure to COVID-19 includes: </a:t>
            </a:r>
          </a:p>
          <a:p>
            <a:pPr lvl="2"/>
            <a:r>
              <a:rPr lang="en-US" dirty="0"/>
              <a:t>They were within 6 feet of someone with COVID-19 for 15 minutes or more</a:t>
            </a:r>
          </a:p>
          <a:p>
            <a:pPr lvl="2"/>
            <a:r>
              <a:rPr lang="en-US" dirty="0"/>
              <a:t>They had direct physical contact with someone who has COVID-19</a:t>
            </a:r>
          </a:p>
          <a:p>
            <a:pPr lvl="2"/>
            <a:r>
              <a:rPr lang="en-US" dirty="0"/>
              <a:t>They shared eating or drinking utensils with someone who has COVID-19</a:t>
            </a:r>
          </a:p>
          <a:p>
            <a:pPr lvl="2"/>
            <a:r>
              <a:rPr lang="en-US" dirty="0"/>
              <a:t>Someone with COVID-19 sneezed or coughed on them</a:t>
            </a:r>
          </a:p>
          <a:p>
            <a:pPr lvl="0"/>
            <a:r>
              <a:rPr lang="en-US" dirty="0"/>
              <a:t>Quarantine for 14 days after the last contact with someone who has COVID-19</a:t>
            </a:r>
          </a:p>
          <a:p>
            <a:pPr lvl="2"/>
            <a:r>
              <a:rPr lang="en-US" dirty="0"/>
              <a:t>Watch for COVID-19 symptoms</a:t>
            </a:r>
          </a:p>
          <a:p>
            <a:pPr lvl="2"/>
            <a:r>
              <a:rPr lang="en-US" dirty="0"/>
              <a:t>Stay away from people who are at high risk for getting very sick from COVID-19</a:t>
            </a:r>
          </a:p>
          <a:p>
            <a:endParaRPr lang="en-US" dirty="0"/>
          </a:p>
        </p:txBody>
      </p:sp>
      <p:sp>
        <p:nvSpPr>
          <p:cNvPr id="4" name="Footer Placeholder 3">
            <a:extLst>
              <a:ext uri="{FF2B5EF4-FFF2-40B4-BE49-F238E27FC236}">
                <a16:creationId xmlns:a16="http://schemas.microsoft.com/office/drawing/2014/main" id="{7A86D6E8-A1F6-4474-B560-2514E5D54663}"/>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331124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B96A9-2D2E-4A87-81C6-061148C9C27F}"/>
              </a:ext>
            </a:extLst>
          </p:cNvPr>
          <p:cNvSpPr>
            <a:spLocks noGrp="1"/>
          </p:cNvSpPr>
          <p:nvPr>
            <p:ph type="title"/>
          </p:nvPr>
        </p:nvSpPr>
        <p:spPr/>
        <p:txBody>
          <a:bodyPr>
            <a:normAutofit fontScale="90000"/>
          </a:bodyPr>
          <a:lstStyle/>
          <a:p>
            <a:r>
              <a:rPr lang="en-US" dirty="0"/>
              <a:t>IMPLEMENT PHYSICAL DISTANCING IN </a:t>
            </a:r>
            <a:br>
              <a:rPr lang="en-US" dirty="0"/>
            </a:br>
            <a:r>
              <a:rPr lang="en-US" dirty="0"/>
              <a:t>ALL COMMUNAL WORK AREAS</a:t>
            </a:r>
          </a:p>
        </p:txBody>
      </p:sp>
      <p:sp>
        <p:nvSpPr>
          <p:cNvPr id="3" name="Content Placeholder 2">
            <a:extLst>
              <a:ext uri="{FF2B5EF4-FFF2-40B4-BE49-F238E27FC236}">
                <a16:creationId xmlns:a16="http://schemas.microsoft.com/office/drawing/2014/main" id="{64FD0C51-B894-4AF1-8EB0-DEB1B534B18B}"/>
              </a:ext>
            </a:extLst>
          </p:cNvPr>
          <p:cNvSpPr>
            <a:spLocks noGrp="1"/>
          </p:cNvSpPr>
          <p:nvPr>
            <p:ph idx="1"/>
          </p:nvPr>
        </p:nvSpPr>
        <p:spPr/>
        <p:txBody>
          <a:bodyPr/>
          <a:lstStyle/>
          <a:p>
            <a:pPr marL="342900" indent="-342900">
              <a:buFont typeface="Arial" panose="020B0604020202020204" pitchFamily="34" charset="0"/>
              <a:buChar char="•"/>
            </a:pPr>
            <a:r>
              <a:rPr lang="en-US" dirty="0"/>
              <a:t>Limit the number of people in one place through telework, remote work, and/or flexible hours</a:t>
            </a:r>
          </a:p>
          <a:p>
            <a:pPr marL="342900" indent="-342900">
              <a:buFont typeface="Arial" panose="020B0604020202020204" pitchFamily="34" charset="0"/>
              <a:buChar char="•"/>
            </a:pPr>
            <a:r>
              <a:rPr lang="en-US" dirty="0"/>
              <a:t>Increase physical space between workers &amp; customers and consider using visual cues to encourage individuals to stay 6 feet apart</a:t>
            </a:r>
          </a:p>
          <a:p>
            <a:endParaRPr lang="en-US" dirty="0"/>
          </a:p>
          <a:p>
            <a:endParaRPr lang="en-US" dirty="0"/>
          </a:p>
        </p:txBody>
      </p:sp>
      <p:pic>
        <p:nvPicPr>
          <p:cNvPr id="5122" name="Picture 2" descr="Amazon.com: Hillman 843864 Please Practice Physical Distancing Peel and  Stick Sign, 4&quot; x 6&quot;, Black and Red Vinyl: Home Improvement">
            <a:extLst>
              <a:ext uri="{FF2B5EF4-FFF2-40B4-BE49-F238E27FC236}">
                <a16:creationId xmlns:a16="http://schemas.microsoft.com/office/drawing/2014/main" id="{1A4DC0B4-908A-4147-AE13-1243EEBF9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5586" y="3429000"/>
            <a:ext cx="4490918" cy="3353307"/>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49AA85A3-9EC1-4D11-BC34-4B92353E8004}"/>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3040802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01C1-024A-45AF-A04C-DD494F1234F7}"/>
              </a:ext>
            </a:extLst>
          </p:cNvPr>
          <p:cNvSpPr>
            <a:spLocks noGrp="1"/>
          </p:cNvSpPr>
          <p:nvPr>
            <p:ph type="title"/>
          </p:nvPr>
        </p:nvSpPr>
        <p:spPr/>
        <p:txBody>
          <a:bodyPr>
            <a:normAutofit fontScale="90000"/>
          </a:bodyPr>
          <a:lstStyle/>
          <a:p>
            <a:r>
              <a:rPr lang="en-US" dirty="0"/>
              <a:t>SUPPRESSING THE SPREAD USING </a:t>
            </a:r>
            <a:br>
              <a:rPr lang="en-US" dirty="0"/>
            </a:br>
            <a:r>
              <a:rPr lang="en-US" dirty="0"/>
              <a:t>FACE COVERINGS</a:t>
            </a:r>
          </a:p>
        </p:txBody>
      </p:sp>
      <p:sp>
        <p:nvSpPr>
          <p:cNvPr id="3" name="Content Placeholder 2">
            <a:extLst>
              <a:ext uri="{FF2B5EF4-FFF2-40B4-BE49-F238E27FC236}">
                <a16:creationId xmlns:a16="http://schemas.microsoft.com/office/drawing/2014/main" id="{974EDCBF-476A-4CFA-ADED-41F38B420782}"/>
              </a:ext>
            </a:extLst>
          </p:cNvPr>
          <p:cNvSpPr>
            <a:spLocks noGrp="1"/>
          </p:cNvSpPr>
          <p:nvPr>
            <p:ph idx="1"/>
          </p:nvPr>
        </p:nvSpPr>
        <p:spPr/>
        <p:txBody>
          <a:bodyPr/>
          <a:lstStyle/>
          <a:p>
            <a:pPr marL="342900" indent="-342900">
              <a:buFont typeface="Arial" panose="020B0604020202020204" pitchFamily="34" charset="0"/>
              <a:buChar char="•"/>
            </a:pPr>
            <a:r>
              <a:rPr lang="en-US" dirty="0"/>
              <a:t>Employers provide all employees with face covering at no cost unless a respirator is required</a:t>
            </a:r>
          </a:p>
          <a:p>
            <a:pPr marL="342900" indent="-342900">
              <a:buFont typeface="Arial" panose="020B0604020202020204" pitchFamily="34" charset="0"/>
              <a:buChar char="•"/>
            </a:pPr>
            <a:r>
              <a:rPr lang="en-US" dirty="0"/>
              <a:t>Reasonable accommodations for those with disability</a:t>
            </a:r>
          </a:p>
          <a:p>
            <a:pPr marL="342900" indent="-342900">
              <a:buFont typeface="Arial" panose="020B0604020202020204" pitchFamily="34" charset="0"/>
              <a:buChar char="•"/>
            </a:pPr>
            <a:r>
              <a:rPr lang="en-US" dirty="0"/>
              <a:t>Require visitors and customers to wear a face covering unless under the age of 2 or actively consuming food/beverage</a:t>
            </a:r>
          </a:p>
        </p:txBody>
      </p:sp>
      <p:pic>
        <p:nvPicPr>
          <p:cNvPr id="4098" name="Picture 2" descr="How Face Masks Work and Which Types Offer the Best Covid-19 Protection - WSJ">
            <a:extLst>
              <a:ext uri="{FF2B5EF4-FFF2-40B4-BE49-F238E27FC236}">
                <a16:creationId xmlns:a16="http://schemas.microsoft.com/office/drawing/2014/main" id="{6CED9F14-2B4D-410A-9602-9B7A224C96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1906" y="4160015"/>
            <a:ext cx="2354094" cy="235409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A8290531-CA96-40E2-B624-A6B8C1558854}"/>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1945398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83F3-EA98-43E2-8C1F-CE633CB1997D}"/>
              </a:ext>
            </a:extLst>
          </p:cNvPr>
          <p:cNvSpPr>
            <a:spLocks noGrp="1"/>
          </p:cNvSpPr>
          <p:nvPr>
            <p:ph type="title"/>
          </p:nvPr>
        </p:nvSpPr>
        <p:spPr/>
        <p:txBody>
          <a:bodyPr/>
          <a:lstStyle/>
          <a:p>
            <a:r>
              <a:rPr lang="en-US" dirty="0"/>
              <a:t>IMPROVING VENTILATION</a:t>
            </a:r>
          </a:p>
        </p:txBody>
      </p:sp>
      <p:sp>
        <p:nvSpPr>
          <p:cNvPr id="3" name="Content Placeholder 2">
            <a:extLst>
              <a:ext uri="{FF2B5EF4-FFF2-40B4-BE49-F238E27FC236}">
                <a16:creationId xmlns:a16="http://schemas.microsoft.com/office/drawing/2014/main" id="{B9A34F93-AF8A-40A0-8A65-6279AEF2BB68}"/>
              </a:ext>
            </a:extLst>
          </p:cNvPr>
          <p:cNvSpPr>
            <a:spLocks noGrp="1"/>
          </p:cNvSpPr>
          <p:nvPr>
            <p:ph idx="1"/>
          </p:nvPr>
        </p:nvSpPr>
        <p:spPr>
          <a:xfrm>
            <a:off x="0" y="1836071"/>
            <a:ext cx="8892217" cy="3902883"/>
          </a:xfrm>
        </p:spPr>
        <p:txBody>
          <a:bodyPr/>
          <a:lstStyle/>
          <a:p>
            <a:pPr marL="342900" indent="-342900">
              <a:buFont typeface="Arial" panose="020B0604020202020204" pitchFamily="34" charset="0"/>
              <a:buChar char="•"/>
            </a:pPr>
            <a:r>
              <a:rPr lang="en-US" dirty="0"/>
              <a:t>Increase ventilation rates if possible</a:t>
            </a:r>
          </a:p>
          <a:p>
            <a:pPr marL="342900" indent="-342900">
              <a:buFont typeface="Arial" panose="020B0604020202020204" pitchFamily="34" charset="0"/>
              <a:buChar char="•"/>
            </a:pPr>
            <a:r>
              <a:rPr lang="en-US" dirty="0"/>
              <a:t>Disable demand-controlled ventilation</a:t>
            </a:r>
          </a:p>
          <a:p>
            <a:pPr marL="342900" indent="-342900">
              <a:buFont typeface="Arial" panose="020B0604020202020204" pitchFamily="34" charset="0"/>
              <a:buChar char="•"/>
            </a:pPr>
            <a:r>
              <a:rPr lang="en-US" dirty="0"/>
              <a:t>Improve central air filtration to the MERV-13 </a:t>
            </a:r>
            <a:br>
              <a:rPr lang="en-US" dirty="0"/>
            </a:br>
            <a:r>
              <a:rPr lang="en-US" dirty="0"/>
              <a:t>or highest compatible filter</a:t>
            </a:r>
          </a:p>
        </p:txBody>
      </p:sp>
      <p:pic>
        <p:nvPicPr>
          <p:cNvPr id="3074" name="Picture 2" descr="Can Your HVAC System Filter Out Coronavirus? | Energy Vanguard">
            <a:extLst>
              <a:ext uri="{FF2B5EF4-FFF2-40B4-BE49-F238E27FC236}">
                <a16:creationId xmlns:a16="http://schemas.microsoft.com/office/drawing/2014/main" id="{DD1A3DB3-1AD6-422B-B919-E7E1640201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3055" y="1836071"/>
            <a:ext cx="3715966" cy="4359969"/>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D0261D27-E76E-4246-8F82-6F111A67F581}"/>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81851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518E5-3CC9-4FC2-81E4-3DE35C3FE125}"/>
              </a:ext>
            </a:extLst>
          </p:cNvPr>
          <p:cNvSpPr>
            <a:spLocks noGrp="1"/>
          </p:cNvSpPr>
          <p:nvPr>
            <p:ph type="title"/>
          </p:nvPr>
        </p:nvSpPr>
        <p:spPr/>
        <p:txBody>
          <a:bodyPr/>
          <a:lstStyle/>
          <a:p>
            <a:r>
              <a:rPr lang="en-US" dirty="0"/>
              <a:t>USE PPE WHEN NECESSARY</a:t>
            </a:r>
          </a:p>
        </p:txBody>
      </p:sp>
      <p:sp>
        <p:nvSpPr>
          <p:cNvPr id="3" name="Content Placeholder 2">
            <a:extLst>
              <a:ext uri="{FF2B5EF4-FFF2-40B4-BE49-F238E27FC236}">
                <a16:creationId xmlns:a16="http://schemas.microsoft.com/office/drawing/2014/main" id="{87948BB7-3562-45F2-939D-6F89FBBC3616}"/>
              </a:ext>
            </a:extLst>
          </p:cNvPr>
          <p:cNvSpPr>
            <a:spLocks noGrp="1"/>
          </p:cNvSpPr>
          <p:nvPr>
            <p:ph idx="1"/>
          </p:nvPr>
        </p:nvSpPr>
        <p:spPr/>
        <p:txBody>
          <a:bodyPr/>
          <a:lstStyle/>
          <a:p>
            <a:r>
              <a:rPr lang="en-US" dirty="0"/>
              <a:t>When you cannot implement the previous measures to fully protect workers, OSHA requires employers to provide PPE to supplement other controls. This includes:</a:t>
            </a:r>
          </a:p>
          <a:p>
            <a:pPr marL="342900" indent="-342900">
              <a:buFont typeface="Arial" panose="020B0604020202020204" pitchFamily="34" charset="0"/>
              <a:buChar char="•"/>
            </a:pPr>
            <a:r>
              <a:rPr lang="en-US" dirty="0"/>
              <a:t>Determining what PPE is necessary</a:t>
            </a:r>
          </a:p>
          <a:p>
            <a:pPr marL="342900" indent="-342900">
              <a:buFont typeface="Arial" panose="020B0604020202020204" pitchFamily="34" charset="0"/>
              <a:buChar char="•"/>
            </a:pPr>
            <a:r>
              <a:rPr lang="en-US" dirty="0"/>
              <a:t>Providing PPE, including respirators, face shields, gloves, and protective gowns at no cost</a:t>
            </a:r>
          </a:p>
          <a:p>
            <a:pPr marL="342900" indent="-342900">
              <a:buFont typeface="Arial" panose="020B0604020202020204" pitchFamily="34" charset="0"/>
              <a:buChar char="•"/>
            </a:pPr>
            <a:r>
              <a:rPr lang="en-US" dirty="0"/>
              <a:t>Where PPE is not required under OSHA, some workers may have a right to PPE as a reasonable accommodation under the ADA</a:t>
            </a:r>
          </a:p>
        </p:txBody>
      </p:sp>
      <p:sp>
        <p:nvSpPr>
          <p:cNvPr id="4" name="Footer Placeholder 3">
            <a:extLst>
              <a:ext uri="{FF2B5EF4-FFF2-40B4-BE49-F238E27FC236}">
                <a16:creationId xmlns:a16="http://schemas.microsoft.com/office/drawing/2014/main" id="{23892137-06C6-47FE-9A45-90759145A448}"/>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1484522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FE13-0259-4D6F-8BD6-78E141A22053}"/>
              </a:ext>
            </a:extLst>
          </p:cNvPr>
          <p:cNvSpPr>
            <a:spLocks noGrp="1"/>
          </p:cNvSpPr>
          <p:nvPr>
            <p:ph type="title"/>
          </p:nvPr>
        </p:nvSpPr>
        <p:spPr/>
        <p:txBody>
          <a:bodyPr>
            <a:normAutofit fontScale="90000"/>
          </a:bodyPr>
          <a:lstStyle/>
          <a:p>
            <a:r>
              <a:rPr lang="en-US" dirty="0"/>
              <a:t>PROVIDE SUPPLIES NECESSARY FOR </a:t>
            </a:r>
            <a:br>
              <a:rPr lang="en-US" dirty="0"/>
            </a:br>
            <a:r>
              <a:rPr lang="en-US" dirty="0"/>
              <a:t>GOOD HYGIENE</a:t>
            </a:r>
          </a:p>
        </p:txBody>
      </p:sp>
      <p:sp>
        <p:nvSpPr>
          <p:cNvPr id="3" name="Content Placeholder 2">
            <a:extLst>
              <a:ext uri="{FF2B5EF4-FFF2-40B4-BE49-F238E27FC236}">
                <a16:creationId xmlns:a16="http://schemas.microsoft.com/office/drawing/2014/main" id="{5E9E50AD-0EE4-4ABC-97B2-A5FBF3854F57}"/>
              </a:ext>
            </a:extLst>
          </p:cNvPr>
          <p:cNvSpPr>
            <a:spLocks noGrp="1"/>
          </p:cNvSpPr>
          <p:nvPr>
            <p:ph idx="1"/>
          </p:nvPr>
        </p:nvSpPr>
        <p:spPr/>
        <p:txBody>
          <a:bodyPr/>
          <a:lstStyle/>
          <a:p>
            <a:pPr marL="342900" indent="-342900">
              <a:buFont typeface="Arial" panose="020B0604020202020204" pitchFamily="34" charset="0"/>
              <a:buChar char="•"/>
            </a:pPr>
            <a:r>
              <a:rPr lang="en-US" dirty="0"/>
              <a:t>Tissues &amp; no-touch trash cans</a:t>
            </a:r>
          </a:p>
          <a:p>
            <a:pPr marL="342900" indent="-342900">
              <a:buFont typeface="Arial" panose="020B0604020202020204" pitchFamily="34" charset="0"/>
              <a:buChar char="•"/>
            </a:pPr>
            <a:r>
              <a:rPr lang="en-US" dirty="0"/>
              <a:t>Soap and water or alcohol-based hand sanitizer that is at least 60% ethanol or 70% isopropanol</a:t>
            </a:r>
          </a:p>
          <a:p>
            <a:pPr marL="342900" indent="-342900">
              <a:buFont typeface="Arial" panose="020B0604020202020204" pitchFamily="34" charset="0"/>
              <a:buChar char="•"/>
            </a:pPr>
            <a:r>
              <a:rPr lang="en-US" dirty="0"/>
              <a:t>Provide workers time to wash hands or use hand sanitizer and inform workers that soap and water is preferred if hands are visibly dirty. </a:t>
            </a:r>
          </a:p>
        </p:txBody>
      </p:sp>
      <p:sp>
        <p:nvSpPr>
          <p:cNvPr id="4" name="Footer Placeholder 3">
            <a:extLst>
              <a:ext uri="{FF2B5EF4-FFF2-40B4-BE49-F238E27FC236}">
                <a16:creationId xmlns:a16="http://schemas.microsoft.com/office/drawing/2014/main" id="{B8111B6D-4C98-47D5-8342-59F1B3E8FE3B}"/>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31899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968C-426A-4434-886A-2252275A132D}"/>
              </a:ext>
            </a:extLst>
          </p:cNvPr>
          <p:cNvSpPr>
            <a:spLocks noGrp="1"/>
          </p:cNvSpPr>
          <p:nvPr>
            <p:ph type="title"/>
          </p:nvPr>
        </p:nvSpPr>
        <p:spPr>
          <a:xfrm>
            <a:off x="657224" y="499533"/>
            <a:ext cx="10772775" cy="1125090"/>
          </a:xfrm>
        </p:spPr>
        <p:txBody>
          <a:bodyPr>
            <a:normAutofit fontScale="90000"/>
          </a:bodyPr>
          <a:lstStyle/>
          <a:p>
            <a:r>
              <a:rPr lang="en-US" dirty="0"/>
              <a:t>FAMILIES FIRST CORONAVIRUS </a:t>
            </a:r>
            <a:br>
              <a:rPr lang="en-US" dirty="0"/>
            </a:br>
            <a:r>
              <a:rPr lang="en-US" dirty="0"/>
              <a:t>RESPONSE ACT</a:t>
            </a:r>
          </a:p>
        </p:txBody>
      </p:sp>
      <p:sp>
        <p:nvSpPr>
          <p:cNvPr id="3" name="Content Placeholder 2">
            <a:extLst>
              <a:ext uri="{FF2B5EF4-FFF2-40B4-BE49-F238E27FC236}">
                <a16:creationId xmlns:a16="http://schemas.microsoft.com/office/drawing/2014/main" id="{DB2F7902-8B39-4486-8430-544DCE7B929D}"/>
              </a:ext>
            </a:extLst>
          </p:cNvPr>
          <p:cNvSpPr>
            <a:spLocks noGrp="1"/>
          </p:cNvSpPr>
          <p:nvPr>
            <p:ph idx="1"/>
          </p:nvPr>
        </p:nvSpPr>
        <p:spPr>
          <a:xfrm>
            <a:off x="676656" y="1874982"/>
            <a:ext cx="8892217" cy="3902883"/>
          </a:xfrm>
        </p:spPr>
        <p:txBody>
          <a:bodyPr/>
          <a:lstStyle/>
          <a:p>
            <a:r>
              <a:rPr lang="en-US" dirty="0"/>
              <a:t>The Families First Coronavirus Response Act provides certain employers 100% reimbursement through tax credits to provide employees with paid sick leave or expanded family and medical leave for specified reasons related to COVID-19 through March 31, 2021</a:t>
            </a:r>
          </a:p>
          <a:p>
            <a:endParaRPr lang="en-US" dirty="0"/>
          </a:p>
          <a:p>
            <a:r>
              <a:rPr lang="en-US" dirty="0"/>
              <a:t>For more details on the FFCRA, please visit: </a:t>
            </a:r>
            <a:r>
              <a:rPr lang="en-US" dirty="0">
                <a:hlinkClick r:id="rId2"/>
              </a:rPr>
              <a:t>https://mvplaw.com/families-first-coronavirus-response-act-signed-into-law/</a:t>
            </a:r>
            <a:r>
              <a:rPr lang="en-US" dirty="0"/>
              <a:t> </a:t>
            </a:r>
          </a:p>
          <a:p>
            <a:endParaRPr lang="en-US" dirty="0"/>
          </a:p>
        </p:txBody>
      </p:sp>
      <p:sp>
        <p:nvSpPr>
          <p:cNvPr id="4" name="Footer Placeholder 3">
            <a:extLst>
              <a:ext uri="{FF2B5EF4-FFF2-40B4-BE49-F238E27FC236}">
                <a16:creationId xmlns:a16="http://schemas.microsoft.com/office/drawing/2014/main" id="{667124DB-C5CF-45FF-B747-4B4994EFF2BE}"/>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706604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BA21D-A888-4C00-AB3E-CEB471375A95}"/>
              </a:ext>
            </a:extLst>
          </p:cNvPr>
          <p:cNvSpPr>
            <a:spLocks noGrp="1"/>
          </p:cNvSpPr>
          <p:nvPr>
            <p:ph type="title"/>
          </p:nvPr>
        </p:nvSpPr>
        <p:spPr/>
        <p:txBody>
          <a:bodyPr/>
          <a:lstStyle/>
          <a:p>
            <a:r>
              <a:rPr lang="en-US" dirty="0"/>
              <a:t>VACCINES &amp; PREVENTIVE MEASURES</a:t>
            </a:r>
          </a:p>
        </p:txBody>
      </p:sp>
      <p:sp>
        <p:nvSpPr>
          <p:cNvPr id="3" name="Content Placeholder 2">
            <a:extLst>
              <a:ext uri="{FF2B5EF4-FFF2-40B4-BE49-F238E27FC236}">
                <a16:creationId xmlns:a16="http://schemas.microsoft.com/office/drawing/2014/main" id="{B60006C8-E76B-4D02-ACE7-99805BED2D30}"/>
              </a:ext>
            </a:extLst>
          </p:cNvPr>
          <p:cNvSpPr>
            <a:spLocks noGrp="1"/>
          </p:cNvSpPr>
          <p:nvPr>
            <p:ph idx="1"/>
          </p:nvPr>
        </p:nvSpPr>
        <p:spPr/>
        <p:txBody>
          <a:bodyPr/>
          <a:lstStyle/>
          <a:p>
            <a:pPr marL="342900" indent="-342900">
              <a:buFont typeface="Arial" panose="020B0604020202020204" pitchFamily="34" charset="0"/>
              <a:buChar char="•"/>
            </a:pPr>
            <a:r>
              <a:rPr lang="en-US" dirty="0"/>
              <a:t>Your employee got the vaccine, now what?</a:t>
            </a:r>
          </a:p>
          <a:p>
            <a:pPr marL="342900" indent="-342900">
              <a:buFont typeface="Arial" panose="020B0604020202020204" pitchFamily="34" charset="0"/>
              <a:buChar char="•"/>
            </a:pPr>
            <a:r>
              <a:rPr lang="en-US" dirty="0"/>
              <a:t>Privacy considerations regarding vaccination status</a:t>
            </a:r>
          </a:p>
          <a:p>
            <a:endParaRPr lang="en-US" dirty="0"/>
          </a:p>
        </p:txBody>
      </p:sp>
      <p:pic>
        <p:nvPicPr>
          <p:cNvPr id="1026" name="Picture 2" descr="COVID Vaccines Appear Safe and Effective, but Key Questions Remain | Kaiser  Health News">
            <a:extLst>
              <a:ext uri="{FF2B5EF4-FFF2-40B4-BE49-F238E27FC236}">
                <a16:creationId xmlns:a16="http://schemas.microsoft.com/office/drawing/2014/main" id="{08497578-7804-48D2-8230-5EF54AB246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6473" y="3355131"/>
            <a:ext cx="3392763" cy="225773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462A0C7A-0664-4408-9713-64109DB8B940}"/>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177559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CF5C2-3171-414F-8CF6-C0E1215DE74A}"/>
              </a:ext>
            </a:extLst>
          </p:cNvPr>
          <p:cNvSpPr>
            <a:spLocks noGrp="1"/>
          </p:cNvSpPr>
          <p:nvPr>
            <p:ph type="title"/>
          </p:nvPr>
        </p:nvSpPr>
        <p:spPr/>
        <p:txBody>
          <a:bodyPr/>
          <a:lstStyle/>
          <a:p>
            <a:r>
              <a:rPr lang="en-US" dirty="0"/>
              <a:t>THE POST-PANDEMIC WORKPLACE</a:t>
            </a:r>
          </a:p>
        </p:txBody>
      </p:sp>
      <p:sp>
        <p:nvSpPr>
          <p:cNvPr id="3" name="Content Placeholder 2">
            <a:extLst>
              <a:ext uri="{FF2B5EF4-FFF2-40B4-BE49-F238E27FC236}">
                <a16:creationId xmlns:a16="http://schemas.microsoft.com/office/drawing/2014/main" id="{F6614F42-F2B3-449A-A79A-8FBA9ED9C1D0}"/>
              </a:ext>
            </a:extLst>
          </p:cNvPr>
          <p:cNvSpPr>
            <a:spLocks noGrp="1"/>
          </p:cNvSpPr>
          <p:nvPr>
            <p:ph idx="1"/>
          </p:nvPr>
        </p:nvSpPr>
        <p:spPr/>
        <p:txBody>
          <a:bodyPr/>
          <a:lstStyle/>
          <a:p>
            <a:r>
              <a:rPr lang="en-US" dirty="0"/>
              <a:t>How to handle a return to office</a:t>
            </a:r>
          </a:p>
          <a:p>
            <a:pPr marL="342900">
              <a:buFont typeface="Arial" panose="020B0604020202020204" pitchFamily="34" charset="0"/>
              <a:buChar char="•"/>
            </a:pPr>
            <a:r>
              <a:rPr lang="en-US" dirty="0"/>
              <a:t>Procedure for recalling employees</a:t>
            </a:r>
          </a:p>
          <a:p>
            <a:pPr marL="342900">
              <a:buFont typeface="Arial" panose="020B0604020202020204" pitchFamily="34" charset="0"/>
              <a:buChar char="•"/>
            </a:pPr>
            <a:r>
              <a:rPr lang="en-US" dirty="0"/>
              <a:t>Privacy regarding COVID-19 infections &amp; vaccines</a:t>
            </a:r>
          </a:p>
          <a:p>
            <a:pPr marL="342900">
              <a:buFont typeface="Arial" panose="020B0604020202020204" pitchFamily="34" charset="0"/>
              <a:buChar char="•"/>
            </a:pPr>
            <a:r>
              <a:rPr lang="en-US" dirty="0"/>
              <a:t>What steps must you continue to take to protect employees </a:t>
            </a:r>
          </a:p>
        </p:txBody>
      </p:sp>
      <p:pic>
        <p:nvPicPr>
          <p:cNvPr id="2050" name="Picture 2" descr="Step-By-Step Guide to Manual Office 365 Setup for Workstations - Agile IT">
            <a:extLst>
              <a:ext uri="{FF2B5EF4-FFF2-40B4-BE49-F238E27FC236}">
                <a16:creationId xmlns:a16="http://schemas.microsoft.com/office/drawing/2014/main" id="{94CD12F1-85EE-4AD7-A034-FFB88E038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1804" y="3826423"/>
            <a:ext cx="4400955" cy="293397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ACA0BC11-BB48-42FC-AD3C-47622C84DF1B}"/>
              </a:ext>
            </a:extLst>
          </p:cNvPr>
          <p:cNvSpPr>
            <a:spLocks noGrp="1"/>
          </p:cNvSpPr>
          <p:nvPr>
            <p:ph type="ftr" sz="quarter" idx="11"/>
          </p:nvPr>
        </p:nvSpPr>
        <p:spPr/>
        <p:txBody>
          <a:bodyPr/>
          <a:lstStyle/>
          <a:p>
            <a:r>
              <a:rPr lang="en-US"/>
              <a:t>© McAnany, Van Cleave &amp; Phillips 2021</a:t>
            </a:r>
          </a:p>
        </p:txBody>
      </p:sp>
    </p:spTree>
    <p:extLst>
      <p:ext uri="{BB962C8B-B14F-4D97-AF65-F5344CB8AC3E}">
        <p14:creationId xmlns:p14="http://schemas.microsoft.com/office/powerpoint/2010/main" val="1501193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AFE8F-66D0-4A4C-A126-94A32F161A4E}"/>
              </a:ext>
            </a:extLst>
          </p:cNvPr>
          <p:cNvSpPr>
            <a:spLocks noGrp="1"/>
          </p:cNvSpPr>
          <p:nvPr>
            <p:ph type="title"/>
          </p:nvPr>
        </p:nvSpPr>
        <p:spPr/>
        <p:txBody>
          <a:bodyPr/>
          <a:lstStyle/>
          <a:p>
            <a:r>
              <a:rPr lang="en-US" dirty="0"/>
              <a:t>General Liability</a:t>
            </a:r>
          </a:p>
        </p:txBody>
      </p:sp>
      <p:sp>
        <p:nvSpPr>
          <p:cNvPr id="3" name="Text Placeholder 2">
            <a:extLst>
              <a:ext uri="{FF2B5EF4-FFF2-40B4-BE49-F238E27FC236}">
                <a16:creationId xmlns:a16="http://schemas.microsoft.com/office/drawing/2014/main" id="{97180735-B6B9-48AB-B1C5-105039111B7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58212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485F8-397F-415E-8660-AAA6645D8F23}"/>
              </a:ext>
            </a:extLst>
          </p:cNvPr>
          <p:cNvSpPr>
            <a:spLocks noGrp="1"/>
          </p:cNvSpPr>
          <p:nvPr>
            <p:ph type="title"/>
          </p:nvPr>
        </p:nvSpPr>
        <p:spPr/>
        <p:txBody>
          <a:bodyPr>
            <a:normAutofit fontScale="90000"/>
          </a:bodyPr>
          <a:lstStyle/>
          <a:p>
            <a:r>
              <a:rPr lang="en-US" dirty="0"/>
              <a:t>General Liability Risk for Exposure</a:t>
            </a:r>
            <a:br>
              <a:rPr lang="en-US" dirty="0"/>
            </a:br>
            <a:r>
              <a:rPr lang="en-US" dirty="0"/>
              <a:t>and Transmission</a:t>
            </a:r>
          </a:p>
        </p:txBody>
      </p:sp>
      <p:sp>
        <p:nvSpPr>
          <p:cNvPr id="3" name="Content Placeholder 2">
            <a:extLst>
              <a:ext uri="{FF2B5EF4-FFF2-40B4-BE49-F238E27FC236}">
                <a16:creationId xmlns:a16="http://schemas.microsoft.com/office/drawing/2014/main" id="{4D471C34-5D2E-4003-895F-5B658CAB9646}"/>
              </a:ext>
            </a:extLst>
          </p:cNvPr>
          <p:cNvSpPr>
            <a:spLocks noGrp="1"/>
          </p:cNvSpPr>
          <p:nvPr>
            <p:ph idx="1"/>
          </p:nvPr>
        </p:nvSpPr>
        <p:spPr/>
        <p:txBody>
          <a:bodyPr/>
          <a:lstStyle/>
          <a:p>
            <a:r>
              <a:rPr lang="en-US" b="1" dirty="0"/>
              <a:t>Personal Injury to a Customer/Guest/ Patron</a:t>
            </a:r>
          </a:p>
          <a:p>
            <a:pPr marL="342900" indent="-342900">
              <a:buFont typeface="Arial" panose="020B0604020202020204" pitchFamily="34" charset="0"/>
              <a:buChar char="•"/>
            </a:pPr>
            <a:r>
              <a:rPr lang="en-US" dirty="0"/>
              <a:t>Negligence and premises liability</a:t>
            </a:r>
          </a:p>
          <a:p>
            <a:pPr marL="342900" indent="-342900">
              <a:buFont typeface="Arial" panose="020B0604020202020204" pitchFamily="34" charset="0"/>
              <a:buChar char="•"/>
            </a:pPr>
            <a:r>
              <a:rPr lang="en-US" dirty="0"/>
              <a:t>A claim for negligence requires the injured party to prove:</a:t>
            </a:r>
          </a:p>
          <a:p>
            <a:pPr marL="690372" lvl="1">
              <a:buFont typeface="Arial" panose="020B0604020202020204" pitchFamily="34" charset="0"/>
              <a:buChar char="•"/>
            </a:pPr>
            <a:r>
              <a:rPr lang="en-US" dirty="0"/>
              <a:t>A duty was owed by defendant to plaintiff;</a:t>
            </a:r>
          </a:p>
          <a:p>
            <a:pPr marL="690372" lvl="1">
              <a:buFont typeface="Arial" panose="020B0604020202020204" pitchFamily="34" charset="0"/>
              <a:buChar char="•"/>
            </a:pPr>
            <a:r>
              <a:rPr lang="en-US" dirty="0"/>
              <a:t>Defendant breached that duty;</a:t>
            </a:r>
          </a:p>
          <a:p>
            <a:pPr marL="690372" lvl="1">
              <a:buFont typeface="Arial" panose="020B0604020202020204" pitchFamily="34" charset="0"/>
              <a:buChar char="•"/>
            </a:pPr>
            <a:r>
              <a:rPr lang="en-US" dirty="0"/>
              <a:t>The Breach of duty caused injury to plaintiff;</a:t>
            </a:r>
          </a:p>
          <a:p>
            <a:pPr marL="690372" lvl="1">
              <a:buFont typeface="Arial" panose="020B0604020202020204" pitchFamily="34" charset="0"/>
              <a:buChar char="•"/>
            </a:pPr>
            <a:r>
              <a:rPr lang="en-US" dirty="0"/>
              <a:t>Plaintiff thereby suffered damage</a:t>
            </a:r>
          </a:p>
        </p:txBody>
      </p:sp>
    </p:spTree>
    <p:extLst>
      <p:ext uri="{BB962C8B-B14F-4D97-AF65-F5344CB8AC3E}">
        <p14:creationId xmlns:p14="http://schemas.microsoft.com/office/powerpoint/2010/main" val="1716626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9E3C-7D81-4A30-88CD-631ABEE9C748}"/>
              </a:ext>
            </a:extLst>
          </p:cNvPr>
          <p:cNvSpPr>
            <a:spLocks noGrp="1"/>
          </p:cNvSpPr>
          <p:nvPr>
            <p:ph type="title"/>
          </p:nvPr>
        </p:nvSpPr>
        <p:spPr/>
        <p:txBody>
          <a:bodyPr/>
          <a:lstStyle/>
          <a:p>
            <a:r>
              <a:rPr lang="en-US" dirty="0"/>
              <a:t>Potential Claims</a:t>
            </a:r>
          </a:p>
        </p:txBody>
      </p:sp>
      <p:sp>
        <p:nvSpPr>
          <p:cNvPr id="3" name="Content Placeholder 2">
            <a:extLst>
              <a:ext uri="{FF2B5EF4-FFF2-40B4-BE49-F238E27FC236}">
                <a16:creationId xmlns:a16="http://schemas.microsoft.com/office/drawing/2014/main" id="{0A527FEB-58E1-446A-AFBC-025BEEE7A684}"/>
              </a:ext>
            </a:extLst>
          </p:cNvPr>
          <p:cNvSpPr>
            <a:spLocks noGrp="1"/>
          </p:cNvSpPr>
          <p:nvPr>
            <p:ph idx="1"/>
          </p:nvPr>
        </p:nvSpPr>
        <p:spPr/>
        <p:txBody>
          <a:bodyPr/>
          <a:lstStyle/>
          <a:p>
            <a:pPr marL="342900" indent="-342900">
              <a:buFont typeface="Arial" panose="020B0604020202020204" pitchFamily="34" charset="0"/>
              <a:buChar char="•"/>
            </a:pPr>
            <a:r>
              <a:rPr lang="en-US" dirty="0"/>
              <a:t>Failure to properly clean or maintain the premises to prevent the presence of the coronavirus</a:t>
            </a:r>
          </a:p>
          <a:p>
            <a:pPr marL="342900" indent="-342900">
              <a:buFont typeface="Arial" panose="020B0604020202020204" pitchFamily="34" charset="0"/>
              <a:buChar char="•"/>
            </a:pPr>
            <a:r>
              <a:rPr lang="en-US" dirty="0"/>
              <a:t>Failing to take proper precautions after learning an employee was infected with COVID-19</a:t>
            </a:r>
          </a:p>
          <a:p>
            <a:pPr marL="342900" indent="-342900">
              <a:buFont typeface="Arial" panose="020B0604020202020204" pitchFamily="34" charset="0"/>
              <a:buChar char="•"/>
            </a:pPr>
            <a:r>
              <a:rPr lang="en-US" dirty="0"/>
              <a:t>Failing to take proper steps to limit or avoid transmission from other patrons or employees such as masks, social distancing, </a:t>
            </a:r>
            <a:r>
              <a:rPr lang="en-US" dirty="0" err="1"/>
              <a:t>etc</a:t>
            </a:r>
            <a:endParaRPr lang="en-US" dirty="0"/>
          </a:p>
        </p:txBody>
      </p:sp>
    </p:spTree>
    <p:extLst>
      <p:ext uri="{BB962C8B-B14F-4D97-AF65-F5344CB8AC3E}">
        <p14:creationId xmlns:p14="http://schemas.microsoft.com/office/powerpoint/2010/main" val="2398006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9F96-8A46-4330-88E9-D66C4E8A36A4}"/>
              </a:ext>
            </a:extLst>
          </p:cNvPr>
          <p:cNvSpPr>
            <a:spLocks noGrp="1"/>
          </p:cNvSpPr>
          <p:nvPr>
            <p:ph type="title"/>
          </p:nvPr>
        </p:nvSpPr>
        <p:spPr/>
        <p:txBody>
          <a:bodyPr/>
          <a:lstStyle/>
          <a:p>
            <a:r>
              <a:rPr lang="en-US" dirty="0"/>
              <a:t>Defenses</a:t>
            </a:r>
          </a:p>
        </p:txBody>
      </p:sp>
      <p:sp>
        <p:nvSpPr>
          <p:cNvPr id="3" name="Content Placeholder 2">
            <a:extLst>
              <a:ext uri="{FF2B5EF4-FFF2-40B4-BE49-F238E27FC236}">
                <a16:creationId xmlns:a16="http://schemas.microsoft.com/office/drawing/2014/main" id="{393AE81B-D9F0-428A-A21F-695651791519}"/>
              </a:ext>
            </a:extLst>
          </p:cNvPr>
          <p:cNvSpPr>
            <a:spLocks noGrp="1"/>
          </p:cNvSpPr>
          <p:nvPr>
            <p:ph idx="1"/>
          </p:nvPr>
        </p:nvSpPr>
        <p:spPr/>
        <p:txBody>
          <a:bodyPr/>
          <a:lstStyle/>
          <a:p>
            <a:pPr marL="342900" indent="-342900">
              <a:buFont typeface="Arial" panose="020B0604020202020204" pitchFamily="34" charset="0"/>
              <a:buChar char="•"/>
            </a:pPr>
            <a:r>
              <a:rPr lang="en-US" dirty="0"/>
              <a:t>Causation</a:t>
            </a:r>
          </a:p>
          <a:p>
            <a:pPr marL="342900" indent="-342900">
              <a:buFont typeface="Arial" panose="020B0604020202020204" pitchFamily="34" charset="0"/>
              <a:buChar char="•"/>
            </a:pPr>
            <a:r>
              <a:rPr lang="en-US" dirty="0"/>
              <a:t>Open &amp; obvious danger</a:t>
            </a:r>
          </a:p>
          <a:p>
            <a:pPr marL="342900" indent="-342900">
              <a:buFont typeface="Arial" panose="020B0604020202020204" pitchFamily="34" charset="0"/>
              <a:buChar char="•"/>
            </a:pPr>
            <a:r>
              <a:rPr lang="en-US" dirty="0"/>
              <a:t>Compliance with guidelines &amp; industry standards</a:t>
            </a:r>
          </a:p>
          <a:p>
            <a:pPr marL="342900" indent="-342900">
              <a:buFont typeface="Arial" panose="020B0604020202020204" pitchFamily="34" charset="0"/>
              <a:buChar char="•"/>
            </a:pPr>
            <a:r>
              <a:rPr lang="en-US" dirty="0"/>
              <a:t>React to Known Infections</a:t>
            </a:r>
          </a:p>
          <a:p>
            <a:pPr marL="342900" indent="-342900">
              <a:buFont typeface="Arial" panose="020B0604020202020204" pitchFamily="34" charset="0"/>
              <a:buChar char="•"/>
            </a:pPr>
            <a:r>
              <a:rPr lang="en-US" dirty="0"/>
              <a:t>Retail Lability Waivers</a:t>
            </a:r>
          </a:p>
          <a:p>
            <a:pPr marL="342900" indent="-342900">
              <a:buFont typeface="Arial" panose="020B0604020202020204" pitchFamily="34" charset="0"/>
              <a:buChar char="•"/>
            </a:pPr>
            <a:r>
              <a:rPr lang="en-US" dirty="0"/>
              <a:t>Warning/Informational Signs</a:t>
            </a:r>
          </a:p>
          <a:p>
            <a:endParaRPr lang="en-US" dirty="0"/>
          </a:p>
        </p:txBody>
      </p:sp>
    </p:spTree>
    <p:extLst>
      <p:ext uri="{BB962C8B-B14F-4D97-AF65-F5344CB8AC3E}">
        <p14:creationId xmlns:p14="http://schemas.microsoft.com/office/powerpoint/2010/main" val="3231166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A975-281B-437F-87AB-46E7EFB23B52}"/>
              </a:ext>
            </a:extLst>
          </p:cNvPr>
          <p:cNvSpPr>
            <a:spLocks noGrp="1"/>
          </p:cNvSpPr>
          <p:nvPr>
            <p:ph type="title"/>
          </p:nvPr>
        </p:nvSpPr>
        <p:spPr/>
        <p:txBody>
          <a:bodyPr/>
          <a:lstStyle/>
          <a:p>
            <a:r>
              <a:rPr lang="en-US" dirty="0"/>
              <a:t>Scope of Potential Claims</a:t>
            </a:r>
          </a:p>
        </p:txBody>
      </p:sp>
      <p:sp>
        <p:nvSpPr>
          <p:cNvPr id="3" name="Content Placeholder 2">
            <a:extLst>
              <a:ext uri="{FF2B5EF4-FFF2-40B4-BE49-F238E27FC236}">
                <a16:creationId xmlns:a16="http://schemas.microsoft.com/office/drawing/2014/main" id="{D53B9441-E4F4-4F45-A18A-8E3C1D1AF925}"/>
              </a:ext>
            </a:extLst>
          </p:cNvPr>
          <p:cNvSpPr>
            <a:spLocks noGrp="1"/>
          </p:cNvSpPr>
          <p:nvPr>
            <p:ph idx="1"/>
          </p:nvPr>
        </p:nvSpPr>
        <p:spPr/>
        <p:txBody>
          <a:bodyPr/>
          <a:lstStyle/>
          <a:p>
            <a:pPr marL="342900" indent="-342900">
              <a:buFont typeface="Arial" panose="020B0604020202020204" pitchFamily="34" charset="0"/>
              <a:buChar char="•"/>
            </a:pPr>
            <a:r>
              <a:rPr lang="en-US" dirty="0"/>
              <a:t>Fear of contracting the virus</a:t>
            </a:r>
          </a:p>
          <a:p>
            <a:pPr marL="690372" lvl="1">
              <a:buFont typeface="Arial" panose="020B0604020202020204" pitchFamily="34" charset="0"/>
              <a:buChar char="•"/>
            </a:pPr>
            <a:r>
              <a:rPr lang="en-US" i="1" dirty="0" err="1"/>
              <a:t>Weissberger</a:t>
            </a:r>
            <a:r>
              <a:rPr lang="en-US" i="1" dirty="0"/>
              <a:t> v. Princess Cruise Lines, Ltd.</a:t>
            </a:r>
          </a:p>
          <a:p>
            <a:pPr marL="342900" indent="-342900">
              <a:buFont typeface="Arial" panose="020B0604020202020204" pitchFamily="34" charset="0"/>
              <a:buChar char="•"/>
            </a:pPr>
            <a:r>
              <a:rPr lang="en-US" dirty="0"/>
              <a:t>Civil claims by employees</a:t>
            </a:r>
          </a:p>
          <a:p>
            <a:pPr marL="342900" indent="-342900">
              <a:buFont typeface="Arial" panose="020B0604020202020204" pitchFamily="34" charset="0"/>
              <a:buChar char="•"/>
            </a:pPr>
            <a:r>
              <a:rPr lang="en-US" dirty="0"/>
              <a:t>Claims by family &amp; friends</a:t>
            </a:r>
          </a:p>
        </p:txBody>
      </p:sp>
    </p:spTree>
    <p:extLst>
      <p:ext uri="{BB962C8B-B14F-4D97-AF65-F5344CB8AC3E}">
        <p14:creationId xmlns:p14="http://schemas.microsoft.com/office/powerpoint/2010/main" val="4018143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6D92-B3D2-4CFB-B070-9567D3775D4B}"/>
              </a:ext>
            </a:extLst>
          </p:cNvPr>
          <p:cNvSpPr>
            <a:spLocks noGrp="1"/>
          </p:cNvSpPr>
          <p:nvPr>
            <p:ph type="title"/>
          </p:nvPr>
        </p:nvSpPr>
        <p:spPr/>
        <p:txBody>
          <a:bodyPr/>
          <a:lstStyle/>
          <a:p>
            <a:r>
              <a:rPr lang="en-US" dirty="0"/>
              <a:t>OSHA Reportability</a:t>
            </a:r>
          </a:p>
        </p:txBody>
      </p:sp>
      <p:sp>
        <p:nvSpPr>
          <p:cNvPr id="3" name="Content Placeholder 2">
            <a:extLst>
              <a:ext uri="{FF2B5EF4-FFF2-40B4-BE49-F238E27FC236}">
                <a16:creationId xmlns:a16="http://schemas.microsoft.com/office/drawing/2014/main" id="{4F93C271-42B0-46B8-9F9E-44B4D6BED490}"/>
              </a:ext>
            </a:extLst>
          </p:cNvPr>
          <p:cNvSpPr>
            <a:spLocks noGrp="1"/>
          </p:cNvSpPr>
          <p:nvPr>
            <p:ph idx="1"/>
          </p:nvPr>
        </p:nvSpPr>
        <p:spPr/>
        <p:txBody>
          <a:bodyPr/>
          <a:lstStyle/>
          <a:p>
            <a:pPr marL="342900" indent="-342900">
              <a:buFont typeface="Arial" panose="020B0604020202020204" pitchFamily="34" charset="0"/>
              <a:buChar char="•"/>
            </a:pPr>
            <a:r>
              <a:rPr lang="en-US" dirty="0"/>
              <a:t>In May 2020, OSHA temporarily revised recordkeeping requirements</a:t>
            </a:r>
          </a:p>
          <a:p>
            <a:pPr marL="342900" indent="-342900">
              <a:buFont typeface="Arial" panose="020B0604020202020204" pitchFamily="34" charset="0"/>
              <a:buChar char="•"/>
            </a:pPr>
            <a:r>
              <a:rPr lang="en-US" dirty="0"/>
              <a:t>COVID-19 is a recordable illness which employers are responsible for recording if:</a:t>
            </a:r>
          </a:p>
          <a:p>
            <a:pPr marL="1165860" lvl="2" indent="-457200">
              <a:buFont typeface="+mj-lt"/>
              <a:buAutoNum type="arabicPeriod"/>
            </a:pPr>
            <a:r>
              <a:rPr lang="en-US" dirty="0"/>
              <a:t>it is a confirmed case,</a:t>
            </a:r>
          </a:p>
          <a:p>
            <a:pPr marL="1165860" lvl="2" indent="-457200">
              <a:buFont typeface="+mj-lt"/>
              <a:buAutoNum type="arabicPeriod"/>
            </a:pPr>
            <a:r>
              <a:rPr lang="en-US" dirty="0"/>
              <a:t>it otherwise falls in the recordable guidelines, and</a:t>
            </a:r>
          </a:p>
          <a:p>
            <a:pPr marL="1165860" lvl="2" indent="-457200">
              <a:buFont typeface="+mj-lt"/>
              <a:buAutoNum type="arabicPeriod"/>
            </a:pPr>
            <a:r>
              <a:rPr lang="en-US" dirty="0"/>
              <a:t>it is work related.</a:t>
            </a:r>
          </a:p>
          <a:p>
            <a:pPr marL="507492" lvl="1" indent="0">
              <a:buNone/>
            </a:pPr>
            <a:endParaRPr lang="en-US" dirty="0"/>
          </a:p>
        </p:txBody>
      </p:sp>
    </p:spTree>
    <p:extLst>
      <p:ext uri="{BB962C8B-B14F-4D97-AF65-F5344CB8AC3E}">
        <p14:creationId xmlns:p14="http://schemas.microsoft.com/office/powerpoint/2010/main" val="75038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55CFC-888D-4D26-AB58-3535FB9FB15A}"/>
              </a:ext>
            </a:extLst>
          </p:cNvPr>
          <p:cNvSpPr>
            <a:spLocks noGrp="1"/>
          </p:cNvSpPr>
          <p:nvPr>
            <p:ph type="title"/>
          </p:nvPr>
        </p:nvSpPr>
        <p:spPr/>
        <p:txBody>
          <a:bodyPr>
            <a:normAutofit fontScale="90000"/>
          </a:bodyPr>
          <a:lstStyle/>
          <a:p>
            <a:r>
              <a:rPr lang="en-US" dirty="0"/>
              <a:t>OSHA Inspections, Citations </a:t>
            </a:r>
            <a:br>
              <a:rPr lang="en-US" dirty="0"/>
            </a:br>
            <a:r>
              <a:rPr lang="en-US" dirty="0"/>
              <a:t>&amp; Complaints</a:t>
            </a:r>
          </a:p>
        </p:txBody>
      </p:sp>
      <p:sp>
        <p:nvSpPr>
          <p:cNvPr id="3" name="Content Placeholder 2">
            <a:extLst>
              <a:ext uri="{FF2B5EF4-FFF2-40B4-BE49-F238E27FC236}">
                <a16:creationId xmlns:a16="http://schemas.microsoft.com/office/drawing/2014/main" id="{E70D5C43-1535-4E66-9A93-1340B58AA033}"/>
              </a:ext>
            </a:extLst>
          </p:cNvPr>
          <p:cNvSpPr>
            <a:spLocks noGrp="1"/>
          </p:cNvSpPr>
          <p:nvPr>
            <p:ph idx="1"/>
          </p:nvPr>
        </p:nvSpPr>
        <p:spPr/>
        <p:txBody>
          <a:bodyPr/>
          <a:lstStyle/>
          <a:p>
            <a:r>
              <a:rPr lang="en-US" dirty="0"/>
              <a:t>Over 1,000 inspections are performed across the country, many resulting in citations. Many of these citations are for failure to report recordable injuries &amp; illnesses and failure to provide respiratory protection. </a:t>
            </a:r>
          </a:p>
          <a:p>
            <a:endParaRPr lang="en-US" dirty="0"/>
          </a:p>
          <a:p>
            <a:r>
              <a:rPr lang="en-US" dirty="0"/>
              <a:t>Over 50,000 complaints have been raised to OSHA or state counterparts related to COVID-19. </a:t>
            </a:r>
          </a:p>
        </p:txBody>
      </p:sp>
    </p:spTree>
    <p:extLst>
      <p:ext uri="{BB962C8B-B14F-4D97-AF65-F5344CB8AC3E}">
        <p14:creationId xmlns:p14="http://schemas.microsoft.com/office/powerpoint/2010/main" val="2532618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F4B8A-F44B-4123-A540-86DEAA1C8B11}"/>
              </a:ext>
            </a:extLst>
          </p:cNvPr>
          <p:cNvSpPr>
            <a:spLocks noGrp="1"/>
          </p:cNvSpPr>
          <p:nvPr>
            <p:ph type="title"/>
          </p:nvPr>
        </p:nvSpPr>
        <p:spPr/>
        <p:txBody>
          <a:bodyPr>
            <a:normAutofit fontScale="90000"/>
          </a:bodyPr>
          <a:lstStyle/>
          <a:p>
            <a:r>
              <a:rPr lang="en-US" dirty="0"/>
              <a:t>Executive Order on Protecting</a:t>
            </a:r>
            <a:br>
              <a:rPr lang="en-US" dirty="0"/>
            </a:br>
            <a:r>
              <a:rPr lang="en-US" dirty="0"/>
              <a:t>Worker Health &amp; Safety</a:t>
            </a:r>
          </a:p>
        </p:txBody>
      </p:sp>
      <p:sp>
        <p:nvSpPr>
          <p:cNvPr id="3" name="Content Placeholder 2">
            <a:extLst>
              <a:ext uri="{FF2B5EF4-FFF2-40B4-BE49-F238E27FC236}">
                <a16:creationId xmlns:a16="http://schemas.microsoft.com/office/drawing/2014/main" id="{839AB763-9BBC-49D1-A3E2-015DD762A478}"/>
              </a:ext>
            </a:extLst>
          </p:cNvPr>
          <p:cNvSpPr>
            <a:spLocks noGrp="1"/>
          </p:cNvSpPr>
          <p:nvPr>
            <p:ph idx="1"/>
          </p:nvPr>
        </p:nvSpPr>
        <p:spPr/>
        <p:txBody>
          <a:bodyPr/>
          <a:lstStyle/>
          <a:p>
            <a:pPr marL="342900" indent="-342900">
              <a:buFont typeface="Arial" panose="020B0604020202020204" pitchFamily="34" charset="0"/>
              <a:buChar char="•"/>
            </a:pPr>
            <a:r>
              <a:rPr lang="en-US" dirty="0"/>
              <a:t>OSHA issued guidance on 1/29 </a:t>
            </a:r>
          </a:p>
          <a:p>
            <a:pPr marL="342900" indent="-342900">
              <a:buFont typeface="Arial" panose="020B0604020202020204" pitchFamily="34" charset="0"/>
              <a:buChar char="•"/>
            </a:pPr>
            <a:r>
              <a:rPr lang="en-US" dirty="0"/>
              <a:t>Employers should implement COVID-19 Prevention Programs</a:t>
            </a:r>
          </a:p>
          <a:p>
            <a:pPr marL="342900" indent="-342900">
              <a:buFont typeface="Arial" panose="020B0604020202020204" pitchFamily="34" charset="0"/>
              <a:buChar char="•"/>
            </a:pPr>
            <a:r>
              <a:rPr lang="en-US" dirty="0"/>
              <a:t>Consideration of the necessity of emergency temporary standards, such as masks in the workplace, and issue standards by March 15</a:t>
            </a:r>
          </a:p>
          <a:p>
            <a:pPr marL="342900" indent="-342900">
              <a:buFont typeface="Arial" panose="020B0604020202020204" pitchFamily="34" charset="0"/>
              <a:buChar char="•"/>
            </a:pPr>
            <a:r>
              <a:rPr lang="en-US" dirty="0"/>
              <a:t>Focus OSHA enforcement on COVID-19 violations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19392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1B4B6-3784-476A-89CA-E74CD27B090A}"/>
              </a:ext>
            </a:extLst>
          </p:cNvPr>
          <p:cNvSpPr>
            <a:spLocks noGrp="1"/>
          </p:cNvSpPr>
          <p:nvPr>
            <p:ph type="title"/>
          </p:nvPr>
        </p:nvSpPr>
        <p:spPr/>
        <p:txBody>
          <a:bodyPr/>
          <a:lstStyle/>
          <a:p>
            <a:r>
              <a:rPr lang="en-US" dirty="0"/>
              <a:t>Litigation Related to COVID-19</a:t>
            </a:r>
          </a:p>
        </p:txBody>
      </p:sp>
      <p:sp>
        <p:nvSpPr>
          <p:cNvPr id="3" name="Content Placeholder 2">
            <a:extLst>
              <a:ext uri="{FF2B5EF4-FFF2-40B4-BE49-F238E27FC236}">
                <a16:creationId xmlns:a16="http://schemas.microsoft.com/office/drawing/2014/main" id="{6B365C45-CC14-46E5-84F5-F871B6E8AA1F}"/>
              </a:ext>
            </a:extLst>
          </p:cNvPr>
          <p:cNvSpPr>
            <a:spLocks noGrp="1"/>
          </p:cNvSpPr>
          <p:nvPr>
            <p:ph idx="1"/>
          </p:nvPr>
        </p:nvSpPr>
        <p:spPr>
          <a:xfrm>
            <a:off x="676656" y="1874983"/>
            <a:ext cx="8892217" cy="937792"/>
          </a:xfrm>
        </p:spPr>
        <p:txBody>
          <a:bodyPr>
            <a:normAutofit/>
          </a:bodyPr>
          <a:lstStyle/>
          <a:p>
            <a:r>
              <a:rPr lang="en-US" dirty="0"/>
              <a:t>There are numerous types of lawsuits filed arising out of COVID-19 beyond claims about transmitting &amp; contracting the disease.</a:t>
            </a:r>
          </a:p>
        </p:txBody>
      </p:sp>
      <p:sp>
        <p:nvSpPr>
          <p:cNvPr id="4" name="TextBox 3">
            <a:extLst>
              <a:ext uri="{FF2B5EF4-FFF2-40B4-BE49-F238E27FC236}">
                <a16:creationId xmlns:a16="http://schemas.microsoft.com/office/drawing/2014/main" id="{8DFAB739-4A26-4F0A-967E-B6565AB687EB}"/>
              </a:ext>
            </a:extLst>
          </p:cNvPr>
          <p:cNvSpPr txBox="1"/>
          <p:nvPr/>
        </p:nvSpPr>
        <p:spPr>
          <a:xfrm>
            <a:off x="657224" y="2922104"/>
            <a:ext cx="8943976" cy="2308324"/>
          </a:xfrm>
          <a:prstGeom prst="rect">
            <a:avLst/>
          </a:prstGeom>
          <a:noFill/>
        </p:spPr>
        <p:txBody>
          <a:bodyPr wrap="square" numCol="2" rtlCol="0">
            <a:spAutoFit/>
          </a:bodyPr>
          <a:lstStyle/>
          <a:p>
            <a:pPr marL="285750" indent="-285750">
              <a:buFont typeface="Arial" panose="020B0604020202020204" pitchFamily="34" charset="0"/>
              <a:buChar char="•"/>
            </a:pPr>
            <a:r>
              <a:rPr lang="en-US" dirty="0"/>
              <a:t>Actions for cancelled services or memberships</a:t>
            </a:r>
          </a:p>
          <a:p>
            <a:pPr marL="285750" indent="-285750">
              <a:buFont typeface="Arial" panose="020B0604020202020204" pitchFamily="34" charset="0"/>
              <a:buChar char="•"/>
            </a:pPr>
            <a:r>
              <a:rPr lang="en-US" dirty="0"/>
              <a:t>Event cancellation</a:t>
            </a:r>
          </a:p>
          <a:p>
            <a:pPr marL="285750" indent="-285750">
              <a:buFont typeface="Arial" panose="020B0604020202020204" pitchFamily="34" charset="0"/>
              <a:buChar char="•"/>
            </a:pPr>
            <a:r>
              <a:rPr lang="en-US" dirty="0"/>
              <a:t>Price gouging</a:t>
            </a:r>
          </a:p>
          <a:p>
            <a:pPr marL="285750" indent="-285750">
              <a:buFont typeface="Arial" panose="020B0604020202020204" pitchFamily="34" charset="0"/>
              <a:buChar char="•"/>
            </a:pPr>
            <a:r>
              <a:rPr lang="en-US" dirty="0"/>
              <a:t>Products liability</a:t>
            </a:r>
          </a:p>
          <a:p>
            <a:pPr marL="285750" indent="-285750">
              <a:buFont typeface="Arial" panose="020B0604020202020204" pitchFamily="34" charset="0"/>
              <a:buChar char="•"/>
            </a:pPr>
            <a:r>
              <a:rPr lang="en-US" dirty="0"/>
              <a:t>PPP Loan Processing</a:t>
            </a:r>
          </a:p>
          <a:p>
            <a:pPr marL="285750" indent="-285750">
              <a:buFont typeface="Arial" panose="020B0604020202020204" pitchFamily="34" charset="0"/>
              <a:buChar char="•"/>
            </a:pPr>
            <a:r>
              <a:rPr lang="en-US" dirty="0"/>
              <a:t>Civil rights claims for stay at home orders, business closures, etc.</a:t>
            </a:r>
          </a:p>
          <a:p>
            <a:pPr marL="285750" indent="-285750">
              <a:buFont typeface="Arial" panose="020B0604020202020204" pitchFamily="34" charset="0"/>
              <a:buChar char="•"/>
            </a:pPr>
            <a:r>
              <a:rPr lang="en-US" dirty="0"/>
              <a:t>Litigation over essential vs. non-essential designation</a:t>
            </a:r>
          </a:p>
          <a:p>
            <a:pPr marL="285750" indent="-285750">
              <a:buFont typeface="Arial" panose="020B0604020202020204" pitchFamily="34" charset="0"/>
              <a:buChar char="•"/>
            </a:pPr>
            <a:r>
              <a:rPr lang="en-US" dirty="0"/>
              <a:t>Education request for refunds</a:t>
            </a:r>
          </a:p>
          <a:p>
            <a:pPr marL="285750" indent="-285750">
              <a:buFont typeface="Arial" panose="020B0604020202020204" pitchFamily="34" charset="0"/>
              <a:buChar char="•"/>
            </a:pPr>
            <a:r>
              <a:rPr lang="en-US" dirty="0"/>
              <a:t>Conditions of employment</a:t>
            </a:r>
          </a:p>
          <a:p>
            <a:pPr marL="285750" indent="-285750">
              <a:buFont typeface="Arial" panose="020B0604020202020204" pitchFamily="34" charset="0"/>
              <a:buChar char="•"/>
            </a:pPr>
            <a:r>
              <a:rPr lang="en-US" dirty="0"/>
              <a:t>Disability disputes under ADA &amp; state law</a:t>
            </a:r>
          </a:p>
          <a:p>
            <a:pPr marL="285750" indent="-285750">
              <a:buFont typeface="Arial" panose="020B0604020202020204" pitchFamily="34" charset="0"/>
              <a:buChar char="•"/>
            </a:pPr>
            <a:r>
              <a:rPr lang="en-US" dirty="0"/>
              <a:t>Leaves of absence</a:t>
            </a:r>
          </a:p>
          <a:p>
            <a:pPr marL="285750" indent="-285750">
              <a:buFont typeface="Arial" panose="020B0604020202020204" pitchFamily="34" charset="0"/>
              <a:buChar char="•"/>
            </a:pPr>
            <a:r>
              <a:rPr lang="en-US" dirty="0"/>
              <a:t>Landlord/tenant disputes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846302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2B165-6863-408B-94E6-5A13AE124E00}"/>
              </a:ext>
            </a:extLst>
          </p:cNvPr>
          <p:cNvSpPr>
            <a:spLocks noGrp="1"/>
          </p:cNvSpPr>
          <p:nvPr>
            <p:ph type="title"/>
          </p:nvPr>
        </p:nvSpPr>
        <p:spPr/>
        <p:txBody>
          <a:bodyPr/>
          <a:lstStyle/>
          <a:p>
            <a:r>
              <a:rPr lang="en-US" dirty="0"/>
              <a:t>COVID-19 Complaint Tracker</a:t>
            </a:r>
          </a:p>
        </p:txBody>
      </p:sp>
      <p:pic>
        <p:nvPicPr>
          <p:cNvPr id="5" name="Content Placeholder 4">
            <a:extLst>
              <a:ext uri="{FF2B5EF4-FFF2-40B4-BE49-F238E27FC236}">
                <a16:creationId xmlns:a16="http://schemas.microsoft.com/office/drawing/2014/main" id="{D670F529-E10B-404D-AD85-668FBE53F000}"/>
              </a:ext>
            </a:extLst>
          </p:cNvPr>
          <p:cNvPicPr>
            <a:picLocks noGrp="1" noChangeAspect="1"/>
          </p:cNvPicPr>
          <p:nvPr>
            <p:ph idx="1"/>
          </p:nvPr>
        </p:nvPicPr>
        <p:blipFill>
          <a:blip r:embed="rId2"/>
          <a:stretch>
            <a:fillRect/>
          </a:stretch>
        </p:blipFill>
        <p:spPr>
          <a:xfrm>
            <a:off x="676275" y="1930506"/>
            <a:ext cx="8893175" cy="3792325"/>
          </a:xfrm>
        </p:spPr>
      </p:pic>
      <p:sp>
        <p:nvSpPr>
          <p:cNvPr id="6" name="TextBox 5">
            <a:extLst>
              <a:ext uri="{FF2B5EF4-FFF2-40B4-BE49-F238E27FC236}">
                <a16:creationId xmlns:a16="http://schemas.microsoft.com/office/drawing/2014/main" id="{BDEC303C-8BE9-4973-88D9-E60B36E9F128}"/>
              </a:ext>
            </a:extLst>
          </p:cNvPr>
          <p:cNvSpPr txBox="1"/>
          <p:nvPr/>
        </p:nvSpPr>
        <p:spPr>
          <a:xfrm>
            <a:off x="884583" y="5913783"/>
            <a:ext cx="7245626" cy="646331"/>
          </a:xfrm>
          <a:prstGeom prst="rect">
            <a:avLst/>
          </a:prstGeom>
          <a:noFill/>
        </p:spPr>
        <p:txBody>
          <a:bodyPr wrap="square" rtlCol="0">
            <a:spAutoFit/>
          </a:bodyPr>
          <a:lstStyle/>
          <a:p>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https://www.huntonak.com/en/covid-19-tracker.html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40992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C0424-1E54-4880-A2A4-9BB573A21D33}"/>
              </a:ext>
            </a:extLst>
          </p:cNvPr>
          <p:cNvSpPr>
            <a:spLocks noGrp="1"/>
          </p:cNvSpPr>
          <p:nvPr>
            <p:ph type="title"/>
          </p:nvPr>
        </p:nvSpPr>
        <p:spPr/>
        <p:txBody>
          <a:bodyPr/>
          <a:lstStyle/>
          <a:p>
            <a:r>
              <a:rPr lang="en-US" dirty="0"/>
              <a:t>Protective Legislation</a:t>
            </a:r>
          </a:p>
        </p:txBody>
      </p:sp>
      <p:sp>
        <p:nvSpPr>
          <p:cNvPr id="3" name="Content Placeholder 2">
            <a:extLst>
              <a:ext uri="{FF2B5EF4-FFF2-40B4-BE49-F238E27FC236}">
                <a16:creationId xmlns:a16="http://schemas.microsoft.com/office/drawing/2014/main" id="{699E6865-F2D4-4C7A-9B45-52836084884D}"/>
              </a:ext>
            </a:extLst>
          </p:cNvPr>
          <p:cNvSpPr>
            <a:spLocks noGrp="1"/>
          </p:cNvSpPr>
          <p:nvPr>
            <p:ph idx="1"/>
          </p:nvPr>
        </p:nvSpPr>
        <p:spPr/>
        <p:txBody>
          <a:bodyPr/>
          <a:lstStyle/>
          <a:p>
            <a:r>
              <a:rPr lang="en-US" b="1" dirty="0"/>
              <a:t>Federal Legislation</a:t>
            </a:r>
          </a:p>
          <a:p>
            <a:pPr marL="342900" indent="-342900">
              <a:buFont typeface="Arial" panose="020B0604020202020204" pitchFamily="34" charset="0"/>
              <a:buChar char="•"/>
            </a:pPr>
            <a:r>
              <a:rPr lang="en-US" b="1" dirty="0"/>
              <a:t>Senate Bill 4317 –</a:t>
            </a:r>
            <a:r>
              <a:rPr lang="en-US" dirty="0"/>
              <a:t> The Safe to Work Act</a:t>
            </a:r>
          </a:p>
          <a:p>
            <a:r>
              <a:rPr lang="en-US" b="1" dirty="0"/>
              <a:t>State Legislation</a:t>
            </a:r>
          </a:p>
          <a:p>
            <a:pPr marL="342900" indent="-342900">
              <a:buFont typeface="Arial" panose="020B0604020202020204" pitchFamily="34" charset="0"/>
              <a:buChar char="•"/>
            </a:pPr>
            <a:r>
              <a:rPr lang="en-US" dirty="0"/>
              <a:t>At least 16 states have adopted some level of immunity or defense legislation for COVID-19 related claims through state executive orders or state legislation.</a:t>
            </a:r>
          </a:p>
          <a:p>
            <a:pPr marL="690372" lvl="1">
              <a:buFont typeface="Arial" panose="020B0604020202020204" pitchFamily="34" charset="0"/>
              <a:buChar char="•"/>
            </a:pPr>
            <a:r>
              <a:rPr lang="en-US" dirty="0"/>
              <a:t>Includes Kansas, Arkansas, Iowa, Oklahoma</a:t>
            </a:r>
          </a:p>
          <a:p>
            <a:endParaRPr lang="en-US" dirty="0"/>
          </a:p>
        </p:txBody>
      </p:sp>
    </p:spTree>
    <p:extLst>
      <p:ext uri="{BB962C8B-B14F-4D97-AF65-F5344CB8AC3E}">
        <p14:creationId xmlns:p14="http://schemas.microsoft.com/office/powerpoint/2010/main" val="4999290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837B9-2475-45A4-A025-015E302231C2}"/>
              </a:ext>
            </a:extLst>
          </p:cNvPr>
          <p:cNvSpPr>
            <a:spLocks noGrp="1"/>
          </p:cNvSpPr>
          <p:nvPr>
            <p:ph type="title"/>
          </p:nvPr>
        </p:nvSpPr>
        <p:spPr>
          <a:xfrm>
            <a:off x="657224" y="499533"/>
            <a:ext cx="10772775" cy="1125090"/>
          </a:xfrm>
        </p:spPr>
        <p:txBody>
          <a:bodyPr/>
          <a:lstStyle/>
          <a:p>
            <a:r>
              <a:rPr lang="en-US" dirty="0"/>
              <a:t>Kansas</a:t>
            </a:r>
          </a:p>
        </p:txBody>
      </p:sp>
      <p:sp>
        <p:nvSpPr>
          <p:cNvPr id="3" name="Content Placeholder 2">
            <a:extLst>
              <a:ext uri="{FF2B5EF4-FFF2-40B4-BE49-F238E27FC236}">
                <a16:creationId xmlns:a16="http://schemas.microsoft.com/office/drawing/2014/main" id="{E6E8C384-7FD9-4CE1-9E37-5EAEF40C2E95}"/>
              </a:ext>
            </a:extLst>
          </p:cNvPr>
          <p:cNvSpPr>
            <a:spLocks noGrp="1"/>
          </p:cNvSpPr>
          <p:nvPr>
            <p:ph idx="1"/>
          </p:nvPr>
        </p:nvSpPr>
        <p:spPr>
          <a:xfrm>
            <a:off x="676656" y="1874982"/>
            <a:ext cx="8892217" cy="3902883"/>
          </a:xfrm>
        </p:spPr>
        <p:txBody>
          <a:bodyPr/>
          <a:lstStyle/>
          <a:p>
            <a:r>
              <a:rPr lang="en-US" b="1" dirty="0"/>
              <a:t>COVID-19 Response and Reopening for Business Liability Protection Act</a:t>
            </a:r>
          </a:p>
          <a:p>
            <a:r>
              <a:rPr lang="en-US" dirty="0"/>
              <a:t>Business has immunity from liability in a civil action arising out of exposure or potential exposure to COVID “if such person was acting pursuant to and in substantial compliance with public health directives applicable to the activity giving rise to the cause of action when the cause of action accrued”. Retroactive immunity from 3/12/20 to 1/26/21. </a:t>
            </a:r>
          </a:p>
          <a:p>
            <a:endParaRPr lang="en-US" dirty="0"/>
          </a:p>
        </p:txBody>
      </p:sp>
    </p:spTree>
    <p:extLst>
      <p:ext uri="{BB962C8B-B14F-4D97-AF65-F5344CB8AC3E}">
        <p14:creationId xmlns:p14="http://schemas.microsoft.com/office/powerpoint/2010/main" val="1452312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C9615-4A0B-4C07-B864-79722BB183FF}"/>
              </a:ext>
            </a:extLst>
          </p:cNvPr>
          <p:cNvSpPr>
            <a:spLocks noGrp="1"/>
          </p:cNvSpPr>
          <p:nvPr>
            <p:ph type="title"/>
          </p:nvPr>
        </p:nvSpPr>
        <p:spPr/>
        <p:txBody>
          <a:bodyPr/>
          <a:lstStyle/>
          <a:p>
            <a:r>
              <a:rPr lang="en-US" dirty="0"/>
              <a:t>Other States</a:t>
            </a:r>
          </a:p>
        </p:txBody>
      </p:sp>
      <p:sp>
        <p:nvSpPr>
          <p:cNvPr id="3" name="Content Placeholder 2">
            <a:extLst>
              <a:ext uri="{FF2B5EF4-FFF2-40B4-BE49-F238E27FC236}">
                <a16:creationId xmlns:a16="http://schemas.microsoft.com/office/drawing/2014/main" id="{4B43790C-26B8-49AC-A00D-88C932F5D255}"/>
              </a:ext>
            </a:extLst>
          </p:cNvPr>
          <p:cNvSpPr>
            <a:spLocks noGrp="1"/>
          </p:cNvSpPr>
          <p:nvPr>
            <p:ph idx="1"/>
          </p:nvPr>
        </p:nvSpPr>
        <p:spPr/>
        <p:txBody>
          <a:bodyPr/>
          <a:lstStyle/>
          <a:p>
            <a:pPr marL="342900" indent="-342900">
              <a:buFont typeface="Arial" panose="020B0604020202020204" pitchFamily="34" charset="0"/>
              <a:buChar char="•"/>
            </a:pPr>
            <a:r>
              <a:rPr lang="en-US" dirty="0"/>
              <a:t>Some are limited to “essential businesses”</a:t>
            </a:r>
          </a:p>
          <a:p>
            <a:pPr marL="342900" indent="-342900">
              <a:buFont typeface="Arial" panose="020B0604020202020204" pitchFamily="34" charset="0"/>
              <a:buChar char="•"/>
            </a:pPr>
            <a:r>
              <a:rPr lang="en-US" dirty="0"/>
              <a:t>Most exclude gross negligence, reckless misconduct</a:t>
            </a:r>
          </a:p>
          <a:p>
            <a:pPr marL="342900" indent="-342900">
              <a:buFont typeface="Arial" panose="020B0604020202020204" pitchFamily="34" charset="0"/>
              <a:buChar char="•"/>
            </a:pPr>
            <a:r>
              <a:rPr lang="en-US" dirty="0"/>
              <a:t>Most apply retroactively to beginning of the pandemic</a:t>
            </a:r>
          </a:p>
          <a:p>
            <a:pPr marL="342900" indent="-342900">
              <a:buFont typeface="Arial" panose="020B0604020202020204" pitchFamily="34" charset="0"/>
              <a:buChar char="•"/>
            </a:pPr>
            <a:r>
              <a:rPr lang="en-US" dirty="0"/>
              <a:t>Most are limited to COVID-19 claims</a:t>
            </a:r>
          </a:p>
        </p:txBody>
      </p:sp>
    </p:spTree>
    <p:extLst>
      <p:ext uri="{BB962C8B-B14F-4D97-AF65-F5344CB8AC3E}">
        <p14:creationId xmlns:p14="http://schemas.microsoft.com/office/powerpoint/2010/main" val="2747944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C90E2-A0EE-4382-98EB-6828AA1C7265}"/>
              </a:ext>
            </a:extLst>
          </p:cNvPr>
          <p:cNvSpPr>
            <a:spLocks noGrp="1"/>
          </p:cNvSpPr>
          <p:nvPr>
            <p:ph type="title"/>
          </p:nvPr>
        </p:nvSpPr>
        <p:spPr/>
        <p:txBody>
          <a:bodyPr>
            <a:normAutofit/>
          </a:bodyPr>
          <a:lstStyle/>
          <a:p>
            <a:r>
              <a:rPr lang="en-US" dirty="0"/>
              <a:t>Potential Issues</a:t>
            </a:r>
          </a:p>
        </p:txBody>
      </p:sp>
      <p:sp>
        <p:nvSpPr>
          <p:cNvPr id="3" name="Content Placeholder 2">
            <a:extLst>
              <a:ext uri="{FF2B5EF4-FFF2-40B4-BE49-F238E27FC236}">
                <a16:creationId xmlns:a16="http://schemas.microsoft.com/office/drawing/2014/main" id="{E007D62B-0E57-4B5B-8A6F-FB6056C4CFBB}"/>
              </a:ext>
            </a:extLst>
          </p:cNvPr>
          <p:cNvSpPr>
            <a:spLocks noGrp="1"/>
          </p:cNvSpPr>
          <p:nvPr>
            <p:ph idx="1"/>
          </p:nvPr>
        </p:nvSpPr>
        <p:spPr/>
        <p:txBody>
          <a:bodyPr/>
          <a:lstStyle/>
          <a:p>
            <a:pPr marL="342900" indent="-342900">
              <a:buFont typeface="Arial" panose="020B0604020202020204" pitchFamily="34" charset="0"/>
              <a:buChar char="•"/>
            </a:pPr>
            <a:r>
              <a:rPr lang="en-US" dirty="0"/>
              <a:t>Authority as it relates to executive orders</a:t>
            </a:r>
          </a:p>
          <a:p>
            <a:pPr marL="342900" indent="-342900">
              <a:buFont typeface="Arial" panose="020B0604020202020204" pitchFamily="34" charset="0"/>
              <a:buChar char="•"/>
            </a:pPr>
            <a:r>
              <a:rPr lang="en-US" dirty="0"/>
              <a:t>Lack of clear definitions</a:t>
            </a:r>
          </a:p>
          <a:p>
            <a:pPr marL="342900" indent="-342900">
              <a:buFont typeface="Arial" panose="020B0604020202020204" pitchFamily="34" charset="0"/>
              <a:buChar char="•"/>
            </a:pPr>
            <a:r>
              <a:rPr lang="en-US" dirty="0"/>
              <a:t>Uncertain scope and applicability</a:t>
            </a:r>
          </a:p>
          <a:p>
            <a:pPr marL="342900" indent="-342900">
              <a:buFont typeface="Arial" panose="020B0604020202020204" pitchFamily="34" charset="0"/>
              <a:buChar char="•"/>
            </a:pPr>
            <a:r>
              <a:rPr lang="en-US" dirty="0"/>
              <a:t>Retroactive application</a:t>
            </a:r>
          </a:p>
        </p:txBody>
      </p:sp>
    </p:spTree>
    <p:extLst>
      <p:ext uri="{BB962C8B-B14F-4D97-AF65-F5344CB8AC3E}">
        <p14:creationId xmlns:p14="http://schemas.microsoft.com/office/powerpoint/2010/main" val="19544441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2BCD7-76E4-4E1D-A0F6-640C363385F1}"/>
              </a:ext>
            </a:extLst>
          </p:cNvPr>
          <p:cNvSpPr>
            <a:spLocks noGrp="1"/>
          </p:cNvSpPr>
          <p:nvPr>
            <p:ph type="title"/>
          </p:nvPr>
        </p:nvSpPr>
        <p:spPr/>
        <p:txBody>
          <a:bodyPr>
            <a:normAutofit fontScale="90000"/>
          </a:bodyPr>
          <a:lstStyle/>
          <a:p>
            <a:r>
              <a:rPr lang="en-US" dirty="0"/>
              <a:t>Public Readiness &amp; Emergency </a:t>
            </a:r>
            <a:br>
              <a:rPr lang="en-US" dirty="0"/>
            </a:br>
            <a:r>
              <a:rPr lang="en-US" dirty="0"/>
              <a:t>Preparedness Act (PREP)</a:t>
            </a:r>
          </a:p>
        </p:txBody>
      </p:sp>
      <p:sp>
        <p:nvSpPr>
          <p:cNvPr id="3" name="Content Placeholder 2">
            <a:extLst>
              <a:ext uri="{FF2B5EF4-FFF2-40B4-BE49-F238E27FC236}">
                <a16:creationId xmlns:a16="http://schemas.microsoft.com/office/drawing/2014/main" id="{085DCF6B-6D2D-49B0-8E43-5E37B8FD2071}"/>
              </a:ext>
            </a:extLst>
          </p:cNvPr>
          <p:cNvSpPr>
            <a:spLocks noGrp="1"/>
          </p:cNvSpPr>
          <p:nvPr>
            <p:ph idx="1"/>
          </p:nvPr>
        </p:nvSpPr>
        <p:spPr/>
        <p:txBody>
          <a:bodyPr/>
          <a:lstStyle/>
          <a:p>
            <a:r>
              <a:rPr lang="en-US" dirty="0"/>
              <a:t>Secretary of Health and Human Services issued declaration on March 10</a:t>
            </a:r>
            <a:r>
              <a:rPr lang="en-US" baseline="30000" dirty="0"/>
              <a:t>th</a:t>
            </a:r>
            <a:r>
              <a:rPr lang="en-US" dirty="0"/>
              <a:t>, 2020 invoking liability protections under PREP. </a:t>
            </a:r>
          </a:p>
          <a:p>
            <a:endParaRPr lang="en-US" dirty="0"/>
          </a:p>
          <a:p>
            <a:r>
              <a:rPr lang="en-US" dirty="0"/>
              <a:t>Framework for immunity from claims from the manufacture, development, distribution, administration and use of medical countermeasure during a public health emergency and also creates no fault system to compensate victims.</a:t>
            </a:r>
          </a:p>
        </p:txBody>
      </p:sp>
    </p:spTree>
    <p:extLst>
      <p:ext uri="{BB962C8B-B14F-4D97-AF65-F5344CB8AC3E}">
        <p14:creationId xmlns:p14="http://schemas.microsoft.com/office/powerpoint/2010/main" val="991883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0FF80-C6B3-45B5-9A2E-E270E29F9761}"/>
              </a:ext>
            </a:extLst>
          </p:cNvPr>
          <p:cNvSpPr>
            <a:spLocks noGrp="1"/>
          </p:cNvSpPr>
          <p:nvPr>
            <p:ph type="title"/>
          </p:nvPr>
        </p:nvSpPr>
        <p:spPr/>
        <p:txBody>
          <a:bodyPr/>
          <a:lstStyle/>
          <a:p>
            <a:r>
              <a:rPr lang="en-US" dirty="0"/>
              <a:t>Insurance Coverage Issues</a:t>
            </a:r>
          </a:p>
        </p:txBody>
      </p:sp>
      <p:sp>
        <p:nvSpPr>
          <p:cNvPr id="3" name="Content Placeholder 2">
            <a:extLst>
              <a:ext uri="{FF2B5EF4-FFF2-40B4-BE49-F238E27FC236}">
                <a16:creationId xmlns:a16="http://schemas.microsoft.com/office/drawing/2014/main" id="{848BE158-6175-40D9-B0EC-8CE9B47D0D45}"/>
              </a:ext>
            </a:extLst>
          </p:cNvPr>
          <p:cNvSpPr>
            <a:spLocks noGrp="1"/>
          </p:cNvSpPr>
          <p:nvPr>
            <p:ph idx="1"/>
          </p:nvPr>
        </p:nvSpPr>
        <p:spPr/>
        <p:txBody>
          <a:bodyPr/>
          <a:lstStyle/>
          <a:p>
            <a:r>
              <a:rPr lang="en-US" b="1" dirty="0"/>
              <a:t>Coverage for Liability Risk</a:t>
            </a:r>
          </a:p>
          <a:p>
            <a:endParaRPr lang="en-US" sz="2000" b="1" dirty="0">
              <a:solidFill>
                <a:schemeClr val="tx1"/>
              </a:solidFill>
            </a:endParaRPr>
          </a:p>
          <a:p>
            <a:pPr marL="0" marR="0">
              <a:spcBef>
                <a:spcPts val="0"/>
              </a:spcBef>
              <a:spcAft>
                <a:spcPts val="0"/>
              </a:spcAft>
            </a:pPr>
            <a:r>
              <a:rPr lang="en-US" sz="2000" dirty="0">
                <a:solidFill>
                  <a:schemeClr val="tx1"/>
                </a:solidFill>
                <a:effectLst/>
                <a:ea typeface="Calibri" panose="020F0502020204030204" pitchFamily="34" charset="0"/>
                <a:cs typeface="Times New Roman" panose="02020603050405020304" pitchFamily="18" charset="0"/>
              </a:rPr>
              <a:t>CG 00 01 04 13 – CGL Coverage Form</a:t>
            </a:r>
          </a:p>
          <a:p>
            <a:pPr marL="0" marR="0">
              <a:spcBef>
                <a:spcPts val="0"/>
              </a:spcBef>
              <a:spcAft>
                <a:spcPts val="0"/>
              </a:spcAft>
            </a:pPr>
            <a:r>
              <a:rPr lang="en-US" sz="2000" dirty="0">
                <a:solidFill>
                  <a:schemeClr val="tx1"/>
                </a:solidFill>
                <a:effectLst/>
                <a:ea typeface="Calibri" panose="020F0502020204030204" pitchFamily="34" charset="0"/>
                <a:cs typeface="Times New Roman" panose="02020603050405020304" pitchFamily="18" charset="0"/>
              </a:rPr>
              <a:t> </a:t>
            </a:r>
          </a:p>
          <a:p>
            <a:pPr marL="0" marR="0">
              <a:spcBef>
                <a:spcPts val="0"/>
              </a:spcBef>
              <a:spcAft>
                <a:spcPts val="0"/>
              </a:spcAft>
            </a:pPr>
            <a:r>
              <a:rPr lang="en-US" sz="2000" dirty="0">
                <a:solidFill>
                  <a:schemeClr val="tx1"/>
                </a:solidFill>
                <a:effectLst/>
                <a:ea typeface="Calibri" panose="020F0502020204030204" pitchFamily="34" charset="0"/>
                <a:cs typeface="Times New Roman" panose="02020603050405020304" pitchFamily="18" charset="0"/>
              </a:rPr>
              <a:t>Provides coverage for damages for bodily injury or property damage resulting from an occurrence subject to all other police terms, conditions and exclusions.</a:t>
            </a:r>
          </a:p>
          <a:p>
            <a:endParaRPr lang="en-US" b="1" dirty="0"/>
          </a:p>
        </p:txBody>
      </p:sp>
    </p:spTree>
    <p:extLst>
      <p:ext uri="{BB962C8B-B14F-4D97-AF65-F5344CB8AC3E}">
        <p14:creationId xmlns:p14="http://schemas.microsoft.com/office/powerpoint/2010/main" val="1941717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269D1-FD1F-433B-BD08-8D02533679BC}"/>
              </a:ext>
            </a:extLst>
          </p:cNvPr>
          <p:cNvSpPr>
            <a:spLocks noGrp="1"/>
          </p:cNvSpPr>
          <p:nvPr>
            <p:ph type="title"/>
          </p:nvPr>
        </p:nvSpPr>
        <p:spPr/>
        <p:txBody>
          <a:bodyPr/>
          <a:lstStyle/>
          <a:p>
            <a:r>
              <a:rPr lang="en-US" dirty="0"/>
              <a:t>Bodily Injury</a:t>
            </a:r>
          </a:p>
        </p:txBody>
      </p:sp>
      <p:sp>
        <p:nvSpPr>
          <p:cNvPr id="3" name="Content Placeholder 2">
            <a:extLst>
              <a:ext uri="{FF2B5EF4-FFF2-40B4-BE49-F238E27FC236}">
                <a16:creationId xmlns:a16="http://schemas.microsoft.com/office/drawing/2014/main" id="{48E7564F-E6E6-4842-AA51-83C350059995}"/>
              </a:ext>
            </a:extLst>
          </p:cNvPr>
          <p:cNvSpPr>
            <a:spLocks noGrp="1"/>
          </p:cNvSpPr>
          <p:nvPr>
            <p:ph idx="1"/>
          </p:nvPr>
        </p:nvSpPr>
        <p:spPr/>
        <p:txBody>
          <a:bodyPr/>
          <a:lstStyle/>
          <a:p>
            <a:r>
              <a:rPr lang="en-US" dirty="0"/>
              <a:t>Bodily Injury means bodily injury, </a:t>
            </a:r>
            <a:r>
              <a:rPr lang="en-US" b="1" u="sng" dirty="0"/>
              <a:t>sickness or disease</a:t>
            </a:r>
            <a:r>
              <a:rPr lang="en-US" b="1" dirty="0"/>
              <a:t> </a:t>
            </a:r>
            <a:r>
              <a:rPr lang="en-US" dirty="0"/>
              <a:t>sustained by a person, including death resulting from any of these </a:t>
            </a:r>
          </a:p>
        </p:txBody>
      </p:sp>
    </p:spTree>
    <p:extLst>
      <p:ext uri="{BB962C8B-B14F-4D97-AF65-F5344CB8AC3E}">
        <p14:creationId xmlns:p14="http://schemas.microsoft.com/office/powerpoint/2010/main" val="7839093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90E3-9220-435C-B736-60B4FBBD882F}"/>
              </a:ext>
            </a:extLst>
          </p:cNvPr>
          <p:cNvSpPr>
            <a:spLocks noGrp="1"/>
          </p:cNvSpPr>
          <p:nvPr>
            <p:ph type="title"/>
          </p:nvPr>
        </p:nvSpPr>
        <p:spPr/>
        <p:txBody>
          <a:bodyPr/>
          <a:lstStyle/>
          <a:p>
            <a:r>
              <a:rPr lang="en-US" dirty="0"/>
              <a:t>Property Damage</a:t>
            </a:r>
          </a:p>
        </p:txBody>
      </p:sp>
      <p:sp>
        <p:nvSpPr>
          <p:cNvPr id="3" name="Content Placeholder 2">
            <a:extLst>
              <a:ext uri="{FF2B5EF4-FFF2-40B4-BE49-F238E27FC236}">
                <a16:creationId xmlns:a16="http://schemas.microsoft.com/office/drawing/2014/main" id="{0A73A1C1-E377-4942-9048-5F17D0518F64}"/>
              </a:ext>
            </a:extLst>
          </p:cNvPr>
          <p:cNvSpPr>
            <a:spLocks noGrp="1"/>
          </p:cNvSpPr>
          <p:nvPr>
            <p:ph idx="1"/>
          </p:nvPr>
        </p:nvSpPr>
        <p:spPr/>
        <p:txBody>
          <a:bodyPr/>
          <a:lstStyle/>
          <a:p>
            <a:r>
              <a:rPr lang="en-US" dirty="0"/>
              <a:t>Physical injury to tangible property, including the resulting loss of use of that property. All such loss of use shall be deemed to occur at the time of the physical injury that caused it; or</a:t>
            </a:r>
          </a:p>
          <a:p>
            <a:endParaRPr lang="en-US" dirty="0"/>
          </a:p>
          <a:p>
            <a:r>
              <a:rPr lang="en-US" dirty="0"/>
              <a:t>Loss of use of tangible property that is not physically injured. All such loss of use shall be deemed to occur at the time of the “occurrence” that caused it. </a:t>
            </a:r>
          </a:p>
          <a:p>
            <a:endParaRPr lang="en-US" dirty="0"/>
          </a:p>
          <a:p>
            <a:r>
              <a:rPr lang="en-US" dirty="0"/>
              <a:t>Occurrence means an accident, including continuous or repeated exposure to substantially the same general harmful conditions.</a:t>
            </a:r>
          </a:p>
        </p:txBody>
      </p:sp>
    </p:spTree>
    <p:extLst>
      <p:ext uri="{BB962C8B-B14F-4D97-AF65-F5344CB8AC3E}">
        <p14:creationId xmlns:p14="http://schemas.microsoft.com/office/powerpoint/2010/main" val="1419275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CB4AA-E0D8-4C28-85EA-761A8A577E21}"/>
              </a:ext>
            </a:extLst>
          </p:cNvPr>
          <p:cNvSpPr>
            <a:spLocks noGrp="1"/>
          </p:cNvSpPr>
          <p:nvPr>
            <p:ph type="title"/>
          </p:nvPr>
        </p:nvSpPr>
        <p:spPr/>
        <p:txBody>
          <a:bodyPr/>
          <a:lstStyle/>
          <a:p>
            <a:r>
              <a:rPr lang="en-US" dirty="0"/>
              <a:t>Exclusions</a:t>
            </a:r>
          </a:p>
        </p:txBody>
      </p:sp>
      <p:sp>
        <p:nvSpPr>
          <p:cNvPr id="3" name="Content Placeholder 2">
            <a:extLst>
              <a:ext uri="{FF2B5EF4-FFF2-40B4-BE49-F238E27FC236}">
                <a16:creationId xmlns:a16="http://schemas.microsoft.com/office/drawing/2014/main" id="{3CCE494F-FE26-4326-9963-3301EDB97B87}"/>
              </a:ext>
            </a:extLst>
          </p:cNvPr>
          <p:cNvSpPr>
            <a:spLocks noGrp="1"/>
          </p:cNvSpPr>
          <p:nvPr>
            <p:ph idx="1"/>
          </p:nvPr>
        </p:nvSpPr>
        <p:spPr/>
        <p:txBody>
          <a:bodyPr/>
          <a:lstStyle/>
          <a:p>
            <a:pPr marL="342900" indent="-342900">
              <a:buFont typeface="Arial" panose="020B0604020202020204" pitchFamily="34" charset="0"/>
              <a:buChar char="•"/>
            </a:pPr>
            <a:r>
              <a:rPr lang="en-US" dirty="0"/>
              <a:t>Expected or intended injury</a:t>
            </a:r>
          </a:p>
          <a:p>
            <a:pPr marL="342900" indent="-342900">
              <a:buFont typeface="Arial" panose="020B0604020202020204" pitchFamily="34" charset="0"/>
              <a:buChar char="•"/>
            </a:pPr>
            <a:r>
              <a:rPr lang="en-US" dirty="0"/>
              <a:t>Pollution exclusion</a:t>
            </a:r>
          </a:p>
          <a:p>
            <a:pPr marL="342900" indent="-342900">
              <a:buFont typeface="Arial" panose="020B0604020202020204" pitchFamily="34" charset="0"/>
              <a:buChar char="•"/>
            </a:pPr>
            <a:r>
              <a:rPr lang="en-US" dirty="0"/>
              <a:t>Employers Liability Exclusion</a:t>
            </a:r>
          </a:p>
          <a:p>
            <a:pPr marL="342900" indent="-342900">
              <a:buFont typeface="Arial" panose="020B0604020202020204" pitchFamily="34" charset="0"/>
              <a:buChar char="•"/>
            </a:pPr>
            <a:r>
              <a:rPr lang="en-US" dirty="0"/>
              <a:t>Communicable disease exclusionary endorsement</a:t>
            </a:r>
          </a:p>
        </p:txBody>
      </p:sp>
    </p:spTree>
    <p:extLst>
      <p:ext uri="{BB962C8B-B14F-4D97-AF65-F5344CB8AC3E}">
        <p14:creationId xmlns:p14="http://schemas.microsoft.com/office/powerpoint/2010/main" val="413747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B56B2-8950-436A-A064-E433889B8893}"/>
              </a:ext>
            </a:extLst>
          </p:cNvPr>
          <p:cNvSpPr>
            <a:spLocks noGrp="1"/>
          </p:cNvSpPr>
          <p:nvPr>
            <p:ph type="title"/>
          </p:nvPr>
        </p:nvSpPr>
        <p:spPr/>
        <p:txBody>
          <a:bodyPr/>
          <a:lstStyle/>
          <a:p>
            <a:r>
              <a:rPr lang="en-US" dirty="0"/>
              <a:t>Business Interruption Insurance</a:t>
            </a:r>
          </a:p>
        </p:txBody>
      </p:sp>
      <p:sp>
        <p:nvSpPr>
          <p:cNvPr id="3" name="Content Placeholder 2">
            <a:extLst>
              <a:ext uri="{FF2B5EF4-FFF2-40B4-BE49-F238E27FC236}">
                <a16:creationId xmlns:a16="http://schemas.microsoft.com/office/drawing/2014/main" id="{0FA594F4-0F61-4AD7-9993-A3819E23A7AD}"/>
              </a:ext>
            </a:extLst>
          </p:cNvPr>
          <p:cNvSpPr>
            <a:spLocks noGrp="1"/>
          </p:cNvSpPr>
          <p:nvPr>
            <p:ph idx="1"/>
          </p:nvPr>
        </p:nvSpPr>
        <p:spPr/>
        <p:txBody>
          <a:bodyPr/>
          <a:lstStyle/>
          <a:p>
            <a:r>
              <a:rPr lang="en-US" dirty="0"/>
              <a:t>“Exclusion of Loss Due to Virus or Bacteria” – Virus Exclusion from ISO BP 06 01 01 07</a:t>
            </a:r>
          </a:p>
          <a:p>
            <a:endParaRPr lang="en-US" dirty="0"/>
          </a:p>
          <a:p>
            <a:r>
              <a:rPr lang="en-US" dirty="0"/>
              <a:t>WE WILL NOT PAY FOR LOSS OF DAMAGE CAUSED BY OR RESULTING FROM ANY VIRUS, BACTERIUM OR OTHER MICROORGANISM THAT INDUCES OR IS CAPABLE OF INDUCING PHYSCIAL DISTRESS, ILLNESS OR DISEASE</a:t>
            </a:r>
          </a:p>
          <a:p>
            <a:endParaRPr lang="en-US" dirty="0"/>
          </a:p>
          <a:p>
            <a:r>
              <a:rPr lang="en-US" dirty="0"/>
              <a:t>Insurance Services Offices, Inc. (ISO) adopted this form in response to the SARS outbreak</a:t>
            </a:r>
          </a:p>
        </p:txBody>
      </p:sp>
    </p:spTree>
    <p:extLst>
      <p:ext uri="{BB962C8B-B14F-4D97-AF65-F5344CB8AC3E}">
        <p14:creationId xmlns:p14="http://schemas.microsoft.com/office/powerpoint/2010/main" val="16820913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BD85-7394-4996-B8A2-D1A8E5C54793}"/>
              </a:ext>
            </a:extLst>
          </p:cNvPr>
          <p:cNvSpPr>
            <a:spLocks noGrp="1"/>
          </p:cNvSpPr>
          <p:nvPr>
            <p:ph type="title"/>
          </p:nvPr>
        </p:nvSpPr>
        <p:spPr/>
        <p:txBody>
          <a:bodyPr/>
          <a:lstStyle/>
          <a:p>
            <a:r>
              <a:rPr lang="en-US" dirty="0"/>
              <a:t>All Risk Policy </a:t>
            </a:r>
          </a:p>
        </p:txBody>
      </p:sp>
      <p:sp>
        <p:nvSpPr>
          <p:cNvPr id="3" name="Content Placeholder 2">
            <a:extLst>
              <a:ext uri="{FF2B5EF4-FFF2-40B4-BE49-F238E27FC236}">
                <a16:creationId xmlns:a16="http://schemas.microsoft.com/office/drawing/2014/main" id="{E6986368-9F2C-4440-8693-1E66706A42E4}"/>
              </a:ext>
            </a:extLst>
          </p:cNvPr>
          <p:cNvSpPr>
            <a:spLocks noGrp="1"/>
          </p:cNvSpPr>
          <p:nvPr>
            <p:ph idx="1"/>
          </p:nvPr>
        </p:nvSpPr>
        <p:spPr/>
        <p:txBody>
          <a:bodyPr/>
          <a:lstStyle/>
          <a:p>
            <a:r>
              <a:rPr lang="en-US" dirty="0"/>
              <a:t>Issue is “direct physical loss”</a:t>
            </a:r>
          </a:p>
          <a:p>
            <a:endParaRPr lang="en-US" i="1" dirty="0"/>
          </a:p>
          <a:p>
            <a:r>
              <a:rPr lang="en-US" i="1" dirty="0"/>
              <a:t>Studio 417 v. Cincinnati Insurance, Co. </a:t>
            </a:r>
          </a:p>
          <a:p>
            <a:endParaRPr lang="en-US" i="1" dirty="0"/>
          </a:p>
          <a:p>
            <a:r>
              <a:rPr lang="en-US" i="1" dirty="0"/>
              <a:t>North State Deli, LLC v. Cincinnati Insurance, Co. </a:t>
            </a:r>
          </a:p>
        </p:txBody>
      </p:sp>
    </p:spTree>
    <p:extLst>
      <p:ext uri="{BB962C8B-B14F-4D97-AF65-F5344CB8AC3E}">
        <p14:creationId xmlns:p14="http://schemas.microsoft.com/office/powerpoint/2010/main" val="1255808529"/>
      </p:ext>
    </p:extLst>
  </p:cSld>
  <p:clrMapOvr>
    <a:masterClrMapping/>
  </p:clrMapOvr>
</p:sld>
</file>

<file path=ppt/theme/theme1.xml><?xml version="1.0" encoding="utf-8"?>
<a:theme xmlns:a="http://schemas.openxmlformats.org/drawingml/2006/main" name="PP Theme">
  <a:themeElements>
    <a:clrScheme name="Seminar 2019">
      <a:dk1>
        <a:sysClr val="windowText" lastClr="000000"/>
      </a:dk1>
      <a:lt1>
        <a:sysClr val="window" lastClr="FFFFFF"/>
      </a:lt1>
      <a:dk2>
        <a:srgbClr val="62A8E5"/>
      </a:dk2>
      <a:lt2>
        <a:srgbClr val="E7E6E6"/>
      </a:lt2>
      <a:accent1>
        <a:srgbClr val="3F4A75"/>
      </a:accent1>
      <a:accent2>
        <a:srgbClr val="CB4F53"/>
      </a:accent2>
      <a:accent3>
        <a:srgbClr val="7A7D81"/>
      </a:accent3>
      <a:accent4>
        <a:srgbClr val="D79133"/>
      </a:accent4>
      <a:accent5>
        <a:srgbClr val="62A8E5"/>
      </a:accent5>
      <a:accent6>
        <a:srgbClr val="BC9FC6"/>
      </a:accent6>
      <a:hlink>
        <a:srgbClr val="0563C1"/>
      </a:hlink>
      <a:folHlink>
        <a:srgbClr val="954F72"/>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P Theme" id="{FC8E6B8C-A117-4430-A234-419FC93C3BA3}" vid="{14AE3C22-D328-47BC-807A-D4EAA48D7770}"/>
    </a:ext>
  </a:extLst>
</a:theme>
</file>

<file path=docProps/app.xml><?xml version="1.0" encoding="utf-8"?>
<Properties xmlns="http://schemas.openxmlformats.org/officeDocument/2006/extended-properties" xmlns:vt="http://schemas.openxmlformats.org/officeDocument/2006/docPropsVTypes">
  <Template>PP Theme</Template>
  <TotalTime>34</TotalTime>
  <Words>2710</Words>
  <Application>Microsoft Office PowerPoint</Application>
  <PresentationFormat>Widescreen</PresentationFormat>
  <Paragraphs>296</Paragraphs>
  <Slides>50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Calibri</vt:lpstr>
      <vt:lpstr>Calibri Light</vt:lpstr>
      <vt:lpstr>Courier New</vt:lpstr>
      <vt:lpstr>Times New Roman</vt:lpstr>
      <vt:lpstr>Wingdings</vt:lpstr>
      <vt:lpstr>PP Theme</vt:lpstr>
      <vt:lpstr>COVID-19 Effects on Workers’ Compensation, General Liability and Employment Law</vt:lpstr>
      <vt:lpstr>Workers’ Compensation</vt:lpstr>
      <vt:lpstr>SPECIAL ORDERS: MISSOURI</vt:lpstr>
      <vt:lpstr>COMPENSABILITY OF OCCUPATIONAL DISEASES: MISSOURI</vt:lpstr>
      <vt:lpstr>COMPENSABILITY OF OCCUPATIONAL  DISEASES: MISSOURI</vt:lpstr>
      <vt:lpstr>COMPENSABILITY OF OCCUPATIONAL  DISEASES: KANSAS</vt:lpstr>
      <vt:lpstr>COMPENSABILITY OF OCCUPATIONAL DISEASES: KANSAS</vt:lpstr>
      <vt:lpstr>IS COVID-19 A COMPENSABLE CLAIM?</vt:lpstr>
      <vt:lpstr>IS COVID-19 A COMPENSABLE CLAIM?</vt:lpstr>
      <vt:lpstr>VACCINATIONS AND SIDE EFFECTS</vt:lpstr>
      <vt:lpstr>VACCINATIONS AND SIDE EFFECTS</vt:lpstr>
      <vt:lpstr>METHODS OF INVESTIGATING AND DEFENDING COVID-19 CLAIMS </vt:lpstr>
      <vt:lpstr>DAMAGES</vt:lpstr>
      <vt:lpstr>BUSINESS DECISIONS IN ACCEPTING OR DENYING CLAIM</vt:lpstr>
      <vt:lpstr>Employment Law</vt:lpstr>
      <vt:lpstr>NEW OSHA GUIDANCE</vt:lpstr>
      <vt:lpstr>AM I AN EMPLOYER COVERED BY OSHA? </vt:lpstr>
      <vt:lpstr>EMPHASIS ON PHYSICAL DISTANCING</vt:lpstr>
      <vt:lpstr>COVID-19 PREVENTION PROGRAM</vt:lpstr>
      <vt:lpstr>ISOLATION</vt:lpstr>
      <vt:lpstr>QUARANTINE</vt:lpstr>
      <vt:lpstr>IMPLEMENT PHYSICAL DISTANCING IN  ALL COMMUNAL WORK AREAS</vt:lpstr>
      <vt:lpstr>SUPPRESSING THE SPREAD USING  FACE COVERINGS</vt:lpstr>
      <vt:lpstr>IMPROVING VENTILATION</vt:lpstr>
      <vt:lpstr>USE PPE WHEN NECESSARY</vt:lpstr>
      <vt:lpstr>PROVIDE SUPPLIES NECESSARY FOR  GOOD HYGIENE</vt:lpstr>
      <vt:lpstr>FAMILIES FIRST CORONAVIRUS  RESPONSE ACT</vt:lpstr>
      <vt:lpstr>VACCINES &amp; PREVENTIVE MEASURES</vt:lpstr>
      <vt:lpstr>THE POST-PANDEMIC WORKPLACE</vt:lpstr>
      <vt:lpstr>General Liability</vt:lpstr>
      <vt:lpstr>General Liability Risk for Exposure and Transmission</vt:lpstr>
      <vt:lpstr>Potential Claims</vt:lpstr>
      <vt:lpstr>Defenses</vt:lpstr>
      <vt:lpstr>Scope of Potential Claims</vt:lpstr>
      <vt:lpstr>OSHA Reportability</vt:lpstr>
      <vt:lpstr>OSHA Inspections, Citations  &amp; Complaints</vt:lpstr>
      <vt:lpstr>Executive Order on Protecting Worker Health &amp; Safety</vt:lpstr>
      <vt:lpstr>Litigation Related to COVID-19</vt:lpstr>
      <vt:lpstr>COVID-19 Complaint Tracker</vt:lpstr>
      <vt:lpstr>Protective Legislation</vt:lpstr>
      <vt:lpstr>Kansas</vt:lpstr>
      <vt:lpstr>Other States</vt:lpstr>
      <vt:lpstr>Potential Issues</vt:lpstr>
      <vt:lpstr>Public Readiness &amp; Emergency  Preparedness Act (PREP)</vt:lpstr>
      <vt:lpstr>Insurance Coverage Issues</vt:lpstr>
      <vt:lpstr>Bodily Injury</vt:lpstr>
      <vt:lpstr>Property Damage</vt:lpstr>
      <vt:lpstr>Exclusions</vt:lpstr>
      <vt:lpstr>Business Interruption Insurance</vt:lpstr>
      <vt:lpstr>All Risk Policy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Effects on Workers’ Compensation, General Liability and Employment Law</dc:title>
  <dc:creator>Sarah K. Hollis</dc:creator>
  <cp:lastModifiedBy>Sarah K. Hollis</cp:lastModifiedBy>
  <cp:revision>4</cp:revision>
  <dcterms:created xsi:type="dcterms:W3CDTF">2021-02-15T16:46:40Z</dcterms:created>
  <dcterms:modified xsi:type="dcterms:W3CDTF">2021-02-15T17:20:45Z</dcterms:modified>
</cp:coreProperties>
</file>